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84" r:id="rId2"/>
    <p:sldId id="285" r:id="rId3"/>
    <p:sldId id="288" r:id="rId4"/>
    <p:sldId id="286" r:id="rId5"/>
    <p:sldId id="287" r:id="rId6"/>
    <p:sldId id="289" r:id="rId7"/>
    <p:sldId id="296" r:id="rId8"/>
    <p:sldId id="300" r:id="rId9"/>
    <p:sldId id="297" r:id="rId10"/>
    <p:sldId id="298" r:id="rId11"/>
    <p:sldId id="291" r:id="rId12"/>
    <p:sldId id="292" r:id="rId13"/>
    <p:sldId id="293" r:id="rId14"/>
    <p:sldId id="301" r:id="rId15"/>
    <p:sldId id="302" r:id="rId16"/>
    <p:sldId id="294" r:id="rId17"/>
    <p:sldId id="303" r:id="rId18"/>
    <p:sldId id="310" r:id="rId19"/>
    <p:sldId id="304" r:id="rId20"/>
    <p:sldId id="311" r:id="rId21"/>
    <p:sldId id="305" r:id="rId22"/>
    <p:sldId id="306" r:id="rId23"/>
    <p:sldId id="308" r:id="rId24"/>
    <p:sldId id="345" r:id="rId25"/>
    <p:sldId id="307" r:id="rId26"/>
    <p:sldId id="340" r:id="rId27"/>
    <p:sldId id="312" r:id="rId28"/>
    <p:sldId id="346" r:id="rId29"/>
    <p:sldId id="347" r:id="rId30"/>
    <p:sldId id="313" r:id="rId31"/>
    <p:sldId id="341" r:id="rId32"/>
    <p:sldId id="348" r:id="rId33"/>
    <p:sldId id="349" r:id="rId34"/>
    <p:sldId id="342" r:id="rId35"/>
    <p:sldId id="354" r:id="rId36"/>
    <p:sldId id="339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ill Sans MT" panose="020B0502020104020203" pitchFamily="34" charset="77"/>
      <p:regular r:id="rId43"/>
      <p:bold r:id="rId44"/>
      <p:italic r:id="rId45"/>
      <p:boldItalic r:id="rId46"/>
    </p:embeddedFont>
    <p:embeddedFont>
      <p:font typeface="Lato" panose="020F0502020204030203" pitchFamily="34" charset="77"/>
      <p:regular r:id="rId47"/>
      <p:bold r:id="rId48"/>
      <p:italic r:id="rId49"/>
      <p:boldItalic r:id="rId50"/>
    </p:embeddedFont>
    <p:embeddedFont>
      <p:font typeface="Raleway" panose="020B0503030101060003" pitchFamily="34" charset="77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autoboxing.html" TargetMode="External"/><Relationship Id="rId7" Type="http://schemas.openxmlformats.org/officeDocument/2006/relationships/hyperlink" Target="https://howtodoinjava.com/java/basics/object-initialization-best-practices-internal-caching-in-wrapper-classes/" TargetMode="External"/><Relationship Id="rId2" Type="http://schemas.openxmlformats.org/officeDocument/2006/relationships/hyperlink" Target="https://docs.oracle.com/javase/tutorial/java/data/numberclass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arrays.html" TargetMode="External"/><Relationship Id="rId5" Type="http://schemas.openxmlformats.org/officeDocument/2006/relationships/hyperlink" Target="https://www.w3schools.com/java/java_user_input.asp" TargetMode="External"/><Relationship Id="rId4" Type="http://schemas.openxmlformats.org/officeDocument/2006/relationships/hyperlink" Target="https://docs.oracle.com/javase/tutorial/java/data/strings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ercism.io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23492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2 – Built-In Classes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upperCase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"UPPER_CASE"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upperCase.toLowerCase</a:t>
            </a:r>
            <a:r>
              <a:rPr lang="en-US" sz="2000" dirty="0"/>
              <a:t>()); </a:t>
            </a: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i="1" dirty="0" err="1">
                <a:solidFill>
                  <a:srgbClr val="808080"/>
                </a:solidFill>
              </a:rPr>
              <a:t>upper_case</a:t>
            </a:r>
            <a:br>
              <a:rPr lang="en-US" sz="2000" i="1" dirty="0">
                <a:solidFill>
                  <a:srgbClr val="808080"/>
                </a:solidFill>
              </a:rPr>
            </a:br>
            <a:endParaRPr lang="en-US" sz="2000" i="1" dirty="0">
              <a:solidFill>
                <a:srgbClr val="808080"/>
              </a:solidFill>
            </a:endParaRPr>
          </a:p>
          <a:p>
            <a:pPr marL="114300" indent="0">
              <a:buNone/>
            </a:pP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upperCase</a:t>
            </a:r>
            <a:r>
              <a:rPr lang="en-US" sz="2000" dirty="0"/>
              <a:t>); </a:t>
            </a:r>
            <a:r>
              <a:rPr lang="en-US" sz="2000" i="1" dirty="0">
                <a:solidFill>
                  <a:srgbClr val="808080"/>
                </a:solidFill>
              </a:rPr>
              <a:t>// UPPER_CASE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24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348978"/>
          </a:xfrm>
        </p:spPr>
        <p:txBody>
          <a:bodyPr/>
          <a:lstStyle/>
          <a:p>
            <a:r>
              <a:rPr lang="en-US" dirty="0"/>
              <a:t>Useful methods of String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707366"/>
            <a:ext cx="8135575" cy="4218522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length();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isEmpty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aa-ET" altLang="en-US" sz="15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isBlank</a:t>
            </a:r>
            <a:r>
              <a:rPr lang="aa-ET" altLang="en-US" sz="15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equals(Object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anObject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startsWith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prefix);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indexOf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repeat(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substring(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beginIndex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endIndex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concat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str);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contains(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CharSequence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replace(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oldChar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newChar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strip();</a:t>
            </a:r>
            <a:b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String[] split(String regex);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join(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CharSequence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delimiter,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Iterable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&lt;? </a:t>
            </a:r>
            <a:r>
              <a:rPr lang="en-US" altLang="en-US" sz="15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 </a:t>
            </a:r>
            <a:r>
              <a:rPr lang="en-US" altLang="en-US" sz="15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CharSequence</a:t>
            </a: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S" altLang="en-US" sz="41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05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StringBuilder vs </a:t>
            </a:r>
            <a:r>
              <a:rPr lang="en-US" dirty="0" err="1"/>
              <a:t>StringBuffer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29" y="1373588"/>
            <a:ext cx="8223848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append(Object obj);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delete(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insert(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str,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str);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 reverse();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17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9" y="358388"/>
            <a:ext cx="8844950" cy="550261"/>
          </a:xfrm>
        </p:spPr>
        <p:txBody>
          <a:bodyPr/>
          <a:lstStyle/>
          <a:p>
            <a:r>
              <a:rPr lang="en-US" sz="3000" dirty="0"/>
              <a:t>String vs StringBuilder vs </a:t>
            </a:r>
            <a:r>
              <a:rPr lang="en-US" sz="3000" dirty="0" err="1"/>
              <a:t>StringBuffer</a:t>
            </a:r>
            <a:r>
              <a:rPr lang="en-US" sz="3000" dirty="0"/>
              <a:t>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8829B1-AF37-3C40-B359-EDE6D86F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19" y="1155171"/>
            <a:ext cx="673736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AFBAF-557B-E649-A6CA-943469B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25B7FA-B091-5047-A6EA-54C07E5BD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115571-D52C-AF46-8A0E-8BAC6E75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1342"/>
              </p:ext>
            </p:extLst>
          </p:nvPr>
        </p:nvGraphicFramePr>
        <p:xfrm>
          <a:off x="893700" y="1373587"/>
          <a:ext cx="6462600" cy="3071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15650">
                  <a:extLst>
                    <a:ext uri="{9D8B030D-6E8A-4147-A177-3AD203B41FA5}">
                      <a16:colId xmlns:a16="http://schemas.microsoft.com/office/drawing/2014/main" val="1604295890"/>
                    </a:ext>
                  </a:extLst>
                </a:gridCol>
                <a:gridCol w="1615650">
                  <a:extLst>
                    <a:ext uri="{9D8B030D-6E8A-4147-A177-3AD203B41FA5}">
                      <a16:colId xmlns:a16="http://schemas.microsoft.com/office/drawing/2014/main" val="1502414992"/>
                    </a:ext>
                  </a:extLst>
                </a:gridCol>
                <a:gridCol w="1615650">
                  <a:extLst>
                    <a:ext uri="{9D8B030D-6E8A-4147-A177-3AD203B41FA5}">
                      <a16:colId xmlns:a16="http://schemas.microsoft.com/office/drawing/2014/main" val="3021772296"/>
                    </a:ext>
                  </a:extLst>
                </a:gridCol>
                <a:gridCol w="1615650">
                  <a:extLst>
                    <a:ext uri="{9D8B030D-6E8A-4147-A177-3AD203B41FA5}">
                      <a16:colId xmlns:a16="http://schemas.microsoft.com/office/drawing/2014/main" val="2255366878"/>
                    </a:ext>
                  </a:extLst>
                </a:gridCol>
              </a:tblGrid>
              <a:tr h="431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StringBuffer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71307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String</a:t>
                      </a:r>
                      <a:r>
                        <a:rPr lang="en-US" sz="1200" baseline="0" dirty="0">
                          <a:solidFill>
                            <a:sysClr val="windowText" lastClr="000000"/>
                          </a:solidFill>
                        </a:rPr>
                        <a:t> pool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0192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immutable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mutable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mutable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59540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No overloaded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46119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Good for temporary literals and constants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Good frequently changed strings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Good frequently changed strings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08731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3026"/>
                  </a:ext>
                </a:extLst>
              </a:tr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Fast for 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3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0EFD-2138-6247-9F04-0138ED20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48"/>
          <a:stretch/>
        </p:blipFill>
        <p:spPr>
          <a:xfrm>
            <a:off x="1622621" y="1373588"/>
            <a:ext cx="5004758" cy="33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DEFAC9-CCDA-8F47-A952-A4C701E9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00" y="1373588"/>
            <a:ext cx="6476454" cy="22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1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302970"/>
          </a:xfrm>
        </p:spPr>
        <p:txBody>
          <a:bodyPr/>
          <a:lstStyle/>
          <a:p>
            <a:r>
              <a:rPr lang="en-US" dirty="0"/>
              <a:t>Useful methods and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724619"/>
            <a:ext cx="6462600" cy="4201269"/>
          </a:xfrm>
        </p:spPr>
        <p:txBody>
          <a:bodyPr/>
          <a:lstStyle/>
          <a:p>
            <a:r>
              <a:rPr lang="en-US" sz="2000" dirty="0"/>
              <a:t>Wrapping methods:</a:t>
            </a:r>
          </a:p>
          <a:p>
            <a:pPr lvl="1"/>
            <a:r>
              <a:rPr lang="en-US" sz="2000" b="1" dirty="0"/>
              <a:t>Integer::</a:t>
            </a:r>
            <a:r>
              <a:rPr lang="en-US" sz="2000" b="1" dirty="0" err="1"/>
              <a:t>valueOf</a:t>
            </a:r>
            <a:r>
              <a:rPr lang="en-US" sz="2000" b="1" dirty="0"/>
              <a:t>(int);</a:t>
            </a:r>
          </a:p>
          <a:p>
            <a:pPr lvl="1"/>
            <a:r>
              <a:rPr lang="en-US" sz="2000" b="1" dirty="0"/>
              <a:t>Double::</a:t>
            </a:r>
            <a:r>
              <a:rPr lang="en-US" sz="2000" b="1" dirty="0" err="1"/>
              <a:t>valueOf</a:t>
            </a:r>
            <a:r>
              <a:rPr lang="en-US" sz="2000" b="1" dirty="0"/>
              <a:t>(double);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210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302970"/>
          </a:xfrm>
        </p:spPr>
        <p:txBody>
          <a:bodyPr/>
          <a:lstStyle/>
          <a:p>
            <a:r>
              <a:rPr lang="en-US" dirty="0"/>
              <a:t>Useful methods and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724619"/>
            <a:ext cx="6462600" cy="4201269"/>
          </a:xfrm>
        </p:spPr>
        <p:txBody>
          <a:bodyPr/>
          <a:lstStyle/>
          <a:p>
            <a:r>
              <a:rPr lang="en-US" sz="2000" dirty="0"/>
              <a:t>Wrapping methods:</a:t>
            </a:r>
          </a:p>
          <a:p>
            <a:pPr lvl="1"/>
            <a:r>
              <a:rPr lang="en-US" sz="2000" b="1" dirty="0"/>
              <a:t>Integer::</a:t>
            </a:r>
            <a:r>
              <a:rPr lang="en-US" sz="2000" b="1" dirty="0" err="1"/>
              <a:t>valueOf</a:t>
            </a:r>
            <a:r>
              <a:rPr lang="en-US" sz="2000" b="1" dirty="0"/>
              <a:t>(int);</a:t>
            </a:r>
          </a:p>
          <a:p>
            <a:pPr lvl="1"/>
            <a:r>
              <a:rPr lang="en-US" sz="2000" b="1" dirty="0"/>
              <a:t>Integer::</a:t>
            </a:r>
            <a:r>
              <a:rPr lang="en-US" sz="2000" b="1" dirty="0" err="1"/>
              <a:t>valueOf</a:t>
            </a:r>
            <a:r>
              <a:rPr lang="en-US" sz="2000" b="1" dirty="0"/>
              <a:t>(String);</a:t>
            </a:r>
          </a:p>
          <a:p>
            <a:pPr lvl="1"/>
            <a:r>
              <a:rPr lang="en-US" sz="2000" b="1" dirty="0"/>
              <a:t>Double::</a:t>
            </a:r>
            <a:r>
              <a:rPr lang="en-US" sz="2000" b="1" dirty="0" err="1"/>
              <a:t>valueOf</a:t>
            </a:r>
            <a:r>
              <a:rPr lang="en-US" sz="2000" b="1" dirty="0"/>
              <a:t>(double);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Minimum or Maximum values of primitive types:</a:t>
            </a:r>
          </a:p>
          <a:p>
            <a:pPr lvl="1"/>
            <a:r>
              <a:rPr lang="en-US" sz="2000" b="1" dirty="0" err="1"/>
              <a:t>Byte.</a:t>
            </a:r>
            <a:r>
              <a:rPr lang="en-US" sz="2000" b="1" i="1" dirty="0" err="1">
                <a:solidFill>
                  <a:srgbClr val="660E7A"/>
                </a:solidFill>
              </a:rPr>
              <a:t>MIN_VALUE</a:t>
            </a:r>
            <a:r>
              <a:rPr lang="en-US" sz="2000" b="1" dirty="0"/>
              <a:t>;</a:t>
            </a:r>
          </a:p>
          <a:p>
            <a:pPr lvl="1"/>
            <a:r>
              <a:rPr lang="en-US" sz="2000" b="1" dirty="0" err="1"/>
              <a:t>Float.</a:t>
            </a:r>
            <a:r>
              <a:rPr lang="en-US" sz="2000" b="1" i="1" dirty="0" err="1">
                <a:solidFill>
                  <a:srgbClr val="660E7A"/>
                </a:solidFill>
              </a:rPr>
              <a:t>MAX_VALUE</a:t>
            </a:r>
            <a:r>
              <a:rPr lang="en-US" sz="2000" b="1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01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A4888-CFD5-7440-8090-19DF6A37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74" y="1200150"/>
            <a:ext cx="3437033" cy="3725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Conversion to another type:</a:t>
            </a:r>
          </a:p>
          <a:p>
            <a:r>
              <a:rPr lang="en-US" dirty="0"/>
              <a:t>Number::</a:t>
            </a:r>
            <a:r>
              <a:rPr lang="en-US" dirty="0" err="1"/>
              <a:t>byteValue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shortValue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intValue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longValue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floatValue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doubleValue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6E1BA7-F012-4345-AA19-19D55D2B7E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42913" y="1200150"/>
            <a:ext cx="4652513" cy="3725700"/>
          </a:xfrm>
        </p:spPr>
        <p:txBody>
          <a:bodyPr/>
          <a:lstStyle/>
          <a:p>
            <a:pPr marL="1016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1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Classes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StringBuilder vs.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 err="1"/>
              <a:t>Util</a:t>
            </a:r>
            <a:r>
              <a:rPr lang="en-US" dirty="0"/>
              <a:t> Classes</a:t>
            </a:r>
          </a:p>
          <a:p>
            <a:r>
              <a:rPr lang="en-US" dirty="0"/>
              <a:t>Wrapper Classes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Autoboxing &amp;&amp; Unboxing</a:t>
            </a:r>
          </a:p>
          <a:p>
            <a:r>
              <a:rPr lang="en-US" dirty="0"/>
              <a:t>System Info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8A13-0906-2942-82B3-D47271C7F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A4888-CFD5-7440-8090-19DF6A37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74" y="1200150"/>
            <a:ext cx="3437033" cy="3725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Conversion to another type:</a:t>
            </a:r>
          </a:p>
          <a:p>
            <a:r>
              <a:rPr lang="en-US" dirty="0"/>
              <a:t>Number::</a:t>
            </a:r>
            <a:r>
              <a:rPr lang="en-US" dirty="0" err="1"/>
              <a:t>byteValue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shortValue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intValue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longValue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floatValue</a:t>
            </a:r>
            <a:endParaRPr lang="en-US" dirty="0"/>
          </a:p>
          <a:p>
            <a:r>
              <a:rPr lang="en-US" dirty="0"/>
              <a:t>Number::</a:t>
            </a:r>
            <a:r>
              <a:rPr lang="en-US" dirty="0" err="1"/>
              <a:t>doubleValue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6E1BA7-F012-4345-AA19-19D55D2B7E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42913" y="1200150"/>
            <a:ext cx="4652513" cy="3725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Conversion to another number system:</a:t>
            </a:r>
          </a:p>
          <a:p>
            <a:r>
              <a:rPr lang="en-US" dirty="0" err="1"/>
              <a:t>Integer.</a:t>
            </a:r>
            <a:r>
              <a:rPr lang="en-US" i="1" dirty="0" err="1"/>
              <a:t>toBinaryString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Integer.</a:t>
            </a:r>
            <a:r>
              <a:rPr lang="en-US" i="1" dirty="0" err="1"/>
              <a:t>toOctalString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Float.</a:t>
            </a:r>
            <a:r>
              <a:rPr lang="en-US" i="1" dirty="0" err="1"/>
              <a:t>toHexString</a:t>
            </a:r>
            <a:r>
              <a:rPr lang="en-US" dirty="0"/>
              <a:t>(f);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50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262714"/>
          </a:xfrm>
        </p:spPr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621102"/>
            <a:ext cx="6462600" cy="4304786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ClrTx/>
              <a:buSzTx/>
              <a:buNone/>
            </a:pPr>
            <a:r>
              <a:rPr lang="en-US" alt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• Overloaded operations</a:t>
            </a:r>
          </a:p>
          <a:p>
            <a:pPr marL="228600" lvl="0" indent="-228600">
              <a:spcBef>
                <a:spcPts val="1000"/>
              </a:spcBef>
              <a:buClrTx/>
              <a:buSzTx/>
              <a:buNone/>
            </a:pPr>
            <a:r>
              <a:rPr lang="en-US" alt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• Pass by value</a:t>
            </a:r>
          </a:p>
          <a:p>
            <a:pPr marL="228600" lvl="0" indent="-228600">
              <a:spcBef>
                <a:spcPts val="1000"/>
              </a:spcBef>
              <a:buClrTx/>
              <a:buSzTx/>
              <a:buNone/>
            </a:pPr>
            <a:endParaRPr lang="uk-UA" altLang="en-US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sum(Integer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Integer(</a:t>
            </a:r>
            <a:r>
              <a:rPr lang="en-US" altLang="en-US" sz="1400" kern="1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Integer a = </a:t>
            </a:r>
            <a:r>
              <a:rPr lang="en-US" altLang="en-US" sz="1400" kern="1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i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 = </a:t>
            </a:r>
            <a:r>
              <a:rPr lang="en-US" altLang="en-US" sz="1400" kern="1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i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</a:t>
            </a:r>
            <a:r>
              <a:rPr lang="en-US" altLang="en-US" sz="1400" b="1" i="1" kern="1200" dirty="0" err="1">
                <a:solidFill>
                  <a:srgbClr val="660E7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.println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"a="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a);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</a:t>
            </a:r>
            <a:r>
              <a:rPr lang="en-US" altLang="en-US" sz="1400" b="1" i="1" kern="1200" dirty="0" err="1">
                <a:solidFill>
                  <a:srgbClr val="660E7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en-US" altLang="en-US" sz="14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.println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400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"b=" </a:t>
            </a: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b);</a:t>
            </a:r>
            <a:b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en-US" sz="32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11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&amp;&amp; Unboxing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96926" cy="3552300"/>
          </a:xfrm>
        </p:spPr>
        <p:txBody>
          <a:bodyPr/>
          <a:lstStyle/>
          <a:p>
            <a:pPr marL="228600" lvl="0" indent="-228600">
              <a:spcBef>
                <a:spcPts val="1000"/>
              </a:spcBef>
              <a:buClr>
                <a:srgbClr val="9BAFB5"/>
              </a:buClr>
              <a:buSzTx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Integer autoboxing = </a:t>
            </a:r>
            <a:r>
              <a:rPr lang="en-US" sz="2000" kern="1200" dirty="0">
                <a:solidFill>
                  <a:srgbClr val="0000FF"/>
                </a:solidFill>
                <a:latin typeface="Gill Sans MT" panose="020B0502020104020203"/>
                <a:ea typeface="+mn-ea"/>
                <a:cs typeface="+mn-cs"/>
              </a:rPr>
              <a:t>47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; </a:t>
            </a:r>
            <a:r>
              <a:rPr lang="en-US" sz="2000" i="1" kern="1200" dirty="0">
                <a:solidFill>
                  <a:srgbClr val="808080"/>
                </a:solidFill>
                <a:latin typeface="Gill Sans MT" panose="020B0502020104020203"/>
                <a:ea typeface="+mn-ea"/>
                <a:cs typeface="+mn-cs"/>
              </a:rPr>
              <a:t>// -&gt; Integer autoboxing = </a:t>
            </a:r>
            <a:r>
              <a:rPr lang="en-US" sz="2000" i="1" kern="1200" dirty="0" err="1">
                <a:solidFill>
                  <a:srgbClr val="808080"/>
                </a:solidFill>
                <a:latin typeface="Gill Sans MT" panose="020B0502020104020203"/>
                <a:ea typeface="+mn-ea"/>
                <a:cs typeface="+mn-cs"/>
              </a:rPr>
              <a:t>Integer.valueOf</a:t>
            </a:r>
            <a:r>
              <a:rPr lang="en-US" sz="2000" i="1" kern="1200" dirty="0">
                <a:solidFill>
                  <a:srgbClr val="808080"/>
                </a:solidFill>
                <a:latin typeface="Gill Sans MT" panose="020B0502020104020203"/>
                <a:ea typeface="+mn-ea"/>
                <a:cs typeface="+mn-cs"/>
              </a:rPr>
              <a:t>(47);</a:t>
            </a:r>
            <a:br>
              <a:rPr lang="en-US" sz="2000" i="1" kern="1200" dirty="0">
                <a:solidFill>
                  <a:srgbClr val="808080"/>
                </a:solidFill>
                <a:latin typeface="Gill Sans MT" panose="020B0502020104020203"/>
                <a:ea typeface="+mn-ea"/>
                <a:cs typeface="+mn-cs"/>
              </a:rPr>
            </a:br>
            <a:endParaRPr lang="en-US" sz="2000" i="1" kern="1200" dirty="0">
              <a:solidFill>
                <a:srgbClr val="808080"/>
              </a:solidFill>
              <a:latin typeface="Gill Sans MT" panose="020B0502020104020203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Clr>
                <a:srgbClr val="9BAFB5"/>
              </a:buClr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80"/>
                </a:solidFill>
                <a:latin typeface="Gill Sans MT" panose="020B0502020104020203"/>
                <a:ea typeface="+mn-ea"/>
                <a:cs typeface="+mn-cs"/>
              </a:rPr>
              <a:t>int 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unboxing = </a:t>
            </a:r>
            <a:r>
              <a:rPr lang="en-US" sz="2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Integer.</a:t>
            </a:r>
            <a:r>
              <a:rPr lang="en-US" sz="2000" i="1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valueOf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(</a:t>
            </a:r>
            <a:r>
              <a:rPr lang="en-US" sz="2000" kern="1200" dirty="0">
                <a:solidFill>
                  <a:srgbClr val="0000FF"/>
                </a:solidFill>
                <a:latin typeface="Gill Sans MT" panose="020B0502020104020203"/>
                <a:ea typeface="+mn-ea"/>
                <a:cs typeface="+mn-cs"/>
              </a:rPr>
              <a:t>47</a:t>
            </a:r>
            <a:r>
              <a:rPr lang="en-US" sz="2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+mn-ea"/>
                <a:cs typeface="+mn-cs"/>
              </a:rPr>
              <a:t>); </a:t>
            </a:r>
            <a:r>
              <a:rPr lang="en-US" sz="2000" i="1" kern="1200" dirty="0">
                <a:solidFill>
                  <a:srgbClr val="808080"/>
                </a:solidFill>
                <a:latin typeface="Gill Sans MT" panose="020B0502020104020203"/>
                <a:ea typeface="+mn-ea"/>
                <a:cs typeface="+mn-cs"/>
              </a:rPr>
              <a:t>// -&gt; int unboxing = 47;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43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Problem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82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Problem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669" y="1373588"/>
            <a:ext cx="8155766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sum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"total:"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"processing time: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19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java.lang.Math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cos(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sqrt(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pow(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float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random();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b);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min(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a, </a:t>
            </a:r>
            <a:r>
              <a:rPr lang="en-US" altLang="en-US" sz="1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200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b);</a:t>
            </a:r>
            <a:endParaRPr lang="en-US" altLang="en-US" sz="28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51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56183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a);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key);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a2);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deepEquals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(Object[] a1, Object[] a2);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fill(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118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42036" cy="3552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179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Scanner scanner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Scanner(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String string = </a:t>
            </a:r>
            <a:r>
              <a:rPr lang="en-US" dirty="0" err="1"/>
              <a:t>scanner.next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(string);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scanner.close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66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11" y="1390627"/>
            <a:ext cx="8228464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Scanner scanner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Scanner(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in</a:t>
            </a:r>
            <a:r>
              <a:rPr lang="en-US" dirty="0"/>
              <a:t>); //may be String</a:t>
            </a:r>
            <a:br>
              <a:rPr lang="en-US" dirty="0"/>
            </a:br>
            <a:r>
              <a:rPr lang="en-US" dirty="0"/>
              <a:t>String string = </a:t>
            </a:r>
            <a:r>
              <a:rPr lang="en-US" dirty="0" err="1"/>
              <a:t>scanner.next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(string);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accent3"/>
                </a:solidFill>
              </a:rPr>
              <a:t>scanner.close</a:t>
            </a:r>
            <a:r>
              <a:rPr lang="en-US" dirty="0">
                <a:solidFill>
                  <a:schemeClr val="accent3"/>
                </a:solidFill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7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B8E-A7CE-7747-9838-039FEF0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package “</a:t>
            </a:r>
            <a:r>
              <a:rPr lang="en-US" b="1" dirty="0" err="1"/>
              <a:t>java.lang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1607-3B4A-804A-B455-C32F9D2F0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en-US" dirty="0" err="1"/>
              <a:t>Object</a:t>
            </a:r>
            <a:endParaRPr lang="uk-UA" altLang="en-US" dirty="0"/>
          </a:p>
          <a:p>
            <a:r>
              <a:rPr lang="uk-UA" altLang="en-US" dirty="0" err="1"/>
              <a:t>String</a:t>
            </a:r>
            <a:r>
              <a:rPr lang="en-US" altLang="en-US" dirty="0"/>
              <a:t>, StringBuilder, </a:t>
            </a:r>
            <a:r>
              <a:rPr lang="en-US" altLang="en-US" dirty="0" err="1"/>
              <a:t>StringBuffer</a:t>
            </a:r>
            <a:endParaRPr lang="uk-UA" altLang="en-US" dirty="0"/>
          </a:p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r>
              <a:rPr lang="uk-UA" altLang="en-US" dirty="0" err="1"/>
              <a:t>Math</a:t>
            </a:r>
            <a:endParaRPr lang="uk-UA" altLang="en-US" dirty="0"/>
          </a:p>
          <a:p>
            <a:r>
              <a:rPr lang="uk-UA" altLang="en-US" dirty="0" err="1"/>
              <a:t>System</a:t>
            </a:r>
            <a:endParaRPr lang="en-US" altLang="en-US" dirty="0"/>
          </a:p>
          <a:p>
            <a:r>
              <a:rPr lang="en-US" altLang="en-US" dirty="0"/>
              <a:t>…</a:t>
            </a:r>
            <a:endParaRPr lang="uk-UA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0A8B-F622-A54C-94A0-EE66DA8A6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146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Scanner.next</a:t>
            </a:r>
            <a:r>
              <a:rPr lang="en-US" dirty="0"/>
              <a:t> ();</a:t>
            </a:r>
          </a:p>
          <a:p>
            <a:r>
              <a:rPr lang="en-US" dirty="0" err="1"/>
              <a:t>Scanner.nextLine</a:t>
            </a:r>
            <a:r>
              <a:rPr lang="en-US" dirty="0"/>
              <a:t>();</a:t>
            </a:r>
          </a:p>
          <a:p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r>
              <a:rPr lang="en-US" dirty="0" err="1"/>
              <a:t>Scanner.nextDouble</a:t>
            </a:r>
            <a:r>
              <a:rPr lang="en-US" dirty="0"/>
              <a:t>();</a:t>
            </a:r>
          </a:p>
          <a:p>
            <a:r>
              <a:rPr lang="en-US" dirty="0" err="1"/>
              <a:t>Scanner.hasNextInt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904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3490876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Use implementation of previous homework and create full “user friendly” console application that accept input from keyboard and prints result to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1CDB1-1217-194A-BEDC-A4316D5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8284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5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Requirements and features that should be implemented:</a:t>
            </a:r>
          </a:p>
          <a:p>
            <a:r>
              <a:rPr lang="en-US" sz="1400" dirty="0"/>
              <a:t>Display menu of available operations.</a:t>
            </a:r>
          </a:p>
          <a:p>
            <a:r>
              <a:rPr lang="en-US" sz="1400" dirty="0"/>
              <a:t>User input from keyboard.</a:t>
            </a:r>
          </a:p>
          <a:p>
            <a:r>
              <a:rPr lang="en-US" sz="1400" dirty="0"/>
              <a:t>Encode/Decode operations for codec that user wants to use.</a:t>
            </a:r>
          </a:p>
          <a:p>
            <a:r>
              <a:rPr lang="en-US" sz="1400" dirty="0"/>
              <a:t>Exit program by accepting command from keyboard by user</a:t>
            </a:r>
          </a:p>
          <a:p>
            <a:r>
              <a:rPr lang="en-US" sz="1400" dirty="0"/>
              <a:t>Application should work and accept user input until he want to exit from program.</a:t>
            </a:r>
          </a:p>
          <a:p>
            <a:r>
              <a:rPr lang="en-US" sz="1400" dirty="0"/>
              <a:t>List of all operations performed by user, use array for storing this information in format: “[operation index]. [operation name] - [user input]”.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2134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Example of operations history output: </a:t>
            </a:r>
          </a:p>
          <a:p>
            <a:pPr marL="114300" indent="0">
              <a:buNone/>
            </a:pPr>
            <a:r>
              <a:rPr lang="en-US" sz="1400" dirty="0"/>
              <a:t>1. Encode – 1</a:t>
            </a:r>
          </a:p>
          <a:p>
            <a:pPr marL="114300" indent="0">
              <a:buNone/>
            </a:pPr>
            <a:r>
              <a:rPr lang="en-US" sz="1400" dirty="0"/>
              <a:t>2. Codec Name – CAESAR</a:t>
            </a:r>
          </a:p>
          <a:p>
            <a:pPr marL="114300" indent="0">
              <a:buNone/>
            </a:pPr>
            <a:r>
              <a:rPr lang="en-US" sz="1400" dirty="0"/>
              <a:t>3. Text To Encode – </a:t>
            </a:r>
            <a:r>
              <a:rPr lang="en-US" sz="1400" dirty="0" err="1"/>
              <a:t>GeekHub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4. Decode – 2</a:t>
            </a:r>
          </a:p>
          <a:p>
            <a:pPr marL="114300" indent="0">
              <a:buNone/>
            </a:pPr>
            <a:r>
              <a:rPr lang="en-US" sz="1400" dirty="0"/>
              <a:t>5. Codec Name – CAESAR</a:t>
            </a:r>
          </a:p>
          <a:p>
            <a:pPr marL="114300" indent="0">
              <a:buNone/>
            </a:pPr>
            <a:r>
              <a:rPr lang="en-US" sz="1400" dirty="0"/>
              <a:t>6. Text To Decode – </a:t>
            </a:r>
            <a:r>
              <a:rPr lang="en-US" sz="1400" dirty="0" err="1"/>
              <a:t>vUU</a:t>
            </a:r>
            <a:r>
              <a:rPr lang="en-US" sz="1400" dirty="0"/>
              <a:t> </a:t>
            </a:r>
            <a:r>
              <a:rPr lang="en-US" sz="1400" dirty="0" err="1"/>
              <a:t>vjR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7. History – 4</a:t>
            </a:r>
          </a:p>
          <a:p>
            <a:pPr marL="114300" indent="0">
              <a:buNone/>
            </a:pPr>
            <a:r>
              <a:rPr lang="en-US" sz="1400" dirty="0"/>
              <a:t>…</a:t>
            </a:r>
          </a:p>
          <a:p>
            <a:pPr marL="114300" indent="0">
              <a:buNone/>
            </a:pPr>
            <a:r>
              <a:rPr lang="en-US" sz="1400" dirty="0"/>
              <a:t>99. Decode – 2</a:t>
            </a:r>
          </a:p>
          <a:p>
            <a:pPr marL="114300" indent="0">
              <a:buNone/>
            </a:pPr>
            <a:r>
              <a:rPr lang="en-US" sz="1400" dirty="0"/>
              <a:t>100. Codec Name – MORSE</a:t>
            </a:r>
          </a:p>
          <a:p>
            <a:pPr marL="114300" indent="0">
              <a:buNone/>
            </a:pPr>
            <a:r>
              <a:rPr lang="en-US" sz="1400" dirty="0"/>
              <a:t>…</a:t>
            </a:r>
          </a:p>
          <a:p>
            <a:pPr marL="114300" indent="0">
              <a:buNone/>
            </a:pPr>
            <a:r>
              <a:rPr lang="en-US" sz="1400" dirty="0"/>
              <a:t>			</a:t>
            </a: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863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Number Classes</a:t>
            </a:r>
            <a:endParaRPr lang="en-US" dirty="0"/>
          </a:p>
          <a:p>
            <a:r>
              <a:rPr lang="en-US" dirty="0">
                <a:hlinkClick r:id="rId3"/>
              </a:rPr>
              <a:t>Autoboxing and Unboxing</a:t>
            </a:r>
            <a:endParaRPr lang="en-US" dirty="0"/>
          </a:p>
          <a:p>
            <a:r>
              <a:rPr lang="en-US" dirty="0">
                <a:hlinkClick r:id="rId4"/>
              </a:rPr>
              <a:t>Strings</a:t>
            </a:r>
            <a:endParaRPr lang="en-US" dirty="0"/>
          </a:p>
          <a:p>
            <a:r>
              <a:rPr lang="en-US" dirty="0">
                <a:hlinkClick r:id="rId5"/>
              </a:rPr>
              <a:t>Java User Input (Scanner)</a:t>
            </a:r>
            <a:endParaRPr lang="en-US" dirty="0"/>
          </a:p>
          <a:p>
            <a:r>
              <a:rPr lang="en-US" dirty="0">
                <a:hlinkClick r:id="rId6"/>
              </a:rPr>
              <a:t>Arrays</a:t>
            </a:r>
            <a:endParaRPr lang="en-US" dirty="0"/>
          </a:p>
          <a:p>
            <a:r>
              <a:rPr lang="en-US" dirty="0">
                <a:hlinkClick r:id="rId7"/>
              </a:rPr>
              <a:t>Wrappers Cache Details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33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1E6E-1129-7D43-AF42-033DED3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for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A885-A081-0248-9885-34168FF5C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</a:t>
            </a:r>
            <a:endParaRPr lang="en-US" dirty="0"/>
          </a:p>
          <a:p>
            <a:r>
              <a:rPr lang="en-US" dirty="0">
                <a:hlinkClick r:id="rId3"/>
              </a:rPr>
              <a:t>https://www.codewars.com/</a:t>
            </a:r>
            <a:endParaRPr lang="en-US" dirty="0"/>
          </a:p>
          <a:p>
            <a:r>
              <a:rPr lang="en-US" dirty="0">
                <a:hlinkClick r:id="rId4"/>
              </a:rPr>
              <a:t>https://exercism.io</a:t>
            </a:r>
            <a:r>
              <a:rPr lang="en-US">
                <a:hlinkClick r:id="rId4"/>
              </a:rPr>
              <a:t>/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FD51-81A2-1C46-9787-862F0E3FC9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521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/>
              <a:t>In Java, "almost" all data are objects and inherit Object.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4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023-E09C-8A43-9FBC-93D08D8B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117C-F418-404B-8EA0-70C0D93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74006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/>
              <a:t>In Java, "almost" all data are objects and inherit Object.</a:t>
            </a:r>
          </a:p>
          <a:p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CBDB-6149-8B4F-AB93-275BDD46E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0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86F-4758-1642-B669-2591294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2645-319B-3740-A57D-7CC78395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82907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Data type </a:t>
            </a:r>
            <a:r>
              <a:rPr lang="en-US" b="1" dirty="0"/>
              <a:t>String</a:t>
            </a:r>
            <a:r>
              <a:rPr lang="en-US" dirty="0"/>
              <a:t> is used for storing sequence of Unicode characters. 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empty = </a:t>
            </a:r>
            <a:r>
              <a:rPr lang="en-US" sz="2000" b="1" dirty="0">
                <a:solidFill>
                  <a:srgbClr val="008000"/>
                </a:solidFill>
              </a:rPr>
              <a:t>""</a:t>
            </a:r>
            <a:r>
              <a:rPr lang="en-US" sz="20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emptyUsingConstructor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String ();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flash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String (</a:t>
            </a:r>
            <a:r>
              <a:rPr lang="en-US" sz="2000" b="1" dirty="0">
                <a:solidFill>
                  <a:srgbClr val="008000"/>
                </a:solidFill>
              </a:rPr>
              <a:t>"Flash"</a:t>
            </a:r>
            <a:r>
              <a:rPr lang="en-US" sz="2000" dirty="0"/>
              <a:t>) 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batman = </a:t>
            </a:r>
            <a:r>
              <a:rPr lang="en-US" sz="2000" b="1" dirty="0">
                <a:solidFill>
                  <a:srgbClr val="008000"/>
                </a:solidFill>
              </a:rPr>
              <a:t>"Batman" </a:t>
            </a:r>
            <a:r>
              <a:rPr lang="en-US" sz="20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concatMessage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NaNaNaNaNa</a:t>
            </a:r>
            <a:r>
              <a:rPr lang="en-US" sz="2000" b="1" dirty="0">
                <a:solidFill>
                  <a:srgbClr val="008000"/>
                </a:solidFill>
              </a:rPr>
              <a:t> "</a:t>
            </a:r>
            <a:r>
              <a:rPr lang="en-US" sz="2000" dirty="0"/>
              <a:t>.</a:t>
            </a:r>
            <a:r>
              <a:rPr lang="en-US" sz="2000" dirty="0" err="1"/>
              <a:t>concat</a:t>
            </a:r>
            <a:r>
              <a:rPr lang="en-US" sz="2000" dirty="0"/>
              <a:t>(batman);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plusMessage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NaNaNaNaNa</a:t>
            </a:r>
            <a:r>
              <a:rPr lang="en-US" sz="2000" b="1" dirty="0">
                <a:solidFill>
                  <a:srgbClr val="008000"/>
                </a:solidFill>
              </a:rPr>
              <a:t> " </a:t>
            </a:r>
            <a:r>
              <a:rPr lang="en-US" sz="2000" dirty="0"/>
              <a:t>+ batman;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18F9-3F80-004E-99A4-BCD7D3F0E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36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upperCase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"UPPER_CASE"</a:t>
            </a:r>
            <a:r>
              <a:rPr lang="en-US" sz="20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23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upperCase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"UPPER_CASE"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upperCase.toLowerCase</a:t>
            </a:r>
            <a:r>
              <a:rPr lang="en-US" sz="2000" dirty="0"/>
              <a:t>()); </a:t>
            </a: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i="1" dirty="0">
                <a:solidFill>
                  <a:schemeClr val="accent3"/>
                </a:solidFill>
              </a:rPr>
              <a:t>???</a:t>
            </a:r>
            <a:br>
              <a:rPr lang="en-US" sz="2000" i="1" dirty="0">
                <a:solidFill>
                  <a:srgbClr val="808080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22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09711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upperCase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"UPPER_CASE"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upperCase.toLowerCase</a:t>
            </a:r>
            <a:r>
              <a:rPr lang="en-US" sz="2000" dirty="0"/>
              <a:t>()); </a:t>
            </a: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i="1" dirty="0" err="1">
                <a:solidFill>
                  <a:srgbClr val="808080"/>
                </a:solidFill>
              </a:rPr>
              <a:t>upper_case</a:t>
            </a:r>
            <a:br>
              <a:rPr lang="en-US" sz="2000" i="1" dirty="0">
                <a:solidFill>
                  <a:srgbClr val="808080"/>
                </a:solidFill>
              </a:rPr>
            </a:br>
            <a:endParaRPr lang="en-US" sz="2000" i="1" dirty="0">
              <a:solidFill>
                <a:srgbClr val="808080"/>
              </a:solidFill>
            </a:endParaRPr>
          </a:p>
          <a:p>
            <a:pPr marL="114300" indent="0">
              <a:buNone/>
            </a:pP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upperCase</a:t>
            </a:r>
            <a:r>
              <a:rPr lang="en-US" sz="2000" dirty="0"/>
              <a:t>); </a:t>
            </a:r>
            <a:r>
              <a:rPr lang="en-US" sz="2000" i="1" dirty="0">
                <a:solidFill>
                  <a:srgbClr val="808080"/>
                </a:solidFill>
              </a:rPr>
              <a:t>// </a:t>
            </a:r>
            <a:r>
              <a:rPr lang="en-US" sz="2000" i="1" dirty="0">
                <a:solidFill>
                  <a:schemeClr val="accent3"/>
                </a:solidFill>
              </a:rPr>
              <a:t>???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42625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1018</Words>
  <Application>Microsoft Macintosh PowerPoint</Application>
  <PresentationFormat>On-screen Show (16:9)</PresentationFormat>
  <Paragraphs>240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Courier New</vt:lpstr>
      <vt:lpstr>Lato</vt:lpstr>
      <vt:lpstr>Raleway</vt:lpstr>
      <vt:lpstr>Gill Sans MT</vt:lpstr>
      <vt:lpstr>Calibri</vt:lpstr>
      <vt:lpstr>Antonio template</vt:lpstr>
      <vt:lpstr>Lesson 2 – Built-In Classes</vt:lpstr>
      <vt:lpstr>Lesson goals</vt:lpstr>
      <vt:lpstr>Classes of package “java.lang”</vt:lpstr>
      <vt:lpstr>java.lang.Object</vt:lpstr>
      <vt:lpstr>java.lang.Object</vt:lpstr>
      <vt:lpstr>java.lang.String</vt:lpstr>
      <vt:lpstr>Immutability of String</vt:lpstr>
      <vt:lpstr>Immutability of String</vt:lpstr>
      <vt:lpstr>Immutability of String</vt:lpstr>
      <vt:lpstr>Immutability of String</vt:lpstr>
      <vt:lpstr>Useful methods of String class</vt:lpstr>
      <vt:lpstr>StringBuilder vs StringBuffer</vt:lpstr>
      <vt:lpstr>String vs StringBuilder vs StringBuffer Hierarchy</vt:lpstr>
      <vt:lpstr>Comparison Table</vt:lpstr>
      <vt:lpstr>String Pool</vt:lpstr>
      <vt:lpstr>Wrapper Classes</vt:lpstr>
      <vt:lpstr>Useful methods and fields</vt:lpstr>
      <vt:lpstr>Useful methods and fields</vt:lpstr>
      <vt:lpstr>Useful methods</vt:lpstr>
      <vt:lpstr>Useful methods</vt:lpstr>
      <vt:lpstr>Wrapper Classes</vt:lpstr>
      <vt:lpstr>Autoboxing &amp;&amp; Unboxing</vt:lpstr>
      <vt:lpstr>Performance Problem Example</vt:lpstr>
      <vt:lpstr>Performance Problem Example</vt:lpstr>
      <vt:lpstr>java.lang.Math</vt:lpstr>
      <vt:lpstr>java.util.Arrays</vt:lpstr>
      <vt:lpstr>java.lang.System</vt:lpstr>
      <vt:lpstr>java.util.Scanner</vt:lpstr>
      <vt:lpstr>java.util.Scanner</vt:lpstr>
      <vt:lpstr>java.util.Scanner</vt:lpstr>
      <vt:lpstr>Homework</vt:lpstr>
      <vt:lpstr>Homework</vt:lpstr>
      <vt:lpstr>Homework</vt:lpstr>
      <vt:lpstr>Links</vt:lpstr>
      <vt:lpstr>Sites for practice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Vasya Rudas</cp:lastModifiedBy>
  <cp:revision>44</cp:revision>
  <dcterms:modified xsi:type="dcterms:W3CDTF">2019-10-07T20:07:37Z</dcterms:modified>
</cp:coreProperties>
</file>