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3"/>
  </p:notesMasterIdLst>
  <p:sldIdLst>
    <p:sldId id="284" r:id="rId2"/>
    <p:sldId id="285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60" r:id="rId27"/>
    <p:sldId id="461" r:id="rId28"/>
    <p:sldId id="462" r:id="rId29"/>
    <p:sldId id="469" r:id="rId30"/>
    <p:sldId id="468" r:id="rId31"/>
    <p:sldId id="339" r:id="rId32"/>
  </p:sldIdLst>
  <p:sldSz cx="9144000" cy="5143500" type="screen16x9"/>
  <p:notesSz cx="6858000" cy="9144000"/>
  <p:embeddedFontLst>
    <p:embeddedFont>
      <p:font typeface="Lato" panose="020B0604020202020204" charset="0"/>
      <p:regular r:id="rId34"/>
      <p:bold r:id="rId35"/>
      <p:italic r:id="rId36"/>
      <p:boldItalic r:id="rId37"/>
    </p:embeddedFont>
    <p:embeddedFont>
      <p:font typeface="Raleway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80"/>
    <a:srgbClr val="677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5B59A-8F34-4A71-B247-EAC484CAED77}">
  <a:tblStyle styleId="{4375B59A-8F34-4A71-B247-EAC484CAED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8"/>
    <p:restoredTop sz="76840" autoAdjust="0"/>
  </p:normalViewPr>
  <p:slideViewPr>
    <p:cSldViewPr snapToGrid="0" snapToObjects="1">
      <p:cViewPr varScale="1">
        <p:scale>
          <a:sx n="138" d="100"/>
          <a:sy n="138" d="100"/>
        </p:scale>
        <p:origin x="1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909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44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74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94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41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68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19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73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99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49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6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altLang="uk-UA" sz="1200" b="0" dirty="0" err="1"/>
              <a:t>java.lang.Exception</a:t>
            </a:r>
            <a:r>
              <a:rPr lang="en-US" altLang="uk-UA" sz="1200" b="0" dirty="0"/>
              <a:t> - E</a:t>
            </a:r>
            <a:r>
              <a:rPr lang="uk-UA" altLang="uk-UA" sz="1200" b="0" dirty="0" err="1"/>
              <a:t>rrors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that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are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expected</a:t>
            </a:r>
            <a:r>
              <a:rPr lang="uk-UA" altLang="uk-UA" sz="1200" b="0" dirty="0"/>
              <a:t>. </a:t>
            </a:r>
            <a:r>
              <a:rPr lang="uk-UA" altLang="uk-UA" sz="1200" b="0" dirty="0" err="1"/>
              <a:t>In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some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cases</a:t>
            </a:r>
            <a:r>
              <a:rPr lang="uk-UA" altLang="uk-UA" sz="1200" b="0" dirty="0"/>
              <a:t>, </a:t>
            </a:r>
            <a:r>
              <a:rPr lang="uk-UA" altLang="uk-UA" sz="1200" b="0" dirty="0" err="1"/>
              <a:t>the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program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can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recover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itself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from</a:t>
            </a:r>
            <a:r>
              <a:rPr lang="uk-UA" altLang="uk-UA" sz="1200" b="0" dirty="0"/>
              <a:t> </a:t>
            </a:r>
            <a:r>
              <a:rPr lang="en-US" altLang="uk-UA" sz="1200" b="0" dirty="0"/>
              <a:t>them (</a:t>
            </a:r>
            <a:r>
              <a:rPr lang="uk-UA" altLang="uk-UA" sz="1200" b="0" dirty="0" err="1"/>
              <a:t>IOException</a:t>
            </a:r>
            <a:r>
              <a:rPr lang="uk-UA" altLang="uk-UA" sz="1200" b="0" dirty="0"/>
              <a:t>, </a:t>
            </a:r>
            <a:r>
              <a:rPr lang="uk-UA" altLang="uk-UA" sz="1200" b="0" dirty="0" err="1"/>
              <a:t>ParseException</a:t>
            </a:r>
            <a:r>
              <a:rPr lang="uk-UA" altLang="uk-UA" sz="1200" b="0" dirty="0"/>
              <a:t>, </a:t>
            </a:r>
            <a:r>
              <a:rPr lang="uk-UA" altLang="uk-UA" sz="1200" b="0" dirty="0" err="1"/>
              <a:t>SQLException</a:t>
            </a:r>
            <a:r>
              <a:rPr lang="en-US" altLang="uk-UA" sz="1200" b="0" dirty="0"/>
              <a:t>)</a:t>
            </a:r>
            <a:endParaRPr lang="uk-UA" altLang="uk-UA" sz="1200" b="0" dirty="0"/>
          </a:p>
          <a:p>
            <a:pPr marL="228600" indent="-2286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altLang="uk-UA" sz="1200" b="0" dirty="0" err="1"/>
              <a:t>java.lang.RuntimeException</a:t>
            </a:r>
            <a:r>
              <a:rPr lang="en-US" altLang="uk-UA" sz="1200" b="0" dirty="0"/>
              <a:t> - U</a:t>
            </a:r>
            <a:r>
              <a:rPr lang="uk-UA" altLang="uk-UA" sz="1200" b="0" dirty="0" err="1"/>
              <a:t>nexpected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errors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generated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at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runtime</a:t>
            </a:r>
            <a:r>
              <a:rPr lang="uk-UA" altLang="uk-UA" sz="1200" b="0" dirty="0"/>
              <a:t>. </a:t>
            </a:r>
            <a:r>
              <a:rPr lang="uk-UA" altLang="uk-UA" sz="1200" b="0" dirty="0" err="1"/>
              <a:t>In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most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cases</a:t>
            </a:r>
            <a:r>
              <a:rPr lang="uk-UA" altLang="uk-UA" sz="1200" b="0" dirty="0"/>
              <a:t>, </a:t>
            </a:r>
            <a:r>
              <a:rPr lang="uk-UA" altLang="uk-UA" sz="1200" b="0" dirty="0" err="1"/>
              <a:t>the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program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cannot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recover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itself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from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them</a:t>
            </a:r>
            <a:r>
              <a:rPr lang="en-US" altLang="uk-UA" sz="1200" b="0" dirty="0"/>
              <a:t> (</a:t>
            </a:r>
            <a:r>
              <a:rPr lang="uk-UA" altLang="uk-UA" sz="1200" b="0" dirty="0" err="1"/>
              <a:t>ArithmeticException</a:t>
            </a:r>
            <a:r>
              <a:rPr lang="uk-UA" altLang="uk-UA" sz="1200" b="0" dirty="0"/>
              <a:t>,</a:t>
            </a:r>
            <a:r>
              <a:rPr lang="en-US" altLang="uk-UA" sz="1200" b="0" dirty="0"/>
              <a:t> </a:t>
            </a:r>
            <a:r>
              <a:rPr lang="en-US" altLang="uk-UA" sz="1200" b="0" dirty="0" err="1"/>
              <a:t>ClassCastException</a:t>
            </a:r>
            <a:r>
              <a:rPr lang="uk-UA" altLang="uk-UA" sz="1200" b="0" dirty="0"/>
              <a:t>,</a:t>
            </a:r>
            <a:r>
              <a:rPr lang="en-US" altLang="uk-UA" sz="1200" b="0" dirty="0"/>
              <a:t> </a:t>
            </a:r>
            <a:r>
              <a:rPr lang="uk-UA" altLang="uk-UA" sz="1200" b="0" dirty="0" err="1"/>
              <a:t>NullPointerException</a:t>
            </a:r>
            <a:r>
              <a:rPr lang="en-US" altLang="uk-UA" sz="1200" b="0" dirty="0"/>
              <a:t>)</a:t>
            </a:r>
            <a:endParaRPr lang="uk-UA" altLang="uk-UA" sz="1200" b="0" dirty="0"/>
          </a:p>
          <a:p>
            <a:pPr marL="228600" indent="-2286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uk-UA" altLang="uk-UA" sz="1200" b="0" dirty="0" err="1"/>
              <a:t>java.lang.Error</a:t>
            </a:r>
            <a:r>
              <a:rPr lang="en-US" altLang="uk-UA" sz="1200" b="0" dirty="0"/>
              <a:t> - R</a:t>
            </a:r>
            <a:r>
              <a:rPr lang="uk-UA" altLang="uk-UA" sz="1200" b="0" dirty="0" err="1"/>
              <a:t>epresents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serious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problems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or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abnormal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conditions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that</a:t>
            </a:r>
            <a:r>
              <a:rPr lang="uk-UA" altLang="uk-UA" sz="1200" b="0" dirty="0"/>
              <a:t> a </a:t>
            </a:r>
            <a:r>
              <a:rPr lang="uk-UA" altLang="uk-UA" sz="1200" b="0" dirty="0" err="1"/>
              <a:t>program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should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not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deal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with</a:t>
            </a:r>
            <a:r>
              <a:rPr lang="uk-UA" altLang="uk-UA" sz="1200" b="0" dirty="0"/>
              <a:t>. </a:t>
            </a:r>
            <a:r>
              <a:rPr lang="uk-UA" altLang="uk-UA" sz="1200" b="0" dirty="0" err="1"/>
              <a:t>Some</a:t>
            </a:r>
            <a:r>
              <a:rPr lang="uk-UA" altLang="uk-UA" sz="1200" b="0" dirty="0"/>
              <a:t> </a:t>
            </a:r>
            <a:r>
              <a:rPr lang="uk-UA" altLang="uk-UA" sz="1200" b="0" dirty="0" err="1"/>
              <a:t>examples</a:t>
            </a:r>
            <a:r>
              <a:rPr lang="en-US" altLang="uk-UA" sz="1200" b="0" dirty="0"/>
              <a:t> </a:t>
            </a:r>
            <a:r>
              <a:rPr lang="uk-UA" altLang="uk-UA" sz="1200" b="0" dirty="0" err="1"/>
              <a:t>are</a:t>
            </a:r>
            <a:r>
              <a:rPr lang="uk-UA" altLang="uk-UA" sz="1200" b="0" dirty="0"/>
              <a:t>:</a:t>
            </a:r>
            <a:r>
              <a:rPr lang="en-US" altLang="uk-UA" sz="1200" b="0" dirty="0"/>
              <a:t> </a:t>
            </a:r>
            <a:r>
              <a:rPr lang="uk-UA" altLang="uk-UA" sz="1200" b="0" dirty="0" err="1"/>
              <a:t>AssertionError</a:t>
            </a:r>
            <a:r>
              <a:rPr lang="uk-UA" altLang="uk-UA" sz="1200" b="0" dirty="0"/>
              <a:t>,</a:t>
            </a:r>
            <a:r>
              <a:rPr lang="en-US" altLang="uk-UA" sz="1200" b="0" dirty="0"/>
              <a:t> </a:t>
            </a:r>
            <a:r>
              <a:rPr lang="uk-UA" altLang="uk-UA" sz="1200" b="0" dirty="0" err="1"/>
              <a:t>IOError</a:t>
            </a:r>
            <a:r>
              <a:rPr lang="uk-UA" altLang="uk-UA" sz="1200" b="0" dirty="0"/>
              <a:t>,</a:t>
            </a:r>
            <a:r>
              <a:rPr lang="en-US" altLang="uk-UA" sz="1200" b="0" dirty="0"/>
              <a:t> </a:t>
            </a:r>
            <a:r>
              <a:rPr lang="uk-UA" altLang="uk-UA" sz="1200" b="0" dirty="0" err="1"/>
              <a:t>LinkageError</a:t>
            </a:r>
            <a:r>
              <a:rPr lang="uk-UA" altLang="uk-UA" sz="1200" b="0" dirty="0"/>
              <a:t>,</a:t>
            </a:r>
            <a:r>
              <a:rPr lang="en-US" altLang="uk-UA" sz="1200" b="0" dirty="0"/>
              <a:t> </a:t>
            </a:r>
            <a:r>
              <a:rPr lang="uk-UA" altLang="uk-UA" sz="1200" b="0" dirty="0" err="1"/>
              <a:t>VirtualMachineError</a:t>
            </a:r>
            <a:endParaRPr lang="uk-UA" altLang="uk-UA" sz="1200" b="0" dirty="0"/>
          </a:p>
          <a:p>
            <a:pPr marL="228600" indent="-228600">
              <a:buFont typeface="+mj-lt"/>
              <a:buAutoNum type="arabicPeriod"/>
            </a:pP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D7E2C-03C1-4B92-BBE3-2FB5C5D5BF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579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222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71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16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101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776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46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4804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667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90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50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65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06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1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95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A4A20B-705A-46D6-8597-D40170E124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38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9904-05F6-4435-915D-66AB33DA2DA6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A453-52EB-4F98-92E7-CC8DAC93E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f.com/ca/english-resources/english-vocabulary/top-1000-words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exceptions/index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aeldung.com/java-exceptions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700677" y="1786259"/>
            <a:ext cx="7742646" cy="636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/>
              <a:t>Lesson </a:t>
            </a:r>
            <a:r>
              <a:rPr lang="en-US" sz="3200" dirty="0" smtClean="0"/>
              <a:t>10 </a:t>
            </a:r>
            <a:r>
              <a:rPr lang="en-US" sz="3200" dirty="0"/>
              <a:t>– </a:t>
            </a:r>
            <a:r>
              <a:rPr lang="en-US" sz="3200" dirty="0" smtClean="0"/>
              <a:t>Exceptions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6188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catch blocks order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973209" cy="3552300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6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uk-UA" altLang="uk-UA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uk-UA" altLang="uk-UA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"MM/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sdf.parse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"01-10"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6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ParseException</a:t>
            </a:r>
            <a:r>
              <a:rPr lang="uk-UA" altLang="uk-UA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“Date parse failed”</a:t>
            </a: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e);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uk-UA" altLang="uk-UA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“Unexpected error”</a:t>
            </a: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e);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16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48641" y="2862472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9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exception handler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5763" indent="-385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dirty="0"/>
              <a:t>Prints out exception description;</a:t>
            </a:r>
          </a:p>
          <a:p>
            <a:pPr marL="385763" indent="-385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dirty="0"/>
              <a:t>Prints the stack-trace;</a:t>
            </a:r>
          </a:p>
          <a:p>
            <a:pPr marL="385763" indent="-385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dirty="0"/>
              <a:t>Causes the program to terminate.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0059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Multi-catch </a:t>
            </a:r>
            <a:endParaRPr lang="ru-R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373588"/>
            <a:ext cx="6462600" cy="31854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3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altLang="ru-RU" sz="13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lang="ru-RU" altLang="ru-RU" sz="135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3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"dolphinsBorn.txt"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3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3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35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readAllBytes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LocalDate.</a:t>
            </a:r>
            <a:r>
              <a:rPr lang="ru-RU" altLang="ru-RU" sz="135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35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13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3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DateTimeParseException</a:t>
            </a:r>
            <a:r>
              <a:rPr lang="ru-RU" altLang="ru-RU" sz="13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ru-RU" sz="13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ru-RU" altLang="ru-RU" sz="13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  <a:br>
              <a:rPr lang="ru-RU" altLang="ru-RU" sz="13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13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3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u-RU" altLang="ru-RU" sz="13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ru-RU" sz="13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3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ru-RU" altLang="ru-RU" sz="13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  <a:br>
              <a:rPr lang="ru-RU" altLang="ru-RU" sz="13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7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Multi-catch 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373588"/>
            <a:ext cx="6462600" cy="28738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3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altLang="ru-RU" sz="13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Paths.</a:t>
            </a:r>
            <a:r>
              <a:rPr lang="ru-RU" altLang="ru-RU" sz="135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3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"dolphinsBorn.txt"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3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3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String(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ru-RU" altLang="ru-RU" sz="135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readAllBytes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LocalDate.</a:t>
            </a:r>
            <a:r>
              <a:rPr lang="ru-RU" altLang="ru-RU" sz="135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ru-RU" altLang="ru-RU" sz="135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ru-RU" altLang="ru-RU" sz="13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ru-RU" sz="135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3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3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3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3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DateTimeParseException</a:t>
            </a:r>
            <a:r>
              <a:rPr lang="ru-RU" altLang="ru-RU" sz="13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ru-RU" altLang="ru-RU" sz="13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u-RU" altLang="ru-RU" sz="13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3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ru-RU" altLang="ru-RU" sz="13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3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3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  <a:b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3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3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59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Issues?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7522936" cy="36240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11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altLang="ru-RU" sz="11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mightThrow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= new </a:t>
            </a:r>
            <a:r>
              <a:rPr lang="en-US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InputMismatchException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 |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MissingResourceException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mightThrow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DateTimeParseException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15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Issues!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15788"/>
            <a:ext cx="8250300" cy="36240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altLang="ru-RU" sz="11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mightThrow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IllegalStateException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endParaRPr lang="en-US" altLang="ru-RU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= new </a:t>
            </a:r>
            <a:r>
              <a:rPr lang="en-US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altLang="ru-RU" sz="11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 </a:t>
            </a:r>
            <a:r>
              <a:rPr lang="en-US" altLang="ru-RU" sz="11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multicatch</a:t>
            </a:r>
            <a:r>
              <a:rPr lang="en-US" altLang="ru-RU" sz="11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is effectively final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InputMismatchException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 |</a:t>
            </a:r>
            <a:r>
              <a:rPr lang="en-US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MissingResourceException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lang="en-US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extra variable name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altLang="ru-RU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different hierarchy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e){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cannot catch </a:t>
            </a:r>
            <a:r>
              <a:rPr lang="en-US" altLang="ru-RU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n-US" altLang="ru-RU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because nothing can potentially throw one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cannot catch </a:t>
            </a:r>
            <a:r>
              <a:rPr lang="en-US" altLang="ru-RU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altLang="ru-RU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because </a:t>
            </a:r>
            <a:r>
              <a:rPr lang="en-US" altLang="ru-RU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was already caught on first 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more general </a:t>
            </a:r>
            <a:r>
              <a:rPr lang="en-US" altLang="ru-RU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superclasses</a:t>
            </a:r>
            <a:r>
              <a:rPr lang="en-US" altLang="ru-RU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must be caught after their subclasses</a:t>
            </a:r>
            <a:r>
              <a:rPr lang="en-US" altLang="ru-RU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more general </a:t>
            </a:r>
            <a:r>
              <a:rPr lang="en-US" altLang="ru-RU" sz="1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superclasses</a:t>
            </a:r>
            <a:r>
              <a:rPr lang="en-US" altLang="ru-RU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must be caught after their subclasses.</a:t>
            </a:r>
            <a:r>
              <a:rPr lang="ru-RU" altLang="ru-RU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ru-RU" sz="11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1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mightThrow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altLang="ru-RU" sz="11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ru-RU" altLang="ru-RU" sz="11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DateTimeParseException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1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u-RU" alt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ru-RU" alt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8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catch finally statement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3061855" y="1093499"/>
            <a:ext cx="4197350" cy="39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6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Try catch finally statement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373588"/>
            <a:ext cx="6462600" cy="15465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385763" indent="-385763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/>
              <a:t>Open resource</a:t>
            </a:r>
          </a:p>
          <a:p>
            <a:pPr marL="385763" indent="-385763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/>
              <a:t>Try do something with resource and other</a:t>
            </a:r>
          </a:p>
          <a:p>
            <a:pPr marL="385763" indent="-385763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/>
              <a:t>Catch any errors</a:t>
            </a:r>
          </a:p>
          <a:p>
            <a:pPr marL="385763" indent="-385763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ru-RU" dirty="0"/>
              <a:t>Finally close resource</a:t>
            </a:r>
          </a:p>
        </p:txBody>
      </p:sp>
    </p:spTree>
    <p:extLst>
      <p:ext uri="{BB962C8B-B14F-4D97-AF65-F5344CB8AC3E}">
        <p14:creationId xmlns:p14="http://schemas.microsoft.com/office/powerpoint/2010/main" val="376019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catch finally statement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3700" y="1215788"/>
            <a:ext cx="5217621" cy="36240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altLang="uk-UA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altLang="uk-UA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School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path1, </a:t>
            </a:r>
            <a:r>
              <a:rPr lang="uk-UA" alt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path2) {</a:t>
            </a:r>
            <a:b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= </a:t>
            </a:r>
            <a:r>
              <a:rPr lang="uk-UA" altLang="uk-UA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BufferedWriter</a:t>
            </a: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uk-UA" altLang="uk-UA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</a:t>
            </a:r>
            <a:r>
              <a:rPr lang="uk-UA" altLang="uk-UA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uk-UA" altLang="uk-UA" sz="105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newBufferedReader</a:t>
            </a: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(path1)</a:t>
            </a:r>
            <a:b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uk-UA" altLang="uk-UA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uk-UA" altLang="uk-UA" sz="105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newBufferedWriter</a:t>
            </a: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(path2);</a:t>
            </a:r>
            <a:endParaRPr lang="en-US" altLang="uk-UA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uk-UA" altLang="uk-UA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uk-UA" altLang="uk-UA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e);</a:t>
            </a:r>
            <a:b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uk-UA" altLang="uk-UA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uk-UA" altLang="uk-UA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uk-UA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altLang="uk-UA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 != </a:t>
            </a:r>
            <a:r>
              <a:rPr lang="uk-UA" altLang="uk-UA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uk-UA" altLang="uk-UA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uk-UA" altLang="uk-UA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uk-UA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r>
              <a:rPr lang="en-US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e);        </a:t>
            </a:r>
            <a:endParaRPr lang="en-US" altLang="uk-UA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uk-UA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uk-UA" altLang="uk-UA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uk-UA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uk-UA" altLang="uk-UA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uk-UA" altLang="uk-UA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r>
              <a:rPr lang="uk-UA" altLang="uk-UA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uk-UA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e);</a:t>
            </a:r>
            <a:endParaRPr lang="en-US" altLang="uk-UA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67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3700" y="1215788"/>
            <a:ext cx="6412874" cy="16850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uk-UA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uk-UA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School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path1, </a:t>
            </a:r>
            <a:r>
              <a:rPr lang="uk-UA" alt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path2) {</a:t>
            </a:r>
            <a:b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uk-UA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altLang="uk-UA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BufferedReader</a:t>
            </a: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= </a:t>
            </a:r>
            <a:r>
              <a:rPr lang="en-US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uk-UA" altLang="uk-UA" sz="105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newBufferedReader</a:t>
            </a: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(path1);</a:t>
            </a:r>
            <a:b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BufferedWriter</a:t>
            </a: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uk-UA" altLang="uk-UA" sz="105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newBufferedWriter</a:t>
            </a:r>
            <a:r>
              <a:rPr lang="uk-UA" altLang="uk-UA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(path2)</a:t>
            </a:r>
            <a:endParaRPr lang="en-US" altLang="uk-UA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uk-UA" alt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uk-UA" altLang="uk-UA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uk-UA" altLang="uk-UA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e);</a:t>
            </a:r>
            <a:b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uk-UA" altLang="uk-UA" sz="2400" dirty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89834" y="4163401"/>
            <a:ext cx="4754166" cy="4385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40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E875C0-634B-C24F-A174-445860D9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Lesson goals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02E9C1-4387-3242-83A3-46A4979A5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D555624C-A575-412C-915F-C43867A1CE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7" name="Picture 2" descr="Картинки по запросу java exception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115" y="1635063"/>
            <a:ext cx="4576235" cy="252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25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3345" y="358388"/>
            <a:ext cx="8700655" cy="857400"/>
          </a:xfrm>
        </p:spPr>
        <p:txBody>
          <a:bodyPr/>
          <a:lstStyle/>
          <a:p>
            <a:r>
              <a:rPr lang="en-US" dirty="0" smtClean="0"/>
              <a:t>Try-With-Resources: Suppressed 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Java </a:t>
            </a:r>
            <a:r>
              <a:rPr lang="en-US" sz="2000" dirty="0" smtClean="0"/>
              <a:t>treats the first exception as the primary one and tacks on any that come up while automatically closing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Suppressed </a:t>
            </a:r>
            <a:r>
              <a:rPr lang="en-US" sz="2000" dirty="0" smtClean="0"/>
              <a:t>exceptions apply only to exceptions thrown in the try clause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93613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982" y="358388"/>
            <a:ext cx="8666018" cy="857400"/>
          </a:xfrm>
        </p:spPr>
        <p:txBody>
          <a:bodyPr/>
          <a:lstStyle/>
          <a:p>
            <a:r>
              <a:rPr lang="en-US" dirty="0"/>
              <a:t>Try-With-Resources: Suppressed Exceptions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3700" y="1256912"/>
            <a:ext cx="7913064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Bottle 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alt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AutoCloseable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lang="en-US" altLang="en-US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altLang="en-US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5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constructor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addWater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volumeToAdd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probableVolume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05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volumeToAdd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probableVolume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05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05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"Bottle is full"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"Bottle can not contain more water, it is full!"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050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probableVolume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altLang="en-US" sz="105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"Added "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volumeToAdd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 Current value " 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050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currentVolume</a:t>
            </a: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50" b="1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altLang="en-US" sz="1050" b="1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b="1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close()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altLang="en-US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05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"Bottle can not be closed, no cap!"</a:t>
            </a:r>
            <a: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700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82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9545" y="358388"/>
            <a:ext cx="8624455" cy="857400"/>
          </a:xfrm>
        </p:spPr>
        <p:txBody>
          <a:bodyPr/>
          <a:lstStyle/>
          <a:p>
            <a:r>
              <a:rPr lang="en-US" dirty="0"/>
              <a:t>Try-With-Resources: Suppressed Exceptions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8651" y="1429599"/>
            <a:ext cx="7678223" cy="34624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ru-RU" altLang="ru-RU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lang="ru-RU" altLang="ru-R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lang="ru-RU" altLang="ru-R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Bottle</a:t>
            </a:r>
            <a:r>
              <a:rPr lang="ru-RU" altLang="ru-RU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bottle.addWater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bottle.addWater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bottle.addWater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bottle.addWater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ru-RU" altLang="ru-RU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  <a:b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05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ru-RU" altLang="ru-RU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happened</a:t>
            </a:r>
            <a:r>
              <a:rPr lang="ru-RU" altLang="ru-RU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altLang="ru-RU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adding</a:t>
            </a:r>
            <a:r>
              <a:rPr lang="ru-RU" altLang="ru-RU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water</a:t>
            </a:r>
            <a:r>
              <a:rPr lang="ru-RU" altLang="ru-RU" sz="105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solidFill>
                  <a:srgbClr val="C00000"/>
                </a:solidFill>
              </a:rPr>
              <a:t>Created bottle with max volume 3</a:t>
            </a:r>
          </a:p>
          <a:p>
            <a:r>
              <a:rPr lang="en-US" sz="1050" dirty="0">
                <a:solidFill>
                  <a:srgbClr val="C00000"/>
                </a:solidFill>
              </a:rPr>
              <a:t>Added 1. Current value 1</a:t>
            </a:r>
          </a:p>
          <a:p>
            <a:r>
              <a:rPr lang="en-US" sz="1050" dirty="0">
                <a:solidFill>
                  <a:srgbClr val="C00000"/>
                </a:solidFill>
              </a:rPr>
              <a:t>Added 1. Current value 2</a:t>
            </a:r>
          </a:p>
          <a:p>
            <a:r>
              <a:rPr lang="en-US" sz="1050" dirty="0">
                <a:solidFill>
                  <a:srgbClr val="C00000"/>
                </a:solidFill>
              </a:rPr>
              <a:t>Added 1. Current value 3</a:t>
            </a:r>
          </a:p>
          <a:p>
            <a:r>
              <a:rPr lang="en-US" sz="1050" dirty="0">
                <a:solidFill>
                  <a:srgbClr val="C00000"/>
                </a:solidFill>
              </a:rPr>
              <a:t>Bottle is full</a:t>
            </a:r>
          </a:p>
          <a:p>
            <a:r>
              <a:rPr lang="en-US" sz="1050" dirty="0">
                <a:solidFill>
                  <a:srgbClr val="C00000"/>
                </a:solidFill>
              </a:rPr>
              <a:t>Exception in thread "main" </a:t>
            </a:r>
            <a:r>
              <a:rPr lang="en-US" sz="1050" dirty="0" err="1">
                <a:solidFill>
                  <a:srgbClr val="C00000"/>
                </a:solidFill>
              </a:rPr>
              <a:t>java.lang.IllegalArgumentException</a:t>
            </a:r>
            <a:r>
              <a:rPr lang="en-US" sz="1050" dirty="0">
                <a:solidFill>
                  <a:srgbClr val="C00000"/>
                </a:solidFill>
              </a:rPr>
              <a:t>: Bottle can not contain more water, it is full!</a:t>
            </a:r>
          </a:p>
          <a:p>
            <a:r>
              <a:rPr lang="en-US" sz="1050" dirty="0">
                <a:solidFill>
                  <a:srgbClr val="C00000"/>
                </a:solidFill>
              </a:rPr>
              <a:t>	at </a:t>
            </a:r>
            <a:r>
              <a:rPr lang="en-US" sz="1050" dirty="0" err="1">
                <a:solidFill>
                  <a:srgbClr val="C00000"/>
                </a:solidFill>
              </a:rPr>
              <a:t>Bottle.addWater</a:t>
            </a:r>
            <a:r>
              <a:rPr lang="en-US" sz="1050" dirty="0">
                <a:solidFill>
                  <a:srgbClr val="C00000"/>
                </a:solidFill>
              </a:rPr>
              <a:t>(scratch_1.java:17)</a:t>
            </a:r>
          </a:p>
          <a:p>
            <a:r>
              <a:rPr lang="en-US" sz="1050" dirty="0">
                <a:solidFill>
                  <a:srgbClr val="C00000"/>
                </a:solidFill>
              </a:rPr>
              <a:t>	at </a:t>
            </a:r>
            <a:r>
              <a:rPr lang="en-US" sz="1050" dirty="0" err="1">
                <a:solidFill>
                  <a:srgbClr val="C00000"/>
                </a:solidFill>
              </a:rPr>
              <a:t>Main.main</a:t>
            </a:r>
            <a:r>
              <a:rPr lang="en-US" sz="1050" dirty="0">
                <a:solidFill>
                  <a:srgbClr val="C00000"/>
                </a:solidFill>
              </a:rPr>
              <a:t>(scratch_1.java:36)</a:t>
            </a:r>
          </a:p>
          <a:p>
            <a:r>
              <a:rPr lang="en-US" sz="1050" dirty="0">
                <a:solidFill>
                  <a:srgbClr val="C00000"/>
                </a:solidFill>
              </a:rPr>
              <a:t>	Suppressed: </a:t>
            </a:r>
            <a:r>
              <a:rPr lang="en-US" sz="1050" dirty="0" err="1">
                <a:solidFill>
                  <a:srgbClr val="C00000"/>
                </a:solidFill>
              </a:rPr>
              <a:t>java.io.IOException</a:t>
            </a:r>
            <a:r>
              <a:rPr lang="en-US" sz="1050" dirty="0">
                <a:solidFill>
                  <a:srgbClr val="C00000"/>
                </a:solidFill>
              </a:rPr>
              <a:t>: Bottle can not be closed, no cap!</a:t>
            </a:r>
          </a:p>
          <a:p>
            <a:r>
              <a:rPr lang="en-US" sz="1050" dirty="0">
                <a:solidFill>
                  <a:srgbClr val="C00000"/>
                </a:solidFill>
              </a:rPr>
              <a:t>		at </a:t>
            </a:r>
            <a:r>
              <a:rPr lang="en-US" sz="1050" dirty="0" err="1">
                <a:solidFill>
                  <a:srgbClr val="C00000"/>
                </a:solidFill>
              </a:rPr>
              <a:t>Bottle.close</a:t>
            </a:r>
            <a:r>
              <a:rPr lang="en-US" sz="1050" dirty="0">
                <a:solidFill>
                  <a:srgbClr val="C00000"/>
                </a:solidFill>
              </a:rPr>
              <a:t>(scratch_1.java:26)</a:t>
            </a:r>
          </a:p>
          <a:p>
            <a:r>
              <a:rPr lang="en-US" sz="1050" dirty="0">
                <a:solidFill>
                  <a:srgbClr val="C00000"/>
                </a:solidFill>
              </a:rPr>
              <a:t>		at </a:t>
            </a:r>
            <a:r>
              <a:rPr lang="en-US" sz="1050" dirty="0" err="1">
                <a:solidFill>
                  <a:srgbClr val="C00000"/>
                </a:solidFill>
              </a:rPr>
              <a:t>Main.main</a:t>
            </a:r>
            <a:r>
              <a:rPr lang="en-US" sz="1050" dirty="0">
                <a:solidFill>
                  <a:srgbClr val="C00000"/>
                </a:solidFill>
              </a:rPr>
              <a:t>(scratch_1.java:37)</a:t>
            </a:r>
            <a:endParaRPr lang="ru-RU" altLang="ru-RU" sz="105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66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954714" y="4026393"/>
            <a:ext cx="5137865" cy="369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9" name="Прямоугольник 8"/>
          <p:cNvSpPr/>
          <p:nvPr/>
        </p:nvSpPr>
        <p:spPr>
          <a:xfrm>
            <a:off x="954715" y="1943410"/>
            <a:ext cx="5137865" cy="19414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7" name="Прямоугольник 6"/>
          <p:cNvSpPr/>
          <p:nvPr/>
        </p:nvSpPr>
        <p:spPr>
          <a:xfrm>
            <a:off x="954715" y="1440547"/>
            <a:ext cx="5137865" cy="345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5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CannotSwimException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ru-RU" altLang="ru-RU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DangerInTheWater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ru-RU" altLang="ru-RU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DangerInTheWater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DangerInTheWater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DangerInTheWater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cause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cause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ru-RU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050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05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SharkInTheWaterException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altLang="ru-RU" sz="105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DangerInTheWater</a:t>
            </a:r>
            <a:r>
              <a:rPr lang="ru-RU" altLang="ru-RU" sz="105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05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70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trace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700" y="1295500"/>
            <a:ext cx="6462600" cy="35523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DangerInTheWater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350" dirty="0" smtClean="0"/>
          </a:p>
          <a:p>
            <a:pPr marL="0" indent="0">
              <a:buNone/>
            </a:pPr>
            <a:endParaRPr lang="en-US" sz="1350" dirty="0" smtClean="0"/>
          </a:p>
          <a:p>
            <a:pPr marL="0" indent="0">
              <a:buNone/>
            </a:pPr>
            <a:r>
              <a:rPr lang="en-US" sz="13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35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DangerInTheWater</a:t>
            </a:r>
            <a:endParaRPr lang="en-US" sz="135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35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ExceptionExample.main</a:t>
            </a:r>
            <a:r>
              <a:rPr lang="en-US" sz="13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(ExceptionExample.java:3)</a:t>
            </a:r>
            <a:endParaRPr lang="ru-RU" sz="13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7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trace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700" y="1215788"/>
            <a:ext cx="6462600" cy="35523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DangerInTheWater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"broken fin"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DangerInTheWater</a:t>
            </a: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broken fin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ExceptionExample.main</a:t>
            </a: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(ExceptionExample.java:3)</a:t>
            </a:r>
            <a:endParaRPr lang="ru-RU" sz="13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20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trace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699" y="1215788"/>
            <a:ext cx="7690319" cy="35523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DangerInTheWater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broken fin"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RuntimeException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"Can not access water</a:t>
            </a:r>
            <a:r>
              <a:rPr lang="en-US" altLang="en-U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350" dirty="0" smtClean="0"/>
          </a:p>
          <a:p>
            <a:pPr marL="0" indent="0">
              <a:buNone/>
            </a:pPr>
            <a:endParaRPr lang="en-US" sz="1350" dirty="0"/>
          </a:p>
          <a:p>
            <a:pPr marL="0" indent="0">
              <a:buNone/>
            </a:pP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DangerInTheWater</a:t>
            </a: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broken fin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ExceptionExample.main</a:t>
            </a: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(ExceptionExample.java:3)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Caused by: </a:t>
            </a:r>
            <a:r>
              <a:rPr lang="en-US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java.lang.RuntimeException</a:t>
            </a: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Can not access water</a:t>
            </a:r>
          </a:p>
          <a:p>
            <a:pPr marL="0" indent="0">
              <a:buNone/>
            </a:pPr>
            <a:r>
              <a:rPr lang="en-US" sz="13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 1 more</a:t>
            </a:r>
            <a:endParaRPr lang="ru-RU" sz="135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55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938573" cy="35523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 assertion  is a  Boolean  expression that you place at a point in your code where you expect something to be true</a:t>
            </a:r>
          </a:p>
          <a:p>
            <a:pPr>
              <a:lnSpc>
                <a:spcPct val="150000"/>
              </a:lnSpc>
            </a:pPr>
            <a:r>
              <a:rPr lang="en-US" dirty="0"/>
              <a:t> An assertion allows for detecting defects in the code</a:t>
            </a:r>
          </a:p>
          <a:p>
            <a:pPr>
              <a:lnSpc>
                <a:spcPct val="150000"/>
              </a:lnSpc>
            </a:pPr>
            <a:r>
              <a:rPr lang="en-US" dirty="0"/>
              <a:t>The syntax for an  assert  statement has two forms: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boolean_expression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boolean_expression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Assertions </a:t>
            </a:r>
            <a:r>
              <a:rPr lang="en-US" dirty="0"/>
              <a:t>are </a:t>
            </a:r>
            <a:r>
              <a:rPr lang="en-US" b="1" dirty="0"/>
              <a:t>DISABLED</a:t>
            </a:r>
            <a:r>
              <a:rPr lang="en-US" dirty="0"/>
              <a:t> by default.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42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7536791" cy="3552300"/>
          </a:xfrm>
        </p:spPr>
        <p:txBody>
          <a:bodyPr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AssertionExample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ru-RU" altLang="ru-RU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5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ru-RU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altLang="ru-RU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ru-RU" altLang="ru-RU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5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ru-RU" altLang="ru-RU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ru-RU" altLang="ru-RU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positive</a:t>
            </a:r>
            <a:r>
              <a:rPr lang="ru-RU" altLang="ru-RU" sz="15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 </a:t>
            </a: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c) {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altLang="ru-RU" sz="15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15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* b * c;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33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altLang="ru-RU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java.lang.AssertionError</a:t>
            </a:r>
            <a:r>
              <a:rPr lang="en-US" altLang="ru-RU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Result should be positive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at </a:t>
            </a:r>
            <a:r>
              <a:rPr lang="en-US" altLang="ru-RU" sz="15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AssertionExample.main</a:t>
            </a:r>
            <a:r>
              <a:rPr lang="en-US" altLang="ru-RU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(AssertionExample.java:4)</a:t>
            </a:r>
            <a:endParaRPr lang="ru-RU" altLang="ru-RU" sz="33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0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Homework</a:t>
            </a:r>
            <a:endParaRPr lang="ru-RU" sz="2400" dirty="0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D72D2AD-9CD4-4F1E-B739-FC83B5BCF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891" y="1373588"/>
            <a:ext cx="8562109" cy="3552300"/>
          </a:xfrm>
        </p:spPr>
        <p:txBody>
          <a:bodyPr/>
          <a:lstStyle/>
          <a:p>
            <a:pPr>
              <a:lnSpc>
                <a:spcPct val="150000"/>
              </a:lnSpc>
              <a:buAutoNum type="arabicPeriod"/>
            </a:pPr>
            <a:r>
              <a:rPr lang="en-US" sz="1200" dirty="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Add new codec. “</a:t>
            </a:r>
            <a:r>
              <a:rPr lang="en-US" sz="1200" dirty="0" err="1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UkrainianEnglish</a:t>
            </a:r>
            <a:r>
              <a:rPr lang="en-US" sz="1200" dirty="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” with ability to translate words (</a:t>
            </a:r>
            <a:r>
              <a:rPr lang="en-US" sz="1200" dirty="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  <a:hlinkClick r:id="rId3"/>
              </a:rPr>
              <a:t>1000 the most common English words</a:t>
            </a:r>
            <a:r>
              <a:rPr lang="en-US" sz="1200" dirty="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). For example:</a:t>
            </a:r>
          </a:p>
          <a:p>
            <a:pPr lvl="1">
              <a:lnSpc>
                <a:spcPct val="150000"/>
              </a:lnSpc>
            </a:pP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UkrainianToEnglish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::encode</a:t>
            </a:r>
            <a:r>
              <a:rPr lang="ru-UA" sz="1100" dirty="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(</a:t>
            </a:r>
            <a:r>
              <a:rPr lang="en-US" sz="1100" dirty="0" smtClean="0">
                <a:solidFill>
                  <a:srgbClr val="00B050"/>
                </a:solidFill>
                <a:latin typeface="Lato" panose="020B0604020202020204" charset="0"/>
                <a:cs typeface="Lato" panose="020B0604020202020204" charset="0"/>
              </a:rPr>
              <a:t>“</a:t>
            </a:r>
            <a:r>
              <a:rPr lang="ru-UA" sz="1100" dirty="0" smtClean="0">
                <a:solidFill>
                  <a:srgbClr val="00B050"/>
                </a:solidFill>
                <a:latin typeface="Lato" panose="020B0604020202020204" charset="0"/>
                <a:cs typeface="Lato" panose="020B0604020202020204" charset="0"/>
              </a:rPr>
              <a:t>Я люблю</a:t>
            </a:r>
            <a:r>
              <a:rPr lang="en-US" sz="1100" dirty="0" smtClean="0">
                <a:solidFill>
                  <a:srgbClr val="00B050"/>
                </a:solidFill>
                <a:latin typeface="Lato" panose="020B0604020202020204" charset="0"/>
                <a:cs typeface="Lato" panose="020B0604020202020204" charset="0"/>
              </a:rPr>
              <a:t> </a:t>
            </a:r>
            <a:r>
              <a:rPr lang="uk-UA" sz="1100" dirty="0" smtClean="0">
                <a:solidFill>
                  <a:srgbClr val="00B050"/>
                </a:solidFill>
                <a:latin typeface="Lato" panose="020B0604020202020204" charset="0"/>
                <a:cs typeface="Lato" panose="020B0604020202020204" charset="0"/>
              </a:rPr>
              <a:t>тебе!</a:t>
            </a:r>
            <a:r>
              <a:rPr lang="en-US" sz="1100" dirty="0" smtClean="0">
                <a:solidFill>
                  <a:srgbClr val="00B050"/>
                </a:solidFill>
                <a:latin typeface="Lato" panose="020B0604020202020204" charset="0"/>
                <a:cs typeface="Lato" panose="020B0604020202020204" charset="0"/>
              </a:rPr>
              <a:t>”</a:t>
            </a:r>
            <a:r>
              <a:rPr lang="en-US" sz="1100" dirty="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) - </a:t>
            </a:r>
            <a:r>
              <a:rPr lang="en-US" sz="1100" dirty="0" smtClean="0">
                <a:solidFill>
                  <a:srgbClr val="00B050"/>
                </a:solidFill>
                <a:latin typeface="Lato" panose="020B0604020202020204" charset="0"/>
                <a:cs typeface="Lato" panose="020B0604020202020204" charset="0"/>
              </a:rPr>
              <a:t>“I love you!”</a:t>
            </a:r>
          </a:p>
          <a:p>
            <a:pPr lvl="1">
              <a:lnSpc>
                <a:spcPct val="150000"/>
              </a:lnSpc>
            </a:pP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UkrainianToEnglish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::encode</a:t>
            </a:r>
            <a:r>
              <a:rPr lang="en-US" sz="1100" dirty="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(</a:t>
            </a:r>
            <a:r>
              <a:rPr lang="en-US" sz="1100" dirty="0" smtClean="0">
                <a:solidFill>
                  <a:srgbClr val="00B050"/>
                </a:solidFill>
                <a:latin typeface="Lato" panose="020B0604020202020204" charset="0"/>
                <a:cs typeface="Lato" panose="020B0604020202020204" charset="0"/>
              </a:rPr>
              <a:t>“</a:t>
            </a:r>
            <a:r>
              <a:rPr lang="uk-UA" sz="1100" dirty="0" smtClean="0">
                <a:solidFill>
                  <a:srgbClr val="00B050"/>
                </a:solidFill>
                <a:latin typeface="Lato" panose="020B0604020202020204" charset="0"/>
                <a:cs typeface="Lato" panose="020B0604020202020204" charset="0"/>
              </a:rPr>
              <a:t>Я люблю Джава</a:t>
            </a:r>
            <a:r>
              <a:rPr lang="en-US" sz="1100" dirty="0" smtClean="0">
                <a:solidFill>
                  <a:srgbClr val="00B050"/>
                </a:solidFill>
                <a:latin typeface="Lato" panose="020B0604020202020204" charset="0"/>
                <a:cs typeface="Lato" panose="020B0604020202020204" charset="0"/>
              </a:rPr>
              <a:t>!”</a:t>
            </a:r>
            <a:r>
              <a:rPr lang="en-US" sz="1100" dirty="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) – </a:t>
            </a:r>
            <a:r>
              <a:rPr lang="en-US" sz="1100" dirty="0" smtClean="0">
                <a:solidFill>
                  <a:srgbClr val="FF0000"/>
                </a:solidFill>
                <a:latin typeface="Lato" panose="020B0604020202020204" charset="0"/>
                <a:cs typeface="Lato" panose="020B0604020202020204" charset="0"/>
              </a:rPr>
              <a:t>“Illegal input. Words [</a:t>
            </a:r>
            <a:r>
              <a:rPr lang="uk-UA" sz="1100" dirty="0">
                <a:solidFill>
                  <a:srgbClr val="FF0000"/>
                </a:solidFill>
                <a:latin typeface="Lato" panose="020B0604020202020204" charset="0"/>
                <a:cs typeface="Lato" panose="020B0604020202020204" charset="0"/>
              </a:rPr>
              <a:t>Джава</a:t>
            </a:r>
            <a:r>
              <a:rPr lang="en-US" sz="1100" dirty="0" smtClean="0">
                <a:solidFill>
                  <a:srgbClr val="FF0000"/>
                </a:solidFill>
                <a:latin typeface="Lato" panose="020B0604020202020204" charset="0"/>
                <a:cs typeface="Lato" panose="020B0604020202020204" charset="0"/>
              </a:rPr>
              <a:t>] are absent in UA to EN dictionary”</a:t>
            </a:r>
          </a:p>
          <a:p>
            <a:pPr lvl="1">
              <a:lnSpc>
                <a:spcPct val="150000"/>
              </a:lnSpc>
            </a:pP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UkrainianToEnglish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::decode</a:t>
            </a:r>
            <a:r>
              <a:rPr lang="ru-UA" sz="1100" dirty="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(</a:t>
            </a:r>
            <a:r>
              <a:rPr lang="en-US" sz="1100" dirty="0" smtClean="0">
                <a:solidFill>
                  <a:srgbClr val="00B050"/>
                </a:solidFill>
                <a:latin typeface="Lato" panose="020B0604020202020204" charset="0"/>
                <a:cs typeface="Lato" panose="020B0604020202020204" charset="0"/>
              </a:rPr>
              <a:t>“I love you!”</a:t>
            </a:r>
            <a:r>
              <a:rPr lang="en-US" sz="1100" dirty="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) - </a:t>
            </a:r>
            <a:r>
              <a:rPr lang="en-US" sz="1100" dirty="0" smtClean="0">
                <a:solidFill>
                  <a:srgbClr val="00B050"/>
                </a:solidFill>
                <a:latin typeface="Lato" panose="020B0604020202020204" charset="0"/>
                <a:cs typeface="Lato" panose="020B0604020202020204" charset="0"/>
              </a:rPr>
              <a:t>“</a:t>
            </a:r>
            <a:r>
              <a:rPr lang="uk-UA" sz="1100" dirty="0" smtClean="0">
                <a:solidFill>
                  <a:srgbClr val="00B050"/>
                </a:solidFill>
                <a:latin typeface="Lato" panose="020B0604020202020204" charset="0"/>
                <a:cs typeface="Lato" panose="020B0604020202020204" charset="0"/>
              </a:rPr>
              <a:t>Я люблю тебе!</a:t>
            </a:r>
            <a:r>
              <a:rPr lang="en-US" sz="1100" dirty="0" smtClean="0">
                <a:solidFill>
                  <a:srgbClr val="00B050"/>
                </a:solidFill>
                <a:latin typeface="Lato" panose="020B0604020202020204" charset="0"/>
                <a:cs typeface="Lato" panose="020B0604020202020204" charset="0"/>
              </a:rPr>
              <a:t>”</a:t>
            </a:r>
          </a:p>
          <a:p>
            <a:pPr lvl="1">
              <a:lnSpc>
                <a:spcPct val="150000"/>
              </a:lnSpc>
            </a:pP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UkrainianToEnglish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 decode</a:t>
            </a:r>
            <a:r>
              <a:rPr lang="en-US" sz="1100" dirty="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(</a:t>
            </a:r>
            <a:r>
              <a:rPr lang="en-US" sz="1100" dirty="0" smtClean="0">
                <a:solidFill>
                  <a:srgbClr val="00B050"/>
                </a:solidFill>
                <a:latin typeface="Lato" panose="020B0604020202020204" charset="0"/>
                <a:cs typeface="Lato" panose="020B0604020202020204" charset="0"/>
              </a:rPr>
              <a:t>“I love Java!”</a:t>
            </a:r>
            <a:r>
              <a:rPr lang="en-US" sz="1100" dirty="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) – </a:t>
            </a:r>
            <a:r>
              <a:rPr lang="en-US" sz="1100" dirty="0" smtClean="0">
                <a:solidFill>
                  <a:srgbClr val="FF0000"/>
                </a:solidFill>
                <a:latin typeface="Lato" panose="020B0604020202020204" charset="0"/>
                <a:cs typeface="Lato" panose="020B0604020202020204" charset="0"/>
              </a:rPr>
              <a:t>“Illegal input. Words [</a:t>
            </a:r>
            <a:r>
              <a:rPr lang="en-US" sz="1100" dirty="0">
                <a:solidFill>
                  <a:srgbClr val="FF0000"/>
                </a:solidFill>
                <a:latin typeface="Lato" panose="020B0604020202020204" charset="0"/>
                <a:cs typeface="Lato" panose="020B0604020202020204" charset="0"/>
              </a:rPr>
              <a:t>Java</a:t>
            </a:r>
            <a:r>
              <a:rPr lang="en-US" sz="1100" dirty="0" smtClean="0">
                <a:solidFill>
                  <a:srgbClr val="FF0000"/>
                </a:solidFill>
                <a:latin typeface="Lato" panose="020B0604020202020204" charset="0"/>
                <a:cs typeface="Lato" panose="020B0604020202020204" charset="0"/>
              </a:rPr>
              <a:t>] are absent in EN to UA dictionary”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200" dirty="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2. Implement hierarchy of exceptions. Update “Coding” application to return errors and properly handle them in consumers:</a:t>
            </a:r>
          </a:p>
          <a:p>
            <a:pPr lvl="1">
              <a:lnSpc>
                <a:spcPct val="150000"/>
              </a:lnSpc>
            </a:pP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IllegalCharacterException</a:t>
            </a:r>
            <a:r>
              <a:rPr lang="en-US" sz="1100" dirty="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 - when unsupported data (symbol/word) passed as input to codec(s);</a:t>
            </a:r>
          </a:p>
          <a:p>
            <a:pPr lvl="1">
              <a:lnSpc>
                <a:spcPct val="150000"/>
              </a:lnSpc>
            </a:pP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CodecUnsupportedException</a:t>
            </a:r>
            <a:r>
              <a:rPr lang="en-US" sz="1100" dirty="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 - when unsupported codec selected;</a:t>
            </a:r>
          </a:p>
          <a:p>
            <a:pPr lvl="1">
              <a:lnSpc>
                <a:spcPct val="150000"/>
              </a:lnSpc>
            </a:pP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EmptyHistoryException</a:t>
            </a:r>
            <a:r>
              <a:rPr lang="en-US" sz="1100" dirty="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 - when the most popular codec cannot be found because no coding operations done yet;</a:t>
            </a:r>
          </a:p>
          <a:p>
            <a:pPr lvl="1">
              <a:lnSpc>
                <a:spcPct val="150000"/>
              </a:lnSpc>
            </a:pP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OperationUnsupportedException</a:t>
            </a:r>
            <a:r>
              <a:rPr lang="en-US" sz="1100" dirty="0" smtClean="0">
                <a:solidFill>
                  <a:srgbClr val="000000"/>
                </a:solidFill>
                <a:latin typeface="Lato" panose="020B0604020202020204" charset="0"/>
                <a:cs typeface="Lato" panose="020B0604020202020204" charset="0"/>
              </a:rPr>
              <a:t> – when unsupported operation selected;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000000"/>
              </a:solidFill>
              <a:latin typeface="Lato" panose="020B0604020202020204" charset="0"/>
              <a:cs typeface="Lato" panose="020B0604020202020204" charset="0"/>
            </a:endParaRPr>
          </a:p>
        </p:txBody>
      </p:sp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D91C941C-8D5E-44F3-841B-50F0106036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Exception hierarchy</a:t>
            </a:r>
            <a:endParaRPr lang="ru-RU" dirty="0"/>
          </a:p>
        </p:txBody>
      </p:sp>
      <p:pic>
        <p:nvPicPr>
          <p:cNvPr id="1026" name="Picture 2" descr="Картинки по запросу java exceptions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9982" y="1522413"/>
            <a:ext cx="6462713" cy="3254375"/>
          </a:xfrm>
        </p:spPr>
      </p:pic>
    </p:spTree>
    <p:extLst>
      <p:ext uri="{BB962C8B-B14F-4D97-AF65-F5344CB8AC3E}">
        <p14:creationId xmlns:p14="http://schemas.microsoft.com/office/powerpoint/2010/main" val="384351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70C1-289F-3A4A-A8B7-0CC0708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Links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BCFF-D5B1-524A-8DA7-C18C2AE8C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100" dirty="0" smtClean="0">
                <a:hlinkClick r:id="rId3"/>
              </a:rPr>
              <a:t>Exceptions (Oracle)</a:t>
            </a:r>
            <a:endParaRPr lang="en-US" sz="2100" dirty="0" smtClean="0"/>
          </a:p>
          <a:p>
            <a:r>
              <a:rPr lang="en-US" sz="2100" dirty="0" smtClean="0">
                <a:hlinkClick r:id="rId4"/>
              </a:rPr>
              <a:t>Baeldung</a:t>
            </a:r>
            <a:endParaRPr lang="en-US" sz="2100" dirty="0"/>
          </a:p>
          <a:p>
            <a:pPr lvl="1"/>
            <a:endParaRPr lang="en-US" sz="2100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AA603E9-CDBF-4B32-8641-02399BECC9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673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>
            <a:spLocks noGrp="1"/>
          </p:cNvSpPr>
          <p:nvPr>
            <p:ph type="ctrTitle" idx="4294967295"/>
          </p:nvPr>
        </p:nvSpPr>
        <p:spPr>
          <a:xfrm>
            <a:off x="0" y="725488"/>
            <a:ext cx="556101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35" name="Google Shape;335;p34"/>
          <p:cNvSpPr txBox="1">
            <a:spLocks noGrp="1"/>
          </p:cNvSpPr>
          <p:nvPr>
            <p:ph type="subTitle" idx="4294967295"/>
          </p:nvPr>
        </p:nvSpPr>
        <p:spPr>
          <a:xfrm>
            <a:off x="0" y="1754188"/>
            <a:ext cx="5561013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</a:rPr>
              <a:t>Any Q</a:t>
            </a:r>
            <a:r>
              <a:rPr lang="en" sz="4800" b="1" dirty="0">
                <a:solidFill>
                  <a:schemeClr val="lt1"/>
                </a:solidFill>
              </a:rPr>
              <a:t>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4294967295"/>
          </p:nvPr>
        </p:nvSpPr>
        <p:spPr>
          <a:xfrm>
            <a:off x="0" y="2759075"/>
            <a:ext cx="5561013" cy="199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Or fi</a:t>
            </a:r>
            <a:r>
              <a:rPr lang="en" sz="2400" dirty="0">
                <a:solidFill>
                  <a:schemeClr val="lt1"/>
                </a:solidFill>
              </a:rPr>
              <a:t>nd us in Slack: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@Yaroslav Brahinets</a:t>
            </a:r>
          </a:p>
          <a:p>
            <a:pPr marL="0" indent="0">
              <a:buNone/>
            </a:pPr>
            <a:r>
              <a:rPr lang="en-US" dirty="0">
                <a:solidFill>
                  <a:schemeClr val="lt1"/>
                </a:solidFill>
              </a:rPr>
              <a:t>	@</a:t>
            </a:r>
            <a:r>
              <a:rPr lang="en-US" dirty="0" err="1">
                <a:solidFill>
                  <a:schemeClr val="lt1"/>
                </a:solidFill>
              </a:rPr>
              <a:t>Vasya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Rudas</a:t>
            </a: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	@Oleksandr Kucher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3FCD66A8-B3E6-4848-9AEF-AB62FD9EFA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587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types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44" y="1268016"/>
            <a:ext cx="8406713" cy="242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3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exceptions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ArrayIndexOutOfBounds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ClassCast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NullPointer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0138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population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altLang="ru-RU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username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UserNotFoundException</a:t>
            </a:r>
            <a:r>
              <a:rPr lang="ru-RU" altLang="ru-RU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3213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Exception handling: </a:t>
            </a:r>
            <a:r>
              <a:rPr lang="en-US" b="1" smtClean="0"/>
              <a:t>Declare</a:t>
            </a:r>
            <a:endParaRPr lang="ru-RU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93700" y="1373588"/>
            <a:ext cx="8305718" cy="3552300"/>
          </a:xfrm>
        </p:spPr>
        <p:txBody>
          <a:bodyPr/>
          <a:lstStyle/>
          <a:p>
            <a:pPr marL="114300" lvl="0" indent="0">
              <a:buNone/>
            </a:pPr>
            <a:r>
              <a:rPr lang="en-US" alt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Date parse(String date)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ParseException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"MM/</a:t>
            </a:r>
            <a:r>
              <a:rPr lang="en-US" altLang="en-US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sdf.parse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(date);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14300" lvl="0" indent="0">
              <a:buNone/>
            </a:pP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lvl="0" indent="0"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altLang="en-US" sz="1600" b="1" dirty="0"/>
              <a:t>Use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altLang="en-US" sz="1600" b="1" dirty="0"/>
              <a:t> only for checked </a:t>
            </a:r>
            <a:r>
              <a:rPr lang="en-US" altLang="en-US" sz="1600" b="1" dirty="0" smtClean="0"/>
              <a:t>exceptions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1345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handling: </a:t>
            </a:r>
            <a:r>
              <a:rPr lang="en-US" b="1" dirty="0" smtClean="0"/>
              <a:t>Catch</a:t>
            </a:r>
            <a:endParaRPr lang="uk-UA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893699" y="1373588"/>
            <a:ext cx="8160245" cy="3552300"/>
          </a:xfrm>
        </p:spPr>
        <p:txBody>
          <a:bodyPr/>
          <a:lstStyle/>
          <a:p>
            <a:pPr marL="114300" indent="0">
              <a:buNone/>
            </a:pPr>
            <a:r>
              <a:rPr lang="en-US" alt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 parse(String date)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SimpleDateFormat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"MM/</a:t>
            </a:r>
            <a:r>
              <a:rPr lang="en-US" altLang="en-US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sdf.parse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(date);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ParseException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"Date parse failed"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e);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6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48641" y="2862472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75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Unreachable exception handler</a:t>
            </a:r>
            <a:endParaRPr lang="uk-UA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uk-UA" sz="16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uk-UA" altLang="uk-UA" sz="1600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uk-UA" altLang="uk-UA" sz="1600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uk-UA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uk-UA" altLang="uk-UA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uk-UA" altLang="uk-UA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uk-UA" altLang="uk-UA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uk-UA" altLang="uk-UA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e) { </a:t>
            </a:r>
            <a:r>
              <a:rPr lang="uk-UA" altLang="uk-UA" sz="16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uk-UA" altLang="uk-UA" sz="16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Compile-time</a:t>
            </a:r>
            <a:r>
              <a:rPr lang="uk-UA" altLang="uk-UA" sz="1600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altLang="uk-UA" sz="1600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altLang="uk-UA" sz="1600" b="1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uk-UA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logger.error</a:t>
            </a:r>
            <a:r>
              <a:rPr lang="en-US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uk-UA" altLang="uk-UA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uk-UA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 Exception caught</a:t>
            </a:r>
            <a:r>
              <a:rPr lang="uk-UA" altLang="uk-UA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uk-UA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uk-UA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" y="32951"/>
            <a:ext cx="13856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uk-UA" sz="135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65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</TotalTime>
  <Words>557</Words>
  <Application>Microsoft Office PowerPoint</Application>
  <PresentationFormat>On-screen Show (16:9)</PresentationFormat>
  <Paragraphs>166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Courier New</vt:lpstr>
      <vt:lpstr>Lato</vt:lpstr>
      <vt:lpstr>Raleway</vt:lpstr>
      <vt:lpstr>Antonio template</vt:lpstr>
      <vt:lpstr>Lesson 10 – Exceptions</vt:lpstr>
      <vt:lpstr>Lesson goals</vt:lpstr>
      <vt:lpstr>Exception hierarchy</vt:lpstr>
      <vt:lpstr>Exception types</vt:lpstr>
      <vt:lpstr>Common exceptions</vt:lpstr>
      <vt:lpstr>Exception population</vt:lpstr>
      <vt:lpstr>Exception handling: Declare</vt:lpstr>
      <vt:lpstr>Exception handling: Catch</vt:lpstr>
      <vt:lpstr>Unreachable exception handler</vt:lpstr>
      <vt:lpstr>Exception catch blocks order</vt:lpstr>
      <vt:lpstr>Default exception handler</vt:lpstr>
      <vt:lpstr>Using Multi-catch </vt:lpstr>
      <vt:lpstr>Using Multi-catch </vt:lpstr>
      <vt:lpstr>Issues?</vt:lpstr>
      <vt:lpstr>Issues!</vt:lpstr>
      <vt:lpstr>Try catch finally statement</vt:lpstr>
      <vt:lpstr>Try catch finally statement</vt:lpstr>
      <vt:lpstr>Try catch finally statement</vt:lpstr>
      <vt:lpstr>Try-With-Resources</vt:lpstr>
      <vt:lpstr>Try-With-Resources: Suppressed Exceptions</vt:lpstr>
      <vt:lpstr>Try-With-Resources: Suppressed Exceptions</vt:lpstr>
      <vt:lpstr>Try-With-Resources: Suppressed Exceptions</vt:lpstr>
      <vt:lpstr>Custom exceptions</vt:lpstr>
      <vt:lpstr>Stack trace</vt:lpstr>
      <vt:lpstr>Stack trace</vt:lpstr>
      <vt:lpstr>Stack trace</vt:lpstr>
      <vt:lpstr>Assertion</vt:lpstr>
      <vt:lpstr>Assertion</vt:lpstr>
      <vt:lpstr>Homework</vt:lpstr>
      <vt:lpstr>Links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 – Built-In Classes</dc:title>
  <cp:lastModifiedBy>Yaroslav Brahinets</cp:lastModifiedBy>
  <cp:revision>187</cp:revision>
  <dcterms:modified xsi:type="dcterms:W3CDTF">2019-12-01T21:50:09Z</dcterms:modified>
</cp:coreProperties>
</file>