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5"/>
  </p:notesMasterIdLst>
  <p:sldIdLst>
    <p:sldId id="284" r:id="rId2"/>
    <p:sldId id="285" r:id="rId3"/>
    <p:sldId id="381" r:id="rId4"/>
    <p:sldId id="435" r:id="rId5"/>
    <p:sldId id="436" r:id="rId6"/>
    <p:sldId id="437" r:id="rId7"/>
    <p:sldId id="438" r:id="rId8"/>
    <p:sldId id="439" r:id="rId9"/>
    <p:sldId id="440" r:id="rId10"/>
    <p:sldId id="441" r:id="rId11"/>
    <p:sldId id="442" r:id="rId12"/>
    <p:sldId id="445" r:id="rId13"/>
    <p:sldId id="446" r:id="rId14"/>
    <p:sldId id="447" r:id="rId15"/>
    <p:sldId id="448" r:id="rId16"/>
    <p:sldId id="449" r:id="rId17"/>
    <p:sldId id="443" r:id="rId18"/>
    <p:sldId id="444" r:id="rId19"/>
    <p:sldId id="450" r:id="rId20"/>
    <p:sldId id="452" r:id="rId21"/>
    <p:sldId id="451" r:id="rId22"/>
    <p:sldId id="453" r:id="rId23"/>
    <p:sldId id="454" r:id="rId24"/>
    <p:sldId id="455" r:id="rId25"/>
    <p:sldId id="456" r:id="rId26"/>
    <p:sldId id="457" r:id="rId27"/>
    <p:sldId id="458" r:id="rId28"/>
    <p:sldId id="459" r:id="rId29"/>
    <p:sldId id="460" r:id="rId30"/>
    <p:sldId id="461" r:id="rId31"/>
    <p:sldId id="434" r:id="rId32"/>
    <p:sldId id="401" r:id="rId33"/>
    <p:sldId id="339" r:id="rId34"/>
  </p:sldIdLst>
  <p:sldSz cx="9144000" cy="5143500" type="screen16x9"/>
  <p:notesSz cx="6858000" cy="9144000"/>
  <p:embeddedFontLst>
    <p:embeddedFont>
      <p:font typeface="Lato" panose="020F0502020204030203" pitchFamily="34" charset="0"/>
      <p:regular r:id="rId36"/>
      <p:bold r:id="rId37"/>
      <p:italic r:id="rId38"/>
      <p:boldItalic r:id="rId39"/>
    </p:embeddedFont>
    <p:embeddedFont>
      <p:font typeface="Ralew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6774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5B59A-8F34-4A71-B247-EAC484CAED77}">
  <a:tblStyle styleId="{4375B59A-8F34-4A71-B247-EAC484CAED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8"/>
    <p:restoredTop sz="94694"/>
  </p:normalViewPr>
  <p:slideViewPr>
    <p:cSldViewPr snapToGrid="0" snapToObjects="1">
      <p:cViewPr varScale="1">
        <p:scale>
          <a:sx n="141" d="100"/>
          <a:sy n="141" d="100"/>
        </p:scale>
        <p:origin x="10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90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oracle.com/technetwork/articles/java/javareflection-1536171.html" TargetMode="External"/><Relationship Id="rId2" Type="http://schemas.openxmlformats.org/officeDocument/2006/relationships/hyperlink" Target="https://docs.oracle.com/javase/tutorial/reflect" TargetMode="External"/><Relationship Id="rId1" Type="http://schemas.openxmlformats.org/officeDocument/2006/relationships/slideLayout" Target="../slideLayouts/slideLayout2.xml"/><Relationship Id="rId6" Type="http://schemas.openxmlformats.org/officeDocument/2006/relationships/hyperlink" Target="http://www.baeldung.com/java-classloaders" TargetMode="External"/><Relationship Id="rId5" Type="http://schemas.openxmlformats.org/officeDocument/2006/relationships/hyperlink" Target="https://habrahabr.ru/post/133981" TargetMode="External"/><Relationship Id="rId4" Type="http://schemas.openxmlformats.org/officeDocument/2006/relationships/hyperlink" Target="https://docs.oracle.com/javase/tutorial/java/annotation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700677" y="1786259"/>
            <a:ext cx="7742646" cy="636266"/>
          </a:xfrm>
          <a:prstGeom prst="rect">
            <a:avLst/>
          </a:prstGeom>
        </p:spPr>
        <p:txBody>
          <a:bodyPr spcFirstLastPara="1" wrap="square" lIns="91425" tIns="91425" rIns="91425" bIns="91425" anchor="t" anchorCtr="0">
            <a:noAutofit/>
          </a:bodyPr>
          <a:lstStyle/>
          <a:p>
            <a:r>
              <a:rPr lang="en-US" sz="3200" dirty="0"/>
              <a:t>Lesson 9 – Reflection API, Annotations</a:t>
            </a:r>
            <a:endParaRPr lang="ru-RU" sz="3200" dirty="0"/>
          </a:p>
        </p:txBody>
      </p:sp>
    </p:spTree>
    <p:extLst>
      <p:ext uri="{BB962C8B-B14F-4D97-AF65-F5344CB8AC3E}">
        <p14:creationId xmlns:p14="http://schemas.microsoft.com/office/powerpoint/2010/main" val="12618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600" dirty="0"/>
              <a:t>class loader for HashMap: 			</a:t>
            </a:r>
          </a:p>
          <a:p>
            <a:pPr lvl="1"/>
            <a:r>
              <a:rPr lang="en-US" sz="1600" dirty="0"/>
              <a:t>null</a:t>
            </a:r>
          </a:p>
          <a:p>
            <a:r>
              <a:rPr lang="en-US" sz="1600" dirty="0"/>
              <a:t>class loader for this class:</a:t>
            </a:r>
          </a:p>
          <a:p>
            <a:pPr lvl="1"/>
            <a:r>
              <a:rPr lang="en-US" sz="1600" dirty="0"/>
              <a:t>jdk.internal.loader.ClassLoaders$AppClassLoader@77556fd</a:t>
            </a:r>
          </a:p>
          <a:p>
            <a:r>
              <a:rPr lang="en-US" sz="1600" dirty="0"/>
              <a:t>class loader for external lib class:</a:t>
            </a:r>
          </a:p>
          <a:p>
            <a:pPr lvl="1"/>
            <a:r>
              <a:rPr lang="en-US" sz="1600" dirty="0"/>
              <a:t>jdk.internal.loader.ClassLoaders$AppClassLoader@77556fd</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369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Native Methods</a:t>
            </a:r>
            <a:endParaRPr lang="ru-RU" sz="2400" dirty="0"/>
          </a:p>
        </p:txBody>
      </p:sp>
      <p:sp>
        <p:nvSpPr>
          <p:cNvPr id="3" name="Объект 2"/>
          <p:cNvSpPr>
            <a:spLocks noGrp="1"/>
          </p:cNvSpPr>
          <p:nvPr>
            <p:ph type="body" idx="1"/>
          </p:nvPr>
        </p:nvSpPr>
        <p:spPr/>
        <p:txBody>
          <a:bodyPr/>
          <a:lstStyle/>
          <a:p>
            <a:r>
              <a:rPr lang="en-US" sz="2000" dirty="0"/>
              <a:t>JNI (Java Native Interface) - standard mechanism for running code that is written in C / C ++ or Assembler languages, and is assembled as dynamic libraries</a:t>
            </a:r>
          </a:p>
          <a:p>
            <a:pPr marL="69850" indent="0">
              <a:buNone/>
            </a:pPr>
            <a:endParaRPr lang="en-US" sz="1600" i="1" dirty="0">
              <a:solidFill>
                <a:srgbClr val="006666"/>
              </a:solidFill>
              <a:latin typeface="Courier New" pitchFamily="49" charset="0"/>
              <a:cs typeface="Courier New" pitchFamily="49" charset="0"/>
            </a:endParaRPr>
          </a:p>
          <a:p>
            <a:pPr marL="69850" indent="0">
              <a:buNone/>
            </a:pPr>
            <a:r>
              <a:rPr lang="en-US" sz="1600" i="1" dirty="0">
                <a:solidFill>
                  <a:srgbClr val="006666"/>
                </a:solidFill>
                <a:latin typeface="Courier New" pitchFamily="49" charset="0"/>
                <a:cs typeface="Courier New" pitchFamily="49" charset="0"/>
              </a:rPr>
              <a:t>//native method declaration</a:t>
            </a:r>
          </a:p>
          <a:p>
            <a:pPr marL="69850" lvl="0" indent="0" eaLnBrk="0" fontAlgn="base" hangingPunct="0">
              <a:spcBef>
                <a:spcPct val="0"/>
              </a:spcBef>
              <a:spcAft>
                <a:spcPct val="0"/>
              </a:spcAft>
              <a:buNone/>
            </a:pPr>
            <a:r>
              <a:rPr lang="ru-RU" altLang="ru-RU" sz="1600" b="1" dirty="0" err="1">
                <a:solidFill>
                  <a:srgbClr val="000080"/>
                </a:solidFill>
                <a:latin typeface="Courier New" panose="02070309020205020404" pitchFamily="49" charset="0"/>
                <a:cs typeface="Courier New" panose="02070309020205020404" pitchFamily="49" charset="0"/>
              </a:rPr>
              <a:t>public</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native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80"/>
                </a:solidFill>
                <a:latin typeface="Courier New" panose="02070309020205020404" pitchFamily="49" charset="0"/>
                <a:cs typeface="Courier New" panose="02070309020205020404" pitchFamily="49" charset="0"/>
              </a:rPr>
              <a:t>int</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err="1">
                <a:solidFill>
                  <a:srgbClr val="000000"/>
                </a:solidFill>
                <a:latin typeface="Courier New" panose="02070309020205020404" pitchFamily="49" charset="0"/>
                <a:cs typeface="Courier New" panose="02070309020205020404" pitchFamily="49" charset="0"/>
              </a:rPr>
              <a:t>nativeMethod</a:t>
            </a:r>
            <a:r>
              <a:rPr lang="ru-RU" altLang="ru-RU" sz="1600" dirty="0">
                <a:solidFill>
                  <a:srgbClr val="000000"/>
                </a:solidFill>
                <a:latin typeface="Courier New" panose="02070309020205020404" pitchFamily="49" charset="0"/>
                <a:cs typeface="Courier New" panose="02070309020205020404" pitchFamily="49" charset="0"/>
              </a:rPr>
              <a:t>();</a:t>
            </a:r>
            <a:endParaRPr lang="ru-RU" altLang="ru-RU" sz="2000" dirty="0">
              <a:latin typeface="Arial" panose="020B0604020202020204" pitchFamily="34" charset="0"/>
            </a:endParaRPr>
          </a:p>
          <a:p>
            <a:pPr marL="114300" indent="0">
              <a:buNone/>
            </a:pPr>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Групувати 4">
            <a:extLst>
              <a:ext uri="{FF2B5EF4-FFF2-40B4-BE49-F238E27FC236}">
                <a16:creationId xmlns:a16="http://schemas.microsoft.com/office/drawing/2014/main" id="{93C71264-1C39-45B3-A931-B025A17F712E}"/>
              </a:ext>
            </a:extLst>
          </p:cNvPr>
          <p:cNvGrpSpPr/>
          <p:nvPr/>
        </p:nvGrpSpPr>
        <p:grpSpPr>
          <a:xfrm>
            <a:off x="6692053" y="2495955"/>
            <a:ext cx="1893496" cy="2200978"/>
            <a:chOff x="4656077" y="1637841"/>
            <a:chExt cx="2232248" cy="2925688"/>
          </a:xfrm>
        </p:grpSpPr>
        <p:sp>
          <p:nvSpPr>
            <p:cNvPr id="6" name="Скругленный прямоугольник 3">
              <a:extLst>
                <a:ext uri="{FF2B5EF4-FFF2-40B4-BE49-F238E27FC236}">
                  <a16:creationId xmlns:a16="http://schemas.microsoft.com/office/drawing/2014/main" id="{BF2671FA-B8B5-42D5-AA9B-ECB66B9B150C}"/>
                </a:ext>
              </a:extLst>
            </p:cNvPr>
            <p:cNvSpPr/>
            <p:nvPr/>
          </p:nvSpPr>
          <p:spPr>
            <a:xfrm>
              <a:off x="4656077" y="1637841"/>
              <a:ext cx="2232248"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Java Application</a:t>
              </a:r>
              <a:endParaRPr lang="uk-UA" b="1" dirty="0"/>
            </a:p>
          </p:txBody>
        </p:sp>
        <p:sp>
          <p:nvSpPr>
            <p:cNvPr id="7" name="Скругленный прямоугольник 4">
              <a:extLst>
                <a:ext uri="{FF2B5EF4-FFF2-40B4-BE49-F238E27FC236}">
                  <a16:creationId xmlns:a16="http://schemas.microsoft.com/office/drawing/2014/main" id="{B2FBA182-A171-4AB0-AD75-4623663E15EF}"/>
                </a:ext>
              </a:extLst>
            </p:cNvPr>
            <p:cNvSpPr/>
            <p:nvPr/>
          </p:nvSpPr>
          <p:spPr>
            <a:xfrm>
              <a:off x="4656077" y="2704641"/>
              <a:ext cx="2232248"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JNI</a:t>
              </a:r>
              <a:endParaRPr lang="uk-UA" b="1" dirty="0"/>
            </a:p>
          </p:txBody>
        </p:sp>
        <p:sp>
          <p:nvSpPr>
            <p:cNvPr id="8" name="Скругленный прямоугольник 5">
              <a:extLst>
                <a:ext uri="{FF2B5EF4-FFF2-40B4-BE49-F238E27FC236}">
                  <a16:creationId xmlns:a16="http://schemas.microsoft.com/office/drawing/2014/main" id="{DE3EE1CB-63D0-4E2D-8AB8-0B856B70370E}"/>
                </a:ext>
              </a:extLst>
            </p:cNvPr>
            <p:cNvSpPr/>
            <p:nvPr/>
          </p:nvSpPr>
          <p:spPr>
            <a:xfrm>
              <a:off x="4656077" y="3771441"/>
              <a:ext cx="2232248"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DLL</a:t>
              </a:r>
              <a:endParaRPr lang="uk-UA" b="1" dirty="0"/>
            </a:p>
          </p:txBody>
        </p:sp>
        <p:cxnSp>
          <p:nvCxnSpPr>
            <p:cNvPr id="9" name="Прямая со стрелкой 7">
              <a:extLst>
                <a:ext uri="{FF2B5EF4-FFF2-40B4-BE49-F238E27FC236}">
                  <a16:creationId xmlns:a16="http://schemas.microsoft.com/office/drawing/2014/main" id="{2A75A502-055A-4BAC-8FC0-E0A0B362763B}"/>
                </a:ext>
              </a:extLst>
            </p:cNvPr>
            <p:cNvCxnSpPr/>
            <p:nvPr/>
          </p:nvCxnSpPr>
          <p:spPr>
            <a:xfrm>
              <a:off x="5629037" y="24299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a:extLst>
                <a:ext uri="{FF2B5EF4-FFF2-40B4-BE49-F238E27FC236}">
                  <a16:creationId xmlns:a16="http://schemas.microsoft.com/office/drawing/2014/main" id="{C4804BFB-E16A-465D-86B2-60D9B8304CCF}"/>
                </a:ext>
              </a:extLst>
            </p:cNvPr>
            <p:cNvCxnSpPr/>
            <p:nvPr/>
          </p:nvCxnSpPr>
          <p:spPr>
            <a:xfrm>
              <a:off x="56466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C2081CEC-A2D7-487A-A799-B1561A087B21}"/>
                </a:ext>
              </a:extLst>
            </p:cNvPr>
            <p:cNvCxnSpPr/>
            <p:nvPr/>
          </p:nvCxnSpPr>
          <p:spPr>
            <a:xfrm flipV="1">
              <a:off x="5951477" y="3496729"/>
              <a:ext cx="0" cy="274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4">
              <a:extLst>
                <a:ext uri="{FF2B5EF4-FFF2-40B4-BE49-F238E27FC236}">
                  <a16:creationId xmlns:a16="http://schemas.microsoft.com/office/drawing/2014/main" id="{CC1F839E-133C-44E4-8C36-6B8C35DA6E9A}"/>
                </a:ext>
              </a:extLst>
            </p:cNvPr>
            <p:cNvCxnSpPr/>
            <p:nvPr/>
          </p:nvCxnSpPr>
          <p:spPr>
            <a:xfrm flipV="1">
              <a:off x="5946859" y="2427550"/>
              <a:ext cx="0" cy="274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9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3" name="Объект 2"/>
          <p:cNvSpPr>
            <a:spLocks noGrp="1"/>
          </p:cNvSpPr>
          <p:nvPr>
            <p:ph type="body" idx="1"/>
          </p:nvPr>
        </p:nvSpPr>
        <p:spPr/>
        <p:txBody>
          <a:bodyPr/>
          <a:lstStyle/>
          <a:p>
            <a:r>
              <a:rPr lang="en-US" sz="2000" dirty="0"/>
              <a:t>The ability to examine or modify the runtime behavior of applications</a:t>
            </a:r>
          </a:p>
          <a:p>
            <a:pPr lvl="1"/>
            <a:r>
              <a:rPr lang="en-US" sz="2000" dirty="0"/>
              <a:t>read properties</a:t>
            </a:r>
          </a:p>
          <a:p>
            <a:pPr lvl="1"/>
            <a:r>
              <a:rPr lang="en-US" sz="2000" dirty="0"/>
              <a:t>update data</a:t>
            </a:r>
          </a:p>
          <a:p>
            <a:pPr lvl="1"/>
            <a:r>
              <a:rPr lang="en-US" sz="2000" dirty="0"/>
              <a:t>change model</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53771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Reflection API</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Рисунок 4">
            <a:extLst>
              <a:ext uri="{FF2B5EF4-FFF2-40B4-BE49-F238E27FC236}">
                <a16:creationId xmlns:a16="http://schemas.microsoft.com/office/drawing/2014/main" id="{B7E39F41-7706-4E21-8348-75C63D152A8E}"/>
              </a:ext>
            </a:extLst>
          </p:cNvPr>
          <p:cNvPicPr>
            <a:picLocks noChangeAspect="1"/>
          </p:cNvPicPr>
          <p:nvPr/>
        </p:nvPicPr>
        <p:blipFill>
          <a:blip r:embed="rId2"/>
          <a:stretch>
            <a:fillRect/>
          </a:stretch>
        </p:blipFill>
        <p:spPr>
          <a:xfrm>
            <a:off x="1097898" y="1381135"/>
            <a:ext cx="6054204" cy="3537206"/>
          </a:xfrm>
          <a:prstGeom prst="rect">
            <a:avLst/>
          </a:prstGeom>
        </p:spPr>
      </p:pic>
    </p:spTree>
    <p:extLst>
      <p:ext uri="{BB962C8B-B14F-4D97-AF65-F5344CB8AC3E}">
        <p14:creationId xmlns:p14="http://schemas.microsoft.com/office/powerpoint/2010/main" val="175360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java.lang.Class</a:t>
            </a:r>
            <a:endParaRPr lang="ru-RU" sz="2400" dirty="0"/>
          </a:p>
        </p:txBody>
      </p:sp>
      <p:sp>
        <p:nvSpPr>
          <p:cNvPr id="3" name="Объект 2"/>
          <p:cNvSpPr>
            <a:spLocks noGrp="1"/>
          </p:cNvSpPr>
          <p:nvPr>
            <p:ph type="body" idx="1"/>
          </p:nvPr>
        </p:nvSpPr>
        <p:spPr/>
        <p:txBody>
          <a:bodyPr/>
          <a:lstStyle/>
          <a:p>
            <a:r>
              <a:rPr lang="en-US" sz="2000" dirty="0"/>
              <a:t>get the metadata of a class at run time</a:t>
            </a:r>
          </a:p>
          <a:p>
            <a:r>
              <a:rPr lang="en-US" sz="2000" dirty="0"/>
              <a:t>examine and change the run time behavior of a class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60812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obtaining</a:t>
            </a:r>
            <a:endParaRPr lang="ru-RU" sz="2400" dirty="0"/>
          </a:p>
        </p:txBody>
      </p:sp>
      <p:sp>
        <p:nvSpPr>
          <p:cNvPr id="3" name="Объект 2"/>
          <p:cNvSpPr>
            <a:spLocks noGrp="1"/>
          </p:cNvSpPr>
          <p:nvPr>
            <p:ph type="body" idx="1"/>
          </p:nvPr>
        </p:nvSpPr>
        <p:spPr/>
        <p:txBody>
          <a:bodyPr/>
          <a:lstStyle/>
          <a:p>
            <a:pPr>
              <a:lnSpc>
                <a:spcPct val="150000"/>
              </a:lnSpc>
            </a:pPr>
            <a:r>
              <a:rPr lang="en-US" sz="1800" b="1" dirty="0" err="1"/>
              <a:t>forName</a:t>
            </a:r>
            <a:r>
              <a:rPr lang="en-US" sz="1800" b="1" dirty="0"/>
              <a:t>() method of Class </a:t>
            </a:r>
            <a:r>
              <a:rPr lang="en-US" sz="1800" b="1" dirty="0" err="1"/>
              <a:t>class</a:t>
            </a:r>
            <a:endParaRPr lang="en-US" sz="1800" b="1" dirty="0"/>
          </a:p>
          <a:p>
            <a:pPr lvl="1">
              <a:lnSpc>
                <a:spcPct val="150000"/>
              </a:lnSpc>
            </a:pPr>
            <a:r>
              <a:rPr lang="en-US" sz="1800" dirty="0"/>
              <a:t>Class </a:t>
            </a:r>
            <a:r>
              <a:rPr lang="en-US" sz="1800" dirty="0" err="1"/>
              <a:t>clazz</a:t>
            </a:r>
            <a:r>
              <a:rPr lang="en-US" sz="1800" dirty="0"/>
              <a:t> = </a:t>
            </a:r>
            <a:r>
              <a:rPr lang="en-US" sz="1800" dirty="0" err="1"/>
              <a:t>Class.forName</a:t>
            </a:r>
            <a:r>
              <a:rPr lang="en-US" sz="1800" dirty="0"/>
              <a:t>(“</a:t>
            </a:r>
            <a:r>
              <a:rPr lang="en-US" sz="1800" dirty="0" err="1"/>
              <a:t>org.geekhub.App</a:t>
            </a:r>
            <a:r>
              <a:rPr lang="en-US" sz="1800" dirty="0"/>
              <a:t>");</a:t>
            </a:r>
          </a:p>
          <a:p>
            <a:pPr>
              <a:lnSpc>
                <a:spcPct val="150000"/>
              </a:lnSpc>
            </a:pPr>
            <a:r>
              <a:rPr lang="en-US" sz="1800" b="1" dirty="0" err="1"/>
              <a:t>getClass</a:t>
            </a:r>
            <a:r>
              <a:rPr lang="en-US" sz="1800" b="1" dirty="0"/>
              <a:t>() method of Object class</a:t>
            </a:r>
          </a:p>
          <a:p>
            <a:pPr lvl="1">
              <a:lnSpc>
                <a:spcPct val="150000"/>
              </a:lnSpc>
            </a:pPr>
            <a:r>
              <a:rPr lang="en-US" sz="1800" dirty="0"/>
              <a:t>Class </a:t>
            </a:r>
            <a:r>
              <a:rPr lang="en-US" sz="1800" dirty="0" err="1"/>
              <a:t>clazz</a:t>
            </a:r>
            <a:r>
              <a:rPr lang="en-US" sz="1800" dirty="0"/>
              <a:t> = </a:t>
            </a:r>
            <a:r>
              <a:rPr lang="en-US" sz="1800" dirty="0" err="1"/>
              <a:t>instance.getClass</a:t>
            </a:r>
            <a:r>
              <a:rPr lang="en-US" sz="1800" dirty="0"/>
              <a:t>();</a:t>
            </a:r>
          </a:p>
          <a:p>
            <a:pPr>
              <a:lnSpc>
                <a:spcPct val="150000"/>
              </a:lnSpc>
            </a:pPr>
            <a:r>
              <a:rPr lang="en-US" sz="1800" b="1" dirty="0"/>
              <a:t>the .class syntax</a:t>
            </a:r>
          </a:p>
          <a:p>
            <a:pPr lvl="1">
              <a:lnSpc>
                <a:spcPct val="150000"/>
              </a:lnSpc>
            </a:pPr>
            <a:r>
              <a:rPr lang="en-US" sz="1800" dirty="0"/>
              <a:t>Class </a:t>
            </a:r>
            <a:r>
              <a:rPr lang="en-US" sz="1800" dirty="0" err="1"/>
              <a:t>clazz</a:t>
            </a:r>
            <a:r>
              <a:rPr lang="en-US" sz="1800" dirty="0"/>
              <a:t> = </a:t>
            </a:r>
            <a:r>
              <a:rPr lang="en-US" sz="1800" dirty="0" err="1"/>
              <a:t>App.class</a:t>
            </a:r>
            <a:endParaRPr lang="en-US" sz="1800" dirty="0"/>
          </a:p>
          <a:p>
            <a:pPr>
              <a:lnSpc>
                <a:spcPct val="150000"/>
              </a:lnSpc>
            </a:pPr>
            <a:r>
              <a:rPr lang="en-US" sz="1800" b="1" dirty="0"/>
              <a:t>By </a:t>
            </a:r>
            <a:r>
              <a:rPr lang="en-US" sz="1800" b="1" dirty="0" err="1"/>
              <a:t>classloader</a:t>
            </a:r>
            <a:endParaRPr lang="en-US" sz="18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564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newInstance</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chemeClr val="accent3"/>
                </a:solidFill>
                <a:latin typeface="Courier New" panose="02070309020205020404" pitchFamily="49" charset="0"/>
                <a:cs typeface="Courier New" panose="02070309020205020404" pitchFamily="49" charset="0"/>
              </a:rPr>
              <a:t>//requires no-</a:t>
            </a:r>
            <a:r>
              <a:rPr lang="en-US" altLang="ru-RU" sz="1100" dirty="0" err="1">
                <a:solidFill>
                  <a:schemeClr val="accent3"/>
                </a:solidFill>
                <a:latin typeface="Courier New" panose="02070309020205020404" pitchFamily="49" charset="0"/>
                <a:cs typeface="Courier New" panose="02070309020205020404" pitchFamily="49" charset="0"/>
              </a:rPr>
              <a:t>args</a:t>
            </a:r>
            <a:r>
              <a:rPr lang="en-US" altLang="ru-RU" sz="1100" dirty="0">
                <a:solidFill>
                  <a:schemeClr val="accent3"/>
                </a:solidFill>
                <a:latin typeface="Courier New" panose="02070309020205020404" pitchFamily="49" charset="0"/>
                <a:cs typeface="Courier New" panose="02070309020205020404" pitchFamily="49" charset="0"/>
              </a:rPr>
              <a:t> constructor</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getName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InstantiationException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Can</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not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instantiate</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by</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err="1">
                <a:solidFill>
                  <a:srgbClr val="008000"/>
                </a:solidFill>
                <a:latin typeface="Courier New" panose="02070309020205020404" pitchFamily="49" charset="0"/>
                <a:cs typeface="Courier New" panose="02070309020205020404" pitchFamily="49" charset="0"/>
              </a:rPr>
              <a:t>reflection</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dirty="0">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6037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instantiation</a:t>
            </a:r>
            <a:endParaRPr lang="ru-RU" sz="2400" dirty="0"/>
          </a:p>
        </p:txBody>
      </p:sp>
      <p:sp>
        <p:nvSpPr>
          <p:cNvPr id="3" name="Объект 2"/>
          <p:cNvSpPr>
            <a:spLocks noGrp="1"/>
          </p:cNvSpPr>
          <p:nvPr>
            <p:ph type="body" idx="1"/>
          </p:nvPr>
        </p:nvSpPr>
        <p:spPr/>
        <p:txBody>
          <a:bodyPr/>
          <a:lstStyle/>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 = {</a:t>
            </a:r>
            <a:endParaRPr lang="en-US" altLang="ru-RU" sz="1100" dirty="0">
              <a:solidFill>
                <a:srgbClr val="00000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dirty="0" err="1">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endParaRPr lang="en-US" altLang="ru-RU" sz="1100" b="1" dirty="0">
              <a:solidFill>
                <a:srgbClr val="000080"/>
              </a:solidFill>
              <a:latin typeface="Courier New" panose="02070309020205020404" pitchFamily="49" charset="0"/>
              <a:cs typeface="Courier New" panose="02070309020205020404" pitchFamily="49" charset="0"/>
            </a:endParaRPr>
          </a:p>
          <a:p>
            <a:pPr marL="69850" indent="0">
              <a:spcBef>
                <a:spcPts val="0"/>
              </a:spcBef>
              <a:buNone/>
            </a:pPr>
            <a:r>
              <a:rPr lang="en-US"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constructor</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getConstructor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argTypes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constructor.newInstance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App</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App desc</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a:t>
            </a:r>
            <a:r>
              <a:rPr lang="ru-RU" altLang="ru-RU" sz="1100" i="1" dirty="0" err="1">
                <a:solidFill>
                  <a:srgbClr val="808080"/>
                </a:solidFill>
                <a:latin typeface="Courier New" panose="02070309020205020404" pitchFamily="49" charset="0"/>
                <a:cs typeface="Courier New" panose="02070309020205020404" pitchFamily="49" charset="0"/>
              </a:rPr>
              <a:t>id</a:t>
            </a:r>
            <a:r>
              <a:rPr lang="ru-RU" altLang="ru-RU" sz="1100" i="1" dirty="0">
                <a:solidFill>
                  <a:srgbClr val="808080"/>
                </a:solidFill>
                <a:latin typeface="Courier New" panose="02070309020205020404" pitchFamily="49" charset="0"/>
                <a:cs typeface="Courier New" panose="02070309020205020404" pitchFamily="49" charset="0"/>
              </a:rPr>
              <a:t>=1, </a:t>
            </a:r>
            <a:r>
              <a:rPr lang="ru-RU" altLang="ru-RU" sz="1100" i="1" dirty="0" err="1">
                <a:solidFill>
                  <a:srgbClr val="808080"/>
                </a:solidFill>
                <a:latin typeface="Courier New" panose="02070309020205020404" pitchFamily="49" charset="0"/>
                <a:cs typeface="Courier New" panose="02070309020205020404" pitchFamily="49" charset="0"/>
              </a:rPr>
              <a:t>name</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App</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description</a:t>
            </a:r>
            <a:r>
              <a:rPr lang="ru-RU" altLang="ru-RU" sz="1100" i="1" dirty="0">
                <a:solidFill>
                  <a:srgbClr val="808080"/>
                </a:solidFill>
                <a:latin typeface="Courier New" panose="02070309020205020404" pitchFamily="49" charset="0"/>
                <a:cs typeface="Courier New" panose="02070309020205020404" pitchFamily="49" charset="0"/>
              </a:rPr>
              <a:t>=</a:t>
            </a:r>
            <a:r>
              <a:rPr lang="en-US" altLang="ru-RU" sz="1100" i="1" dirty="0">
                <a:solidFill>
                  <a:srgbClr val="808080"/>
                </a:solidFill>
                <a:latin typeface="Courier New" panose="02070309020205020404" pitchFamily="49" charset="0"/>
                <a:cs typeface="Courier New" panose="02070309020205020404" pitchFamily="49" charset="0"/>
              </a:rPr>
              <a:t>‘Some App desc’</a:t>
            </a:r>
            <a:r>
              <a:rPr lang="ru-RU" altLang="ru-RU" sz="1100" i="1" dirty="0">
                <a:solidFill>
                  <a:srgbClr val="80808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ru-RU" altLang="ru-RU" sz="1100" b="1" dirty="0">
                <a:solidFill>
                  <a:srgbClr val="008000"/>
                </a:solidFill>
                <a:latin typeface="Courier New" panose="02070309020205020404" pitchFamily="49" charset="0"/>
                <a:cs typeface="Courier New" panose="02070309020205020404" pitchFamily="49" charset="0"/>
              </a:rPr>
              <a:t>: </a:t>
            </a:r>
            <a:r>
              <a:rPr lang="en-US"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e.getMessage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17253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fields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fields, but excludes inherited fields</a:t>
            </a:r>
          </a:p>
          <a:p>
            <a:pPr marL="114300" indent="0">
              <a:buNone/>
            </a:pPr>
            <a:endParaRPr lang="en-US" sz="1100" dirty="0"/>
          </a:p>
          <a:p>
            <a:pPr marL="114300" indent="0">
              <a:buNone/>
            </a:pPr>
            <a:endParaRPr lang="en-US" sz="1100" dirty="0"/>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declaredFields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44788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Fields</a:t>
            </a:r>
            <a:endParaRPr lang="ru-RU" sz="2400" dirty="0"/>
          </a:p>
        </p:txBody>
      </p:sp>
      <p:sp>
        <p:nvSpPr>
          <p:cNvPr id="3" name="Объект 2"/>
          <p:cNvSpPr>
            <a:spLocks noGrp="1"/>
          </p:cNvSpPr>
          <p:nvPr>
            <p:ph type="body" idx="1"/>
          </p:nvPr>
        </p:nvSpPr>
        <p:spPr/>
        <p:txBody>
          <a:bodyPr/>
          <a:lstStyle/>
          <a:p>
            <a:r>
              <a:rPr lang="en-US" sz="2000" dirty="0"/>
              <a:t>includes all the public fields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Field</a:t>
            </a:r>
            <a:r>
              <a:rPr lang="en-US"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getFields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f</a:t>
            </a:r>
            <a:r>
              <a:rPr lang="ru-RU" altLang="ru-RU" sz="1100" dirty="0" err="1">
                <a:solidFill>
                  <a:srgbClr val="000000"/>
                </a:solidFill>
                <a:latin typeface="Courier New" panose="02070309020205020404" pitchFamily="49" charset="0"/>
                <a:cs typeface="Courier New" panose="02070309020205020404" pitchFamily="49" charset="0"/>
              </a:rPr>
              <a:t>ields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100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E875C0-634B-C24F-A174-445860D9943A}"/>
              </a:ext>
            </a:extLst>
          </p:cNvPr>
          <p:cNvSpPr>
            <a:spLocks noGrp="1"/>
          </p:cNvSpPr>
          <p:nvPr>
            <p:ph type="title"/>
          </p:nvPr>
        </p:nvSpPr>
        <p:spPr/>
        <p:txBody>
          <a:bodyPr/>
          <a:lstStyle/>
          <a:p>
            <a:r>
              <a:rPr lang="en-US" sz="2400" dirty="0"/>
              <a:t>Lesson goals</a:t>
            </a:r>
          </a:p>
        </p:txBody>
      </p:sp>
      <p:sp>
        <p:nvSpPr>
          <p:cNvPr id="6" name="Text Placeholder 5">
            <a:extLst>
              <a:ext uri="{FF2B5EF4-FFF2-40B4-BE49-F238E27FC236}">
                <a16:creationId xmlns:a16="http://schemas.microsoft.com/office/drawing/2014/main" id="{DE02E9C1-4387-3242-83A3-46A4979A5769}"/>
              </a:ext>
            </a:extLst>
          </p:cNvPr>
          <p:cNvSpPr>
            <a:spLocks noGrp="1"/>
          </p:cNvSpPr>
          <p:nvPr>
            <p:ph type="body" idx="1"/>
          </p:nvPr>
        </p:nvSpPr>
        <p:spPr/>
        <p:txBody>
          <a:bodyPr/>
          <a:lstStyle/>
          <a:p>
            <a:r>
              <a:rPr lang="en-US" dirty="0"/>
              <a:t>JVM and Memory</a:t>
            </a:r>
          </a:p>
          <a:p>
            <a:r>
              <a:rPr lang="en-US" dirty="0" err="1"/>
              <a:t>java.lang.reflect</a:t>
            </a:r>
            <a:endParaRPr lang="en-US" dirty="0"/>
          </a:p>
          <a:p>
            <a:r>
              <a:rPr lang="en-US" dirty="0" err="1"/>
              <a:t>java.lang.annotation</a:t>
            </a:r>
            <a:endParaRPr lang="en-US" dirty="0"/>
          </a:p>
        </p:txBody>
      </p:sp>
      <p:sp>
        <p:nvSpPr>
          <p:cNvPr id="2" name="Місце для номера слайда 1">
            <a:extLst>
              <a:ext uri="{FF2B5EF4-FFF2-40B4-BE49-F238E27FC236}">
                <a16:creationId xmlns:a16="http://schemas.microsoft.com/office/drawing/2014/main" id="{D555624C-A575-412C-915F-C43867A1C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4725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Declared methods</a:t>
            </a:r>
            <a:endParaRPr lang="ru-RU" sz="2400" dirty="0"/>
          </a:p>
        </p:txBody>
      </p:sp>
      <p:sp>
        <p:nvSpPr>
          <p:cNvPr id="3" name="Объект 2"/>
          <p:cNvSpPr>
            <a:spLocks noGrp="1"/>
          </p:cNvSpPr>
          <p:nvPr>
            <p:ph type="body" idx="1"/>
          </p:nvPr>
        </p:nvSpPr>
        <p:spPr/>
        <p:txBody>
          <a:bodyPr/>
          <a:lstStyle/>
          <a:p>
            <a:r>
              <a:rPr lang="en-US" sz="2000" dirty="0"/>
              <a:t>includes public, protected, default (package) access, and private methods, but excluding inherited methods</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declared</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20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39325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Methods</a:t>
            </a:r>
            <a:endParaRPr lang="ru-RU" sz="2400" dirty="0"/>
          </a:p>
        </p:txBody>
      </p:sp>
      <p:sp>
        <p:nvSpPr>
          <p:cNvPr id="3" name="Объект 2"/>
          <p:cNvSpPr>
            <a:spLocks noGrp="1"/>
          </p:cNvSpPr>
          <p:nvPr>
            <p:ph type="body" idx="1"/>
          </p:nvPr>
        </p:nvSpPr>
        <p:spPr/>
        <p:txBody>
          <a:bodyPr/>
          <a:lstStyle/>
          <a:p>
            <a:r>
              <a:rPr lang="en-US" sz="2000" dirty="0"/>
              <a:t>includes all the public methods up the entire class hierarchy</a:t>
            </a: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000000"/>
              </a:solidFill>
              <a:latin typeface="Courier New" panose="02070309020205020404" pitchFamily="49" charset="0"/>
              <a:cs typeface="Courier New" panose="02070309020205020404" pitchFamily="49" charset="0"/>
            </a:endParaRPr>
          </a:p>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&gt;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App</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err="1">
                <a:solidFill>
                  <a:srgbClr val="000000"/>
                </a:solidFill>
                <a:latin typeface="Courier New" panose="02070309020205020404" pitchFamily="49" charset="0"/>
                <a:cs typeface="Courier New" panose="02070309020205020404" pitchFamily="49" charset="0"/>
              </a:rPr>
              <a:t>clazz</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get</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for</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 </a:t>
            </a:r>
            <a:r>
              <a:rPr lang="en-US" altLang="ru-RU" sz="1100" dirty="0">
                <a:solidFill>
                  <a:srgbClr val="000000"/>
                </a:solidFill>
                <a:latin typeface="Courier New" panose="02070309020205020404" pitchFamily="49" charset="0"/>
                <a:cs typeface="Courier New" panose="02070309020205020404" pitchFamily="49" charset="0"/>
              </a:rPr>
              <a:t>methods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a:solidFill>
                  <a:srgbClr val="000080"/>
                </a:solidFill>
                <a:latin typeface="Courier New" panose="02070309020205020404" pitchFamily="49" charset="0"/>
                <a:cs typeface="Courier New" panose="02070309020205020404" pitchFamily="49" charset="0"/>
              </a:rPr>
              <a:t>\t</a:t>
            </a:r>
            <a:r>
              <a:rPr lang="ru-RU" altLang="ru-RU" sz="1100" b="1" dirty="0">
                <a:solidFill>
                  <a:srgbClr val="0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65745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field update</a:t>
            </a:r>
            <a:endParaRPr lang="ru-RU" sz="2400" dirty="0"/>
          </a:p>
        </p:txBody>
      </p:sp>
      <p:sp>
        <p:nvSpPr>
          <p:cNvPr id="3" name="Объект 2"/>
          <p:cNvSpPr>
            <a:spLocks noGrp="1"/>
          </p:cNvSpPr>
          <p:nvPr>
            <p:ph type="body" idx="1"/>
          </p:nvPr>
        </p:nvSpPr>
        <p:spPr/>
        <p:txBody>
          <a:bodyPr/>
          <a:lstStyle/>
          <a:p>
            <a:pPr marL="114300" indent="0">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Field</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userClass.getDeclaredField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nameField.setAccessible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nameField.set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NoSuchFieldException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36450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Invisible method invocation</a:t>
            </a:r>
            <a:endParaRPr lang="ru-RU" sz="2400" dirty="0"/>
          </a:p>
        </p:txBody>
      </p:sp>
      <p:sp>
        <p:nvSpPr>
          <p:cNvPr id="3" name="Объект 2"/>
          <p:cNvSpPr>
            <a:spLocks noGrp="1"/>
          </p:cNvSpPr>
          <p:nvPr>
            <p:ph type="body" idx="1"/>
          </p:nvPr>
        </p:nvSpPr>
        <p:spPr/>
        <p:txBody>
          <a:bodyPr/>
          <a:lstStyle/>
          <a:p>
            <a:pPr marL="0" lvl="0" indent="0" eaLnBrk="0" fontAlgn="base" hangingPunct="0">
              <a:lnSpc>
                <a:spcPct val="150000"/>
              </a:lnSpc>
              <a:spcBef>
                <a:spcPct val="0"/>
              </a:spcBef>
              <a:spcAft>
                <a:spcPct val="0"/>
              </a:spcAft>
              <a:buClrTx/>
              <a:buSzTx/>
              <a:buNone/>
            </a:pPr>
            <a:r>
              <a:rPr lang="ru-RU" altLang="ru-RU" sz="1100" dirty="0" err="1">
                <a:solidFill>
                  <a:srgbClr val="00000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&lt;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&gt; </a:t>
            </a:r>
            <a:r>
              <a:rPr lang="ru-RU" altLang="ru-RU" sz="1100" dirty="0" err="1">
                <a:solidFill>
                  <a:srgbClr val="000000"/>
                </a:solidFill>
                <a:latin typeface="Courier New" panose="02070309020205020404" pitchFamily="49" charset="0"/>
                <a:cs typeface="Courier New" panose="02070309020205020404" pitchFamily="49" charset="0"/>
              </a:rPr>
              <a:t>userClass</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err="1">
                <a:solidFill>
                  <a:srgbClr val="000080"/>
                </a:solidFill>
                <a:latin typeface="Courier New" panose="02070309020205020404" pitchFamily="49" charset="0"/>
                <a:cs typeface="Courier New" panose="02070309020205020404" pitchFamily="49" charset="0"/>
              </a:rPr>
              <a:t>new</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John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FF"/>
                </a:solidFill>
                <a:latin typeface="Courier New" panose="02070309020205020404" pitchFamily="49" charset="0"/>
                <a:cs typeface="Courier New" panose="02070309020205020404" pitchFamily="49" charset="0"/>
              </a:rPr>
              <a:t>20</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"UTF"</a:t>
            </a:r>
            <a:r>
              <a:rPr lang="ru-RU" altLang="ru-RU" sz="1100" dirty="0">
                <a:solidFill>
                  <a:srgbClr val="000000"/>
                </a:solidFill>
                <a:latin typeface="Courier New" panose="02070309020205020404" pitchFamily="49" charset="0"/>
                <a:cs typeface="Courier New" panose="02070309020205020404" pitchFamily="49" charset="0"/>
              </a:rPr>
              <a:t>);</a:t>
            </a:r>
            <a:endParaRPr lang="en-US" altLang="ru-RU" sz="11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John</a:t>
            </a:r>
            <a:br>
              <a:rPr lang="ru-RU" altLang="ru-RU" sz="1100" i="1" dirty="0">
                <a:solidFill>
                  <a:srgbClr val="808080"/>
                </a:solidFill>
                <a:latin typeface="Courier New" panose="02070309020205020404" pitchFamily="49" charset="0"/>
                <a:cs typeface="Courier New" panose="02070309020205020404" pitchFamily="49" charset="0"/>
              </a:rPr>
            </a:b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try</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s</a:t>
            </a:r>
            <a:r>
              <a:rPr lang="ru-RU" altLang="ru-RU" sz="1100" dirty="0" err="1">
                <a:solidFill>
                  <a:srgbClr val="000000"/>
                </a:solidFill>
                <a:latin typeface="Courier New" panose="02070309020205020404" pitchFamily="49" charset="0"/>
                <a:cs typeface="Courier New" panose="02070309020205020404" pitchFamily="49" charset="0"/>
              </a:rPr>
              <a:t>etter</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userClass.getDeclaredMethod</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setName</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i="1" u="sng" dirty="0">
                <a:solidFill>
                  <a:srgbClr val="000000"/>
                </a:solidFill>
                <a:latin typeface="Courier New" panose="02070309020205020404" pitchFamily="49" charset="0"/>
                <a:cs typeface="Courier New" panose="02070309020205020404" pitchFamily="49" charset="0"/>
              </a:rPr>
              <a:t>  </a:t>
            </a:r>
            <a:r>
              <a:rPr lang="ru-RU" altLang="ru-RU" sz="1100" i="1" u="sng" dirty="0" err="1">
                <a:solidFill>
                  <a:srgbClr val="000000"/>
                </a:solidFill>
                <a:latin typeface="Courier New" panose="02070309020205020404" pitchFamily="49" charset="0"/>
                <a:cs typeface="Courier New" panose="02070309020205020404" pitchFamily="49" charset="0"/>
              </a:rPr>
              <a:t>nameSetter.setAccessible</a:t>
            </a:r>
            <a:r>
              <a:rPr lang="ru-RU" altLang="ru-RU" sz="1100" i="1" u="sng" dirty="0">
                <a:solidFill>
                  <a:srgbClr val="000000"/>
                </a:solidFill>
                <a:latin typeface="Courier New" panose="02070309020205020404" pitchFamily="49" charset="0"/>
                <a:cs typeface="Courier New" panose="02070309020205020404" pitchFamily="49" charset="0"/>
              </a:rPr>
              <a:t>(</a:t>
            </a:r>
            <a:r>
              <a:rPr lang="ru-RU" altLang="ru-RU" sz="1100" b="1" i="1" u="sng" dirty="0" err="1">
                <a:solidFill>
                  <a:srgbClr val="000080"/>
                </a:solidFill>
                <a:latin typeface="Courier New" panose="02070309020205020404" pitchFamily="49" charset="0"/>
                <a:cs typeface="Courier New" panose="02070309020205020404" pitchFamily="49" charset="0"/>
              </a:rPr>
              <a:t>true</a:t>
            </a:r>
            <a:r>
              <a:rPr lang="ru-RU" altLang="ru-RU" sz="1100" i="1" u="sng" dirty="0">
                <a:solidFill>
                  <a:srgbClr val="000000"/>
                </a:solidFill>
                <a:latin typeface="Courier New" panose="02070309020205020404" pitchFamily="49" charset="0"/>
                <a:cs typeface="Courier New" panose="02070309020205020404" pitchFamily="49" charset="0"/>
              </a:rPr>
              <a:t>);</a:t>
            </a:r>
            <a:br>
              <a:rPr lang="ru-RU" altLang="ru-RU" sz="1100" i="1" u="sng"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nameSetter.invoke</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user</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Roberto</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(user.</a:t>
            </a:r>
            <a:r>
              <a:rPr lang="ru-RU" altLang="ru-RU" sz="1100" b="1" dirty="0">
                <a:solidFill>
                  <a:srgbClr val="660E7A"/>
                </a:solidFill>
                <a:latin typeface="Courier New" panose="02070309020205020404" pitchFamily="49" charset="0"/>
                <a:cs typeface="Courier New" panose="02070309020205020404" pitchFamily="49" charset="0"/>
              </a:rPr>
              <a:t>name</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Roberto</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catch</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NoSuchMethodException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IllegalAccessException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InvocationTargetException</a:t>
            </a:r>
            <a:r>
              <a:rPr lang="ru-RU" altLang="ru-RU" sz="1100" dirty="0">
                <a:solidFill>
                  <a:srgbClr val="000000"/>
                </a:solidFill>
                <a:latin typeface="Courier New" panose="02070309020205020404" pitchFamily="49" charset="0"/>
                <a:cs typeface="Courier New" panose="02070309020205020404" pitchFamily="49" charset="0"/>
              </a:rPr>
              <a:t> e)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en-US" altLang="ru-RU" sz="1100" dirty="0">
                <a:solidFill>
                  <a:srgbClr val="000000"/>
                </a:solidFill>
                <a:latin typeface="Courier New" panose="02070309020205020404" pitchFamily="49" charset="0"/>
                <a:cs typeface="Courier New" panose="02070309020205020404" pitchFamily="49" charset="0"/>
              </a:rPr>
              <a:t>log</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b="1" dirty="0" err="1">
                <a:solidFill>
                  <a:srgbClr val="008000"/>
                </a:solidFill>
                <a:latin typeface="Courier New" panose="02070309020205020404" pitchFamily="49" charset="0"/>
                <a:cs typeface="Courier New" panose="02070309020205020404" pitchFamily="49" charset="0"/>
              </a:rPr>
              <a:t>Error</a:t>
            </a:r>
            <a:r>
              <a:rPr lang="en-US" altLang="ru-RU" sz="1100" b="1" dirty="0">
                <a:solidFill>
                  <a:srgbClr val="00800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dirty="0">
                <a:latin typeface="Courier New" panose="02070309020205020404" pitchFamily="49" charset="0"/>
                <a:cs typeface="Courier New" panose="02070309020205020404" pitchFamily="49" charset="0"/>
              </a:rPr>
              <a:t>, </a:t>
            </a:r>
            <a:r>
              <a:rPr lang="en-US" altLang="ru-RU" sz="1100" dirty="0" err="1">
                <a:latin typeface="Courier New" panose="02070309020205020404" pitchFamily="49" charset="0"/>
                <a:cs typeface="Courier New" panose="02070309020205020404" pitchFamily="49" charset="0"/>
              </a:rPr>
              <a:t>e.getMessage</a:t>
            </a:r>
            <a:r>
              <a:rPr lang="en-US" altLang="ru-RU" sz="1100" dirty="0">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ru-RU" altLang="ru-RU" sz="11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169690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@Deprecated</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@Override</a:t>
            </a: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SuppressWarnings</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FunctionalInterface</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ru-RU" altLang="ru-RU" sz="2000" dirty="0">
                <a:solidFill>
                  <a:schemeClr val="accent4">
                    <a:lumMod val="75000"/>
                  </a:schemeClr>
                </a:solidFill>
                <a:latin typeface="Courier New" panose="02070309020205020404" pitchFamily="49" charset="0"/>
                <a:cs typeface="Courier New" panose="02070309020205020404" pitchFamily="49" charset="0"/>
              </a:rPr>
              <a:t>@</a:t>
            </a:r>
            <a:r>
              <a:rPr lang="ru-RU" altLang="ru-RU" sz="2000" dirty="0" err="1">
                <a:solidFill>
                  <a:schemeClr val="accent4">
                    <a:lumMod val="75000"/>
                  </a:schemeClr>
                </a:solidFill>
                <a:latin typeface="Courier New" panose="02070309020205020404" pitchFamily="49" charset="0"/>
                <a:cs typeface="Courier New" panose="02070309020205020404" pitchFamily="49" charset="0"/>
              </a:rPr>
              <a:t>NonNull</a:t>
            </a:r>
            <a:endParaRPr lang="en-US" altLang="ru-RU" sz="2000" dirty="0">
              <a:solidFill>
                <a:schemeClr val="accent4">
                  <a:lumMod val="75000"/>
                </a:schemeClr>
              </a:solidFill>
              <a:latin typeface="Courier New" panose="02070309020205020404" pitchFamily="49" charset="0"/>
              <a:cs typeface="Courier New" panose="02070309020205020404" pitchFamily="49" charset="0"/>
            </a:endParaRPr>
          </a:p>
          <a:p>
            <a:pPr indent="0">
              <a:lnSpc>
                <a:spcPct val="150000"/>
              </a:lnSpc>
              <a:spcBef>
                <a:spcPts val="0"/>
              </a:spcBef>
              <a:buClr>
                <a:schemeClr val="dk1"/>
              </a:buClr>
              <a:buSzPct val="78571"/>
              <a:buNone/>
            </a:pPr>
            <a:r>
              <a:rPr lang="en-US" altLang="ru-RU" sz="2000" dirty="0">
                <a:solidFill>
                  <a:schemeClr val="accent4">
                    <a:lumMod val="75000"/>
                  </a:schemeClr>
                </a:solidFill>
                <a:latin typeface="Courier New" panose="02070309020205020404" pitchFamily="49" charset="0"/>
                <a:cs typeface="Courier New" panose="02070309020205020404" pitchFamily="49" charset="0"/>
              </a:rPr>
              <a:t>…</a:t>
            </a:r>
            <a:endParaRPr lang="ru-RU" altLang="ru-RU" sz="2000" dirty="0">
              <a:solidFill>
                <a:schemeClr val="accent4">
                  <a:lumMod val="75000"/>
                </a:schemeClr>
              </a:solidFill>
              <a:latin typeface="Courier New" panose="02070309020205020404" pitchFamily="49" charset="0"/>
              <a:cs typeface="Courier New" panose="02070309020205020404" pitchFamily="49"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04069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RetentionPolicy</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Рисунок 4">
            <a:extLst>
              <a:ext uri="{FF2B5EF4-FFF2-40B4-BE49-F238E27FC236}">
                <a16:creationId xmlns:a16="http://schemas.microsoft.com/office/drawing/2014/main" id="{CAA64353-074C-4F29-A7AF-D58B5BC5E4FC}"/>
              </a:ext>
            </a:extLst>
          </p:cNvPr>
          <p:cNvPicPr>
            <a:picLocks noChangeAspect="1"/>
          </p:cNvPicPr>
          <p:nvPr/>
        </p:nvPicPr>
        <p:blipFill>
          <a:blip r:embed="rId2"/>
          <a:stretch>
            <a:fillRect/>
          </a:stretch>
        </p:blipFill>
        <p:spPr>
          <a:xfrm>
            <a:off x="1538977" y="2051040"/>
            <a:ext cx="6066046" cy="2645893"/>
          </a:xfrm>
          <a:prstGeom prst="rect">
            <a:avLst/>
          </a:prstGeom>
        </p:spPr>
      </p:pic>
    </p:spTree>
    <p:extLst>
      <p:ext uri="{BB962C8B-B14F-4D97-AF65-F5344CB8AC3E}">
        <p14:creationId xmlns:p14="http://schemas.microsoft.com/office/powerpoint/2010/main" val="347758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 </a:t>
            </a:r>
            <a:r>
              <a:rPr lang="en-US" sz="2400" dirty="0" err="1"/>
              <a:t>ElementType</a:t>
            </a:r>
            <a:endParaRPr lang="ru-RU" sz="2400" dirty="0"/>
          </a:p>
        </p:txBody>
      </p:sp>
      <p:pic>
        <p:nvPicPr>
          <p:cNvPr id="4" name="Рисунок 3">
            <a:extLst>
              <a:ext uri="{FF2B5EF4-FFF2-40B4-BE49-F238E27FC236}">
                <a16:creationId xmlns:a16="http://schemas.microsoft.com/office/drawing/2014/main" id="{7FB4B47B-06CF-4C01-AF82-ADEC31011E82}"/>
              </a:ext>
            </a:extLst>
          </p:cNvPr>
          <p:cNvPicPr>
            <a:picLocks noChangeAspect="1"/>
          </p:cNvPicPr>
          <p:nvPr/>
        </p:nvPicPr>
        <p:blipFill>
          <a:blip r:embed="rId2"/>
          <a:stretch>
            <a:fillRect/>
          </a:stretch>
        </p:blipFill>
        <p:spPr>
          <a:xfrm>
            <a:off x="1487156" y="1215788"/>
            <a:ext cx="6169687" cy="3637895"/>
          </a:xfrm>
          <a:prstGeom prst="rect">
            <a:avLst/>
          </a:prstGeom>
        </p:spPr>
      </p:pic>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169260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endParaRPr lang="en-US" altLang="ru-RU" sz="1100" dirty="0">
              <a:solidFill>
                <a:srgbClr val="808000"/>
              </a:solidFill>
              <a:latin typeface="Courier New" panose="02070309020205020404" pitchFamily="49" charset="0"/>
              <a:cs typeface="Courier New" panose="02070309020205020404" pitchFamily="49" charset="0"/>
            </a:endParaRPr>
          </a:p>
          <a:p>
            <a:pPr marL="114300" indent="0">
              <a:buNone/>
            </a:pP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Target</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ElementType.</a:t>
            </a:r>
            <a:r>
              <a:rPr lang="ru-RU" altLang="ru-RU" sz="1100" b="1" i="1" dirty="0" err="1">
                <a:solidFill>
                  <a:srgbClr val="660E7A"/>
                </a:solidFill>
                <a:latin typeface="Courier New" panose="02070309020205020404" pitchFamily="49" charset="0"/>
                <a:cs typeface="Courier New" panose="02070309020205020404" pitchFamily="49" charset="0"/>
              </a:rPr>
              <a:t>METHOD</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Retention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value</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err="1">
                <a:solidFill>
                  <a:srgbClr val="000000"/>
                </a:solidFill>
                <a:latin typeface="Courier New" panose="02070309020205020404" pitchFamily="49" charset="0"/>
                <a:cs typeface="Courier New" panose="02070309020205020404" pitchFamily="49" charset="0"/>
              </a:rPr>
              <a:t>RetentionPolicy.</a:t>
            </a:r>
            <a:r>
              <a:rPr lang="ru-RU" altLang="ru-RU" sz="1100" b="1" i="1" dirty="0" err="1">
                <a:solidFill>
                  <a:srgbClr val="660E7A"/>
                </a:solidFill>
                <a:latin typeface="Courier New" panose="02070309020205020404" pitchFamily="49" charset="0"/>
                <a:cs typeface="Courier New" panose="02070309020205020404" pitchFamily="49" charset="0"/>
              </a:rPr>
              <a:t>RUNTIME</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public</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b="1" dirty="0" err="1">
                <a:solidFill>
                  <a:srgbClr val="000080"/>
                </a:solidFill>
                <a:latin typeface="Courier New" panose="02070309020205020404" pitchFamily="49" charset="0"/>
                <a:cs typeface="Courier New" panose="02070309020205020404" pitchFamily="49" charset="0"/>
              </a:rPr>
              <a:t>interface</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808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int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String</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default</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endParaRPr lang="en-US" sz="1100" b="1"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53464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Annotations</a:t>
            </a:r>
            <a:endParaRPr lang="ru-RU" sz="2400" dirty="0"/>
          </a:p>
        </p:txBody>
      </p:sp>
      <p:sp>
        <p:nvSpPr>
          <p:cNvPr id="3" name="Объект 2"/>
          <p:cNvSpPr>
            <a:spLocks noGrp="1"/>
          </p:cNvSpPr>
          <p:nvPr>
            <p:ph type="body" idx="1"/>
          </p:nvPr>
        </p:nvSpPr>
        <p:spPr/>
        <p:txBody>
          <a:bodyPr/>
          <a:lstStyle/>
          <a:p>
            <a:pPr marL="69850" lvl="0" indent="0" eaLnBrk="0" fontAlgn="base" hangingPunct="0">
              <a:lnSpc>
                <a:spcPct val="150000"/>
              </a:lnSpc>
              <a:spcBef>
                <a:spcPct val="0"/>
              </a:spcBef>
              <a:spcAft>
                <a:spcPct val="0"/>
              </a:spcAft>
              <a:buNone/>
            </a:pP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ApiClass</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required</a:t>
            </a:r>
            <a:r>
              <a:rPr lang="en-US"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attributes</a:t>
            </a:r>
            <a:r>
              <a:rPr lang="ru-RU" altLang="ru-RU" sz="1100" i="1" dirty="0">
                <a:solidFill>
                  <a:srgbClr val="808080"/>
                </a:solidFill>
                <a:latin typeface="Courier New" panose="02070309020205020404" pitchFamily="49" charset="0"/>
                <a:cs typeface="Courier New" panose="02070309020205020404" pitchFamily="49" charset="0"/>
              </a:rPr>
              <a:t> </a:t>
            </a:r>
            <a:r>
              <a:rPr lang="en-US" altLang="ru-RU" sz="1100" i="1" dirty="0">
                <a:solidFill>
                  <a:srgbClr val="808080"/>
                </a:solidFill>
                <a:latin typeface="Courier New" panose="02070309020205020404" pitchFamily="49" charset="0"/>
                <a:cs typeface="Courier New" panose="02070309020205020404" pitchFamily="49" charset="0"/>
              </a:rPr>
              <a:t>are missed</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api0(){}</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en-US" altLang="ru-RU" sz="1100" dirty="0">
                <a:solidFill>
                  <a:srgbClr val="808000"/>
                </a:solidFill>
                <a:latin typeface="Courier New" panose="02070309020205020404" pitchFamily="49" charset="0"/>
                <a:cs typeface="Courier New" panose="02070309020205020404" pitchFamily="49" charset="0"/>
              </a:rPr>
              <a:t>Deprecated</a:t>
            </a:r>
            <a:r>
              <a:rPr lang="ru-RU" altLang="ru-RU" sz="1100" dirty="0">
                <a:solidFill>
                  <a:srgbClr val="000000"/>
                </a:solidFill>
                <a:latin typeface="Courier New" panose="02070309020205020404" pitchFamily="49" charset="0"/>
                <a:cs typeface="Courier New" panose="02070309020205020404" pitchFamily="49" charset="0"/>
              </a:rPr>
              <a:t>    </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1</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api1(){}</a:t>
            </a:r>
            <a:endParaRPr lang="en-US" altLang="ru-RU" sz="1100" dirty="0">
              <a:solidFill>
                <a:srgbClr val="000000"/>
              </a:solidFill>
              <a:latin typeface="Courier New" panose="02070309020205020404" pitchFamily="49" charset="0"/>
              <a:cs typeface="Courier New" panose="02070309020205020404" pitchFamily="49" charset="0"/>
            </a:endParaRPr>
          </a:p>
          <a:p>
            <a:pPr marL="69850" lvl="0" indent="0" eaLnBrk="0" fontAlgn="base" hangingPunct="0">
              <a:lnSpc>
                <a:spcPct val="150000"/>
              </a:lnSpc>
              <a:spcBef>
                <a:spcPct val="0"/>
              </a:spcBef>
              <a:spcAft>
                <a:spcPct val="0"/>
              </a:spcAft>
              <a:buNone/>
            </a:pP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ru-RU" altLang="ru-RU" sz="1100" dirty="0">
                <a:solidFill>
                  <a:srgbClr val="000000"/>
                </a:solidFill>
                <a:latin typeface="Courier New" panose="02070309020205020404" pitchFamily="49" charset="0"/>
                <a:cs typeface="Courier New" panose="02070309020205020404" pitchFamily="49" charset="0"/>
              </a:rPr>
              <a:t>(</a:t>
            </a:r>
            <a:r>
              <a:rPr lang="ru-RU" altLang="ru-RU" sz="1100" dirty="0" err="1">
                <a:solidFill>
                  <a:srgbClr val="000000"/>
                </a:solidFill>
                <a:latin typeface="Courier New" panose="02070309020205020404" pitchFamily="49" charset="0"/>
                <a:cs typeface="Courier New" panose="02070309020205020404" pitchFamily="49" charset="0"/>
              </a:rPr>
              <a:t>min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2</a:t>
            </a: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max</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dirty="0">
                <a:solidFill>
                  <a:srgbClr val="0000FF"/>
                </a:solidFill>
                <a:latin typeface="Courier New" panose="02070309020205020404" pitchFamily="49" charset="0"/>
                <a:cs typeface="Courier New" panose="02070309020205020404" pitchFamily="49" charset="0"/>
              </a:rPr>
              <a:t>3</a:t>
            </a:r>
            <a:r>
              <a:rPr lang="ru-RU" altLang="ru-RU" sz="1100" dirty="0">
                <a:solidFill>
                  <a:srgbClr val="000000"/>
                </a:solidFill>
                <a:latin typeface="Courier New" panose="02070309020205020404" pitchFamily="49" charset="0"/>
                <a:cs typeface="Courier New" panose="02070309020205020404" pitchFamily="49" charset="0"/>
              </a:rPr>
              <a:t>,</a:t>
            </a:r>
            <a:r>
              <a:rPr lang="en-US" altLang="ru-RU" sz="1100" dirty="0">
                <a:solidFill>
                  <a:srgbClr val="000000"/>
                </a:solidFill>
                <a:latin typeface="Courier New" panose="02070309020205020404" pitchFamily="49" charset="0"/>
                <a:cs typeface="Courier New" panose="02070309020205020404" pitchFamily="49" charset="0"/>
              </a:rPr>
              <a:t> </a:t>
            </a:r>
            <a:r>
              <a:rPr lang="ru-RU" altLang="ru-RU" sz="1100" dirty="0" err="1">
                <a:solidFill>
                  <a:srgbClr val="000000"/>
                </a:solidFill>
                <a:latin typeface="Courier New" panose="02070309020205020404" pitchFamily="49" charset="0"/>
                <a:cs typeface="Courier New" panose="02070309020205020404" pitchFamily="49" charset="0"/>
              </a:rPr>
              <a:t>description</a:t>
            </a:r>
            <a:r>
              <a:rPr lang="ru-RU" altLang="ru-RU" sz="1100" dirty="0">
                <a:solidFill>
                  <a:srgbClr val="000000"/>
                </a:solidFill>
                <a:latin typeface="Courier New" panose="02070309020205020404" pitchFamily="49" charset="0"/>
                <a:cs typeface="Courier New" panose="02070309020205020404" pitchFamily="49" charset="0"/>
              </a:rPr>
              <a:t> = </a:t>
            </a:r>
            <a:r>
              <a:rPr lang="ru-RU" altLang="ru-RU" sz="1100" b="1" dirty="0">
                <a:solidFill>
                  <a:srgbClr val="008000"/>
                </a:solidFill>
                <a:latin typeface="Courier New" panose="02070309020205020404" pitchFamily="49" charset="0"/>
                <a:cs typeface="Courier New" panose="02070309020205020404" pitchFamily="49" charset="0"/>
              </a:rPr>
              <a:t>“</a:t>
            </a:r>
            <a:r>
              <a:rPr lang="en-US" altLang="ru-RU" sz="1100" b="1" dirty="0">
                <a:solidFill>
                  <a:srgbClr val="008000"/>
                </a:solidFill>
                <a:latin typeface="Courier New" panose="02070309020205020404" pitchFamily="49" charset="0"/>
                <a:cs typeface="Courier New" panose="02070309020205020404" pitchFamily="49" charset="0"/>
              </a:rPr>
              <a:t>Some description</a:t>
            </a:r>
            <a:r>
              <a:rPr lang="ru-RU" altLang="ru-RU" sz="1100" b="1" dirty="0">
                <a:solidFill>
                  <a:srgbClr val="008000"/>
                </a:solidFill>
                <a:latin typeface="Courier New" panose="02070309020205020404" pitchFamily="49" charset="0"/>
                <a:cs typeface="Courier New" panose="02070309020205020404" pitchFamily="49" charset="0"/>
              </a:rPr>
              <a:t>"</a:t>
            </a: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  </a:t>
            </a:r>
            <a:r>
              <a:rPr lang="ru-RU" altLang="ru-RU" sz="1100" b="1" dirty="0" err="1">
                <a:solidFill>
                  <a:srgbClr val="000080"/>
                </a:solidFill>
                <a:latin typeface="Courier New" panose="02070309020205020404" pitchFamily="49" charset="0"/>
                <a:cs typeface="Courier New" panose="02070309020205020404" pitchFamily="49" charset="0"/>
              </a:rPr>
              <a:t>void</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api2(){}</a:t>
            </a: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000000"/>
                </a:solidFill>
                <a:latin typeface="Courier New" panose="02070309020205020404" pitchFamily="49" charset="0"/>
                <a:cs typeface="Courier New" panose="02070309020205020404" pitchFamily="49" charset="0"/>
              </a:rPr>
              <a:t>}</a:t>
            </a:r>
            <a:br>
              <a:rPr lang="ru-RU" altLang="ru-RU" sz="1100" dirty="0">
                <a:solidFill>
                  <a:srgbClr val="000000"/>
                </a:solidFill>
                <a:latin typeface="Courier New" panose="02070309020205020404" pitchFamily="49" charset="0"/>
                <a:cs typeface="Courier New" panose="02070309020205020404" pitchFamily="49" charset="0"/>
              </a:rPr>
            </a:br>
            <a:br>
              <a:rPr lang="ru-RU" altLang="ru-RU" sz="1100" dirty="0">
                <a:solidFill>
                  <a:srgbClr val="000000"/>
                </a:solidFill>
                <a:latin typeface="Courier New" panose="02070309020205020404" pitchFamily="49" charset="0"/>
                <a:cs typeface="Courier New" panose="02070309020205020404" pitchFamily="49" charset="0"/>
              </a:rPr>
            </a:br>
            <a:r>
              <a:rPr lang="ru-RU" altLang="ru-RU" sz="1100" dirty="0">
                <a:solidFill>
                  <a:srgbClr val="808000"/>
                </a:solidFill>
                <a:latin typeface="Courier New" panose="02070309020205020404" pitchFamily="49" charset="0"/>
                <a:cs typeface="Courier New" panose="02070309020205020404" pitchFamily="49" charset="0"/>
              </a:rPr>
              <a:t>@</a:t>
            </a:r>
            <a:r>
              <a:rPr lang="ru-RU" altLang="ru-RU" sz="1100" dirty="0" err="1">
                <a:solidFill>
                  <a:srgbClr val="808000"/>
                </a:solidFill>
                <a:latin typeface="Courier New" panose="02070309020205020404" pitchFamily="49" charset="0"/>
                <a:cs typeface="Courier New" panose="02070309020205020404" pitchFamily="49" charset="0"/>
              </a:rPr>
              <a:t>Version</a:t>
            </a:r>
            <a:r>
              <a:rPr lang="en-US" altLang="ru-RU" sz="1100" dirty="0">
                <a:solidFill>
                  <a:srgbClr val="808000"/>
                </a:solidFill>
                <a:latin typeface="Courier New" panose="02070309020205020404" pitchFamily="49" charset="0"/>
                <a:cs typeface="Courier New" panose="02070309020205020404" pitchFamily="49" charset="0"/>
              </a:rPr>
              <a:t> </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wrong</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target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element</a:t>
            </a:r>
            <a:r>
              <a:rPr lang="ru-RU" altLang="ru-RU" sz="1100" i="1" dirty="0">
                <a:solidFill>
                  <a:srgbClr val="808080"/>
                </a:solidFill>
                <a:latin typeface="Courier New" panose="02070309020205020404" pitchFamily="49" charset="0"/>
                <a:cs typeface="Courier New" panose="02070309020205020404" pitchFamily="49" charset="0"/>
              </a:rPr>
              <a:t> </a:t>
            </a:r>
            <a:r>
              <a:rPr lang="ru-RU" altLang="ru-RU" sz="1100" i="1" dirty="0" err="1">
                <a:solidFill>
                  <a:srgbClr val="808080"/>
                </a:solidFill>
                <a:latin typeface="Courier New" panose="02070309020205020404" pitchFamily="49" charset="0"/>
                <a:cs typeface="Courier New" panose="02070309020205020404" pitchFamily="49" charset="0"/>
              </a:rPr>
              <a:t>type</a:t>
            </a:r>
            <a:r>
              <a:rPr lang="ru-RU" altLang="ru-RU" sz="1100" i="1" dirty="0">
                <a:solidFill>
                  <a:srgbClr val="808080"/>
                </a:solidFill>
                <a:latin typeface="Courier New" panose="02070309020205020404" pitchFamily="49" charset="0"/>
                <a:cs typeface="Courier New" panose="02070309020205020404" pitchFamily="49" charset="0"/>
              </a:rPr>
              <a:t> </a:t>
            </a:r>
            <a:br>
              <a:rPr lang="ru-RU" altLang="ru-RU" sz="1100" i="1" dirty="0">
                <a:solidFill>
                  <a:srgbClr val="808080"/>
                </a:solidFill>
                <a:latin typeface="Courier New" panose="02070309020205020404" pitchFamily="49" charset="0"/>
                <a:cs typeface="Courier New" panose="02070309020205020404" pitchFamily="49" charset="0"/>
              </a:rPr>
            </a:br>
            <a:r>
              <a:rPr lang="ru-RU" altLang="ru-RU" sz="1100" b="1" dirty="0" err="1">
                <a:solidFill>
                  <a:srgbClr val="000080"/>
                </a:solidFill>
                <a:latin typeface="Courier New" panose="02070309020205020404" pitchFamily="49" charset="0"/>
                <a:cs typeface="Courier New" panose="02070309020205020404" pitchFamily="49" charset="0"/>
              </a:rPr>
              <a:t>class</a:t>
            </a:r>
            <a:r>
              <a:rPr lang="ru-RU" altLang="ru-RU" sz="1100" b="1" dirty="0">
                <a:solidFill>
                  <a:srgbClr val="000080"/>
                </a:solidFill>
                <a:latin typeface="Courier New" panose="02070309020205020404" pitchFamily="49" charset="0"/>
                <a:cs typeface="Courier New" panose="02070309020205020404" pitchFamily="49" charset="0"/>
              </a:rPr>
              <a:t> </a:t>
            </a:r>
            <a:r>
              <a:rPr lang="ru-RU" altLang="ru-RU" sz="1100" dirty="0">
                <a:solidFill>
                  <a:srgbClr val="000000"/>
                </a:solidFill>
                <a:latin typeface="Courier New" panose="02070309020205020404" pitchFamily="49" charset="0"/>
                <a:cs typeface="Courier New" panose="02070309020205020404" pitchFamily="49" charset="0"/>
              </a:rPr>
              <a:t>ApiClass2 {}</a:t>
            </a:r>
            <a:endParaRPr lang="ru-RU" altLang="ru-RU" sz="1100" dirty="0">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43676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Class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Рисунок 4">
            <a:extLst>
              <a:ext uri="{FF2B5EF4-FFF2-40B4-BE49-F238E27FC236}">
                <a16:creationId xmlns:a16="http://schemas.microsoft.com/office/drawing/2014/main" id="{A3681155-E206-4CA5-852B-F1394797144D}"/>
              </a:ext>
            </a:extLst>
          </p:cNvPr>
          <p:cNvPicPr>
            <a:picLocks noChangeAspect="1"/>
          </p:cNvPicPr>
          <p:nvPr/>
        </p:nvPicPr>
        <p:blipFill>
          <a:blip r:embed="rId2"/>
          <a:stretch>
            <a:fillRect/>
          </a:stretch>
        </p:blipFill>
        <p:spPr>
          <a:xfrm>
            <a:off x="1261580" y="1990739"/>
            <a:ext cx="5726840" cy="2706194"/>
          </a:xfrm>
          <a:prstGeom prst="rect">
            <a:avLst/>
          </a:prstGeom>
        </p:spPr>
      </p:pic>
    </p:spTree>
    <p:extLst>
      <p:ext uri="{BB962C8B-B14F-4D97-AF65-F5344CB8AC3E}">
        <p14:creationId xmlns:p14="http://schemas.microsoft.com/office/powerpoint/2010/main" val="41073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Загнутый угол 4">
            <a:extLst>
              <a:ext uri="{FF2B5EF4-FFF2-40B4-BE49-F238E27FC236}">
                <a16:creationId xmlns:a16="http://schemas.microsoft.com/office/drawing/2014/main" id="{DD609DC6-7A05-4500-B966-4867E2B8DBFC}"/>
              </a:ext>
            </a:extLst>
          </p:cNvPr>
          <p:cNvSpPr/>
          <p:nvPr/>
        </p:nvSpPr>
        <p:spPr>
          <a:xfrm>
            <a:off x="3389575" y="1169734"/>
            <a:ext cx="801782" cy="389523"/>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*.class</a:t>
            </a:r>
            <a:endParaRPr lang="uk-UA" dirty="0"/>
          </a:p>
        </p:txBody>
      </p:sp>
      <p:sp>
        <p:nvSpPr>
          <p:cNvPr id="7" name="Скругленный прямоугольник 5">
            <a:extLst>
              <a:ext uri="{FF2B5EF4-FFF2-40B4-BE49-F238E27FC236}">
                <a16:creationId xmlns:a16="http://schemas.microsoft.com/office/drawing/2014/main" id="{574764F4-A356-4620-AF37-8C1754F9F26E}"/>
              </a:ext>
            </a:extLst>
          </p:cNvPr>
          <p:cNvSpPr/>
          <p:nvPr/>
        </p:nvSpPr>
        <p:spPr>
          <a:xfrm>
            <a:off x="5131196" y="1163092"/>
            <a:ext cx="1757129" cy="388133"/>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CLASS LOADER</a:t>
            </a:r>
            <a:endParaRPr lang="uk-UA" b="1" dirty="0"/>
          </a:p>
        </p:txBody>
      </p:sp>
      <p:sp>
        <p:nvSpPr>
          <p:cNvPr id="8" name="Скругленный прямоугольник 7">
            <a:extLst>
              <a:ext uri="{FF2B5EF4-FFF2-40B4-BE49-F238E27FC236}">
                <a16:creationId xmlns:a16="http://schemas.microsoft.com/office/drawing/2014/main" id="{BEBB2E03-FA7D-4907-B08D-88DC822FA98E}"/>
              </a:ext>
            </a:extLst>
          </p:cNvPr>
          <p:cNvSpPr/>
          <p:nvPr/>
        </p:nvSpPr>
        <p:spPr>
          <a:xfrm>
            <a:off x="747925" y="1842688"/>
            <a:ext cx="6140400" cy="1638182"/>
          </a:xfrm>
          <a:prstGeom prst="roundRect">
            <a:avLst>
              <a:gd name="adj" fmla="val 5814"/>
            </a:avLst>
          </a:prstGeom>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dirty="0"/>
              <a:t>Runtime Data Area</a:t>
            </a:r>
            <a:endParaRPr lang="uk-UA" dirty="0"/>
          </a:p>
        </p:txBody>
      </p:sp>
      <p:sp>
        <p:nvSpPr>
          <p:cNvPr id="9" name="Прямоугольник 6">
            <a:extLst>
              <a:ext uri="{FF2B5EF4-FFF2-40B4-BE49-F238E27FC236}">
                <a16:creationId xmlns:a16="http://schemas.microsoft.com/office/drawing/2014/main" id="{A4681849-04DC-42C3-9AC9-8D2F6B6F6C72}"/>
              </a:ext>
            </a:extLst>
          </p:cNvPr>
          <p:cNvSpPr/>
          <p:nvPr/>
        </p:nvSpPr>
        <p:spPr>
          <a:xfrm>
            <a:off x="936028" y="2145180"/>
            <a:ext cx="1475131" cy="1033198"/>
          </a:xfrm>
          <a:prstGeom prst="rect">
            <a:avLst/>
          </a:prstGeom>
        </p:spPr>
        <p:style>
          <a:lnRef idx="3">
            <a:schemeClr val="lt1"/>
          </a:lnRef>
          <a:fillRef idx="1">
            <a:schemeClr val="accent3"/>
          </a:fillRef>
          <a:effectRef idx="1">
            <a:schemeClr val="accent3"/>
          </a:effectRef>
          <a:fontRef idx="minor">
            <a:schemeClr val="lt1"/>
          </a:fontRef>
        </p:style>
        <p:txBody>
          <a:bodyPr rtlCol="0" anchor="t" anchorCtr="0"/>
          <a:lstStyle/>
          <a:p>
            <a:r>
              <a:rPr lang="en-US" dirty="0"/>
              <a:t>Heap Memory</a:t>
            </a:r>
            <a:endParaRPr lang="uk-UA" dirty="0"/>
          </a:p>
        </p:txBody>
      </p:sp>
      <p:sp>
        <p:nvSpPr>
          <p:cNvPr id="10" name="Прямоугольник 9">
            <a:extLst>
              <a:ext uri="{FF2B5EF4-FFF2-40B4-BE49-F238E27FC236}">
                <a16:creationId xmlns:a16="http://schemas.microsoft.com/office/drawing/2014/main" id="{F12E6C33-ECE6-4F10-A0B4-7A637626790E}"/>
              </a:ext>
            </a:extLst>
          </p:cNvPr>
          <p:cNvSpPr/>
          <p:nvPr/>
        </p:nvSpPr>
        <p:spPr>
          <a:xfrm>
            <a:off x="3021383" y="2141164"/>
            <a:ext cx="3548657" cy="1033198"/>
          </a:xfrm>
          <a:prstGeom prst="rect">
            <a:avLst/>
          </a:prstGeom>
        </p:spPr>
        <p:style>
          <a:lnRef idx="3">
            <a:schemeClr val="lt1"/>
          </a:lnRef>
          <a:fillRef idx="1">
            <a:schemeClr val="accent2"/>
          </a:fillRef>
          <a:effectRef idx="1">
            <a:schemeClr val="accent2"/>
          </a:effectRef>
          <a:fontRef idx="minor">
            <a:schemeClr val="lt1"/>
          </a:fontRef>
        </p:style>
        <p:txBody>
          <a:bodyPr rtlCol="0" anchor="t" anchorCtr="0"/>
          <a:lstStyle/>
          <a:p>
            <a:r>
              <a:rPr lang="en-US" dirty="0"/>
              <a:t>Non-heap Memory</a:t>
            </a:r>
            <a:endParaRPr lang="uk-UA" dirty="0"/>
          </a:p>
        </p:txBody>
      </p:sp>
      <p:sp>
        <p:nvSpPr>
          <p:cNvPr id="11" name="Скругленный прямоугольник 11">
            <a:extLst>
              <a:ext uri="{FF2B5EF4-FFF2-40B4-BE49-F238E27FC236}">
                <a16:creationId xmlns:a16="http://schemas.microsoft.com/office/drawing/2014/main" id="{2ED7CDED-5337-41BF-B84C-82C155F4BC4D}"/>
              </a:ext>
            </a:extLst>
          </p:cNvPr>
          <p:cNvSpPr/>
          <p:nvPr/>
        </p:nvSpPr>
        <p:spPr>
          <a:xfrm>
            <a:off x="3218252" y="2554571"/>
            <a:ext cx="1144428" cy="3363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 Stack</a:t>
            </a:r>
            <a:endParaRPr lang="uk-UA" dirty="0"/>
          </a:p>
        </p:txBody>
      </p:sp>
      <p:sp>
        <p:nvSpPr>
          <p:cNvPr id="12" name="Скругленный прямоугольник 12">
            <a:extLst>
              <a:ext uri="{FF2B5EF4-FFF2-40B4-BE49-F238E27FC236}">
                <a16:creationId xmlns:a16="http://schemas.microsoft.com/office/drawing/2014/main" id="{CCDA49CC-53CF-45DC-9883-FA88BD194B49}"/>
              </a:ext>
            </a:extLst>
          </p:cNvPr>
          <p:cNvSpPr/>
          <p:nvPr/>
        </p:nvSpPr>
        <p:spPr>
          <a:xfrm>
            <a:off x="4572000" y="2554571"/>
            <a:ext cx="1892311" cy="31918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Native method stack</a:t>
            </a:r>
            <a:endParaRPr lang="uk-UA" dirty="0"/>
          </a:p>
        </p:txBody>
      </p:sp>
      <p:sp>
        <p:nvSpPr>
          <p:cNvPr id="13" name="10-конечная звезда 8">
            <a:extLst>
              <a:ext uri="{FF2B5EF4-FFF2-40B4-BE49-F238E27FC236}">
                <a16:creationId xmlns:a16="http://schemas.microsoft.com/office/drawing/2014/main" id="{13A5B4A8-203C-43C7-8475-A4391B3D1BDF}"/>
              </a:ext>
            </a:extLst>
          </p:cNvPr>
          <p:cNvSpPr/>
          <p:nvPr/>
        </p:nvSpPr>
        <p:spPr>
          <a:xfrm>
            <a:off x="1922230" y="2657763"/>
            <a:ext cx="648072" cy="688128"/>
          </a:xfrm>
          <a:prstGeom prst="star10">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GC</a:t>
            </a:r>
            <a:endParaRPr lang="uk-UA" dirty="0"/>
          </a:p>
        </p:txBody>
      </p:sp>
      <p:sp>
        <p:nvSpPr>
          <p:cNvPr id="14" name="Скругленный прямоугольник 15">
            <a:extLst>
              <a:ext uri="{FF2B5EF4-FFF2-40B4-BE49-F238E27FC236}">
                <a16:creationId xmlns:a16="http://schemas.microsoft.com/office/drawing/2014/main" id="{CC2BCB4A-D20A-4FED-83AD-46A93790EA72}"/>
              </a:ext>
            </a:extLst>
          </p:cNvPr>
          <p:cNvSpPr/>
          <p:nvPr/>
        </p:nvSpPr>
        <p:spPr>
          <a:xfrm>
            <a:off x="747925" y="3779346"/>
            <a:ext cx="166323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Execution Engine</a:t>
            </a:r>
            <a:endParaRPr lang="uk-UA" dirty="0"/>
          </a:p>
        </p:txBody>
      </p:sp>
      <p:sp>
        <p:nvSpPr>
          <p:cNvPr id="17" name="Скругленный прямоугольник 17">
            <a:extLst>
              <a:ext uri="{FF2B5EF4-FFF2-40B4-BE49-F238E27FC236}">
                <a16:creationId xmlns:a16="http://schemas.microsoft.com/office/drawing/2014/main" id="{47B8B5AE-3D7E-47B3-82AD-690AC1DB4AE9}"/>
              </a:ext>
            </a:extLst>
          </p:cNvPr>
          <p:cNvSpPr/>
          <p:nvPr/>
        </p:nvSpPr>
        <p:spPr>
          <a:xfrm>
            <a:off x="3174640" y="3779346"/>
            <a:ext cx="1567749"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Native Interface</a:t>
            </a:r>
            <a:endParaRPr lang="uk-UA" dirty="0"/>
          </a:p>
        </p:txBody>
      </p:sp>
      <p:sp>
        <p:nvSpPr>
          <p:cNvPr id="18" name="Загнутый угол 18">
            <a:extLst>
              <a:ext uri="{FF2B5EF4-FFF2-40B4-BE49-F238E27FC236}">
                <a16:creationId xmlns:a16="http://schemas.microsoft.com/office/drawing/2014/main" id="{84627458-048D-4448-AC2C-0B19690B646E}"/>
              </a:ext>
            </a:extLst>
          </p:cNvPr>
          <p:cNvSpPr/>
          <p:nvPr/>
        </p:nvSpPr>
        <p:spPr>
          <a:xfrm>
            <a:off x="5505870" y="3779346"/>
            <a:ext cx="1382455" cy="792088"/>
          </a:xfrm>
          <a:prstGeom prst="foldedCorne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Native Libs</a:t>
            </a:r>
          </a:p>
          <a:p>
            <a:pPr algn="ctr"/>
            <a:r>
              <a:rPr lang="en-US" dirty="0"/>
              <a:t>*.</a:t>
            </a:r>
            <a:r>
              <a:rPr lang="en-US" dirty="0" err="1"/>
              <a:t>dll</a:t>
            </a:r>
            <a:endParaRPr lang="uk-UA" dirty="0"/>
          </a:p>
        </p:txBody>
      </p:sp>
      <p:sp>
        <p:nvSpPr>
          <p:cNvPr id="19" name="Стрілка: вправо 18">
            <a:extLst>
              <a:ext uri="{FF2B5EF4-FFF2-40B4-BE49-F238E27FC236}">
                <a16:creationId xmlns:a16="http://schemas.microsoft.com/office/drawing/2014/main" id="{F69C1112-F83E-4CEF-8904-692D79FAD288}"/>
              </a:ext>
            </a:extLst>
          </p:cNvPr>
          <p:cNvSpPr/>
          <p:nvPr/>
        </p:nvSpPr>
        <p:spPr>
          <a:xfrm>
            <a:off x="4191357" y="1288473"/>
            <a:ext cx="939839" cy="129969"/>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Стрілка: униз 19">
            <a:extLst>
              <a:ext uri="{FF2B5EF4-FFF2-40B4-BE49-F238E27FC236}">
                <a16:creationId xmlns:a16="http://schemas.microsoft.com/office/drawing/2014/main" id="{E1E939CE-D709-4BC7-9646-EBDA91566847}"/>
              </a:ext>
            </a:extLst>
          </p:cNvPr>
          <p:cNvSpPr/>
          <p:nvPr/>
        </p:nvSpPr>
        <p:spPr>
          <a:xfrm>
            <a:off x="5955727" y="1559257"/>
            <a:ext cx="133346" cy="275399"/>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Стрілка: угору-вниз 20">
            <a:extLst>
              <a:ext uri="{FF2B5EF4-FFF2-40B4-BE49-F238E27FC236}">
                <a16:creationId xmlns:a16="http://schemas.microsoft.com/office/drawing/2014/main" id="{EB1608C1-C520-405B-8080-060079D64627}"/>
              </a:ext>
            </a:extLst>
          </p:cNvPr>
          <p:cNvSpPr/>
          <p:nvPr/>
        </p:nvSpPr>
        <p:spPr>
          <a:xfrm>
            <a:off x="1531608"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Стрілка: угору-вниз 21">
            <a:extLst>
              <a:ext uri="{FF2B5EF4-FFF2-40B4-BE49-F238E27FC236}">
                <a16:creationId xmlns:a16="http://schemas.microsoft.com/office/drawing/2014/main" id="{CAA64D9B-9517-4747-98A8-6855268E3ADF}"/>
              </a:ext>
            </a:extLst>
          </p:cNvPr>
          <p:cNvSpPr/>
          <p:nvPr/>
        </p:nvSpPr>
        <p:spPr>
          <a:xfrm>
            <a:off x="3910580" y="3488902"/>
            <a:ext cx="95867" cy="290444"/>
          </a:xfrm>
          <a:prstGeom prst="up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Стрілка: вправо 22">
            <a:extLst>
              <a:ext uri="{FF2B5EF4-FFF2-40B4-BE49-F238E27FC236}">
                <a16:creationId xmlns:a16="http://schemas.microsoft.com/office/drawing/2014/main" id="{BBD2216E-2B49-43AD-9EBE-A38A7C0478A0}"/>
              </a:ext>
            </a:extLst>
          </p:cNvPr>
          <p:cNvSpPr/>
          <p:nvPr/>
        </p:nvSpPr>
        <p:spPr>
          <a:xfrm>
            <a:off x="2411159" y="4102620"/>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Стрілка: вправо 23">
            <a:extLst>
              <a:ext uri="{FF2B5EF4-FFF2-40B4-BE49-F238E27FC236}">
                <a16:creationId xmlns:a16="http://schemas.microsoft.com/office/drawing/2014/main" id="{FCCA1593-9961-4215-84EF-2906452870C7}"/>
              </a:ext>
            </a:extLst>
          </p:cNvPr>
          <p:cNvSpPr/>
          <p:nvPr/>
        </p:nvSpPr>
        <p:spPr>
          <a:xfrm>
            <a:off x="4742389" y="4102619"/>
            <a:ext cx="763481" cy="138513"/>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46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Method annotations usage</a:t>
            </a:r>
            <a:endParaRPr lang="ru-RU" sz="24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5" name="Рисунок 4">
            <a:extLst>
              <a:ext uri="{FF2B5EF4-FFF2-40B4-BE49-F238E27FC236}">
                <a16:creationId xmlns:a16="http://schemas.microsoft.com/office/drawing/2014/main" id="{8670A5FC-9C84-4C19-A67D-BA8366F9B8A7}"/>
              </a:ext>
            </a:extLst>
          </p:cNvPr>
          <p:cNvPicPr>
            <a:picLocks noChangeAspect="1"/>
          </p:cNvPicPr>
          <p:nvPr/>
        </p:nvPicPr>
        <p:blipFill>
          <a:blip r:embed="rId2"/>
          <a:stretch>
            <a:fillRect/>
          </a:stretch>
        </p:blipFill>
        <p:spPr>
          <a:xfrm>
            <a:off x="1261580" y="1857335"/>
            <a:ext cx="5726840" cy="2839598"/>
          </a:xfrm>
          <a:prstGeom prst="rect">
            <a:avLst/>
          </a:prstGeom>
        </p:spPr>
      </p:pic>
    </p:spTree>
    <p:extLst>
      <p:ext uri="{BB962C8B-B14F-4D97-AF65-F5344CB8AC3E}">
        <p14:creationId xmlns:p14="http://schemas.microsoft.com/office/powerpoint/2010/main" val="3819373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Homework</a:t>
            </a:r>
            <a:endParaRPr lang="ru-RU" sz="2400" dirty="0"/>
          </a:p>
        </p:txBody>
      </p:sp>
      <p:sp>
        <p:nvSpPr>
          <p:cNvPr id="5" name="Місце для тексту 4">
            <a:extLst>
              <a:ext uri="{FF2B5EF4-FFF2-40B4-BE49-F238E27FC236}">
                <a16:creationId xmlns:a16="http://schemas.microsoft.com/office/drawing/2014/main" id="{9D72D2AD-9CD4-4F1E-B739-FC83B5BCFB12}"/>
              </a:ext>
            </a:extLst>
          </p:cNvPr>
          <p:cNvSpPr>
            <a:spLocks noGrp="1"/>
          </p:cNvSpPr>
          <p:nvPr>
            <p:ph type="body" idx="1"/>
          </p:nvPr>
        </p:nvSpPr>
        <p:spPr/>
        <p:txBody>
          <a:bodyPr/>
          <a:lstStyle/>
          <a:p>
            <a:pPr>
              <a:lnSpc>
                <a:spcPct val="150000"/>
              </a:lnSpc>
            </a:pPr>
            <a:endParaRPr lang="en-US" sz="2000" dirty="0"/>
          </a:p>
        </p:txBody>
      </p:sp>
      <p:sp>
        <p:nvSpPr>
          <p:cNvPr id="4" name="Rectangle 1"/>
          <p:cNvSpPr>
            <a:spLocks noChangeArrowheads="1"/>
          </p:cNvSpPr>
          <p:nvPr/>
        </p:nvSpPr>
        <p:spPr bwMode="auto">
          <a:xfrm>
            <a:off x="1" y="3295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ru-RU" altLang="ru-RU" sz="1350" dirty="0">
              <a:solidFill>
                <a:schemeClr val="tx1"/>
              </a:solidFill>
              <a:latin typeface="Arial" panose="020B0604020202020204" pitchFamily="34" charset="0"/>
            </a:endParaRPr>
          </a:p>
        </p:txBody>
      </p:sp>
      <p:sp>
        <p:nvSpPr>
          <p:cNvPr id="3" name="Місце для номера слайда 2">
            <a:extLst>
              <a:ext uri="{FF2B5EF4-FFF2-40B4-BE49-F238E27FC236}">
                <a16:creationId xmlns:a16="http://schemas.microsoft.com/office/drawing/2014/main" id="{D91C941C-8D5E-44F3-841B-50F010603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222869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70C1-289F-3A4A-A8B7-0CC07080604E}"/>
              </a:ext>
            </a:extLst>
          </p:cNvPr>
          <p:cNvSpPr>
            <a:spLocks noGrp="1"/>
          </p:cNvSpPr>
          <p:nvPr>
            <p:ph type="title"/>
          </p:nvPr>
        </p:nvSpPr>
        <p:spPr/>
        <p:txBody>
          <a:bodyPr/>
          <a:lstStyle/>
          <a:p>
            <a:r>
              <a:rPr lang="en-US" sz="2400" dirty="0"/>
              <a:t>Links</a:t>
            </a:r>
            <a:endParaRPr lang="en-US" dirty="0"/>
          </a:p>
        </p:txBody>
      </p:sp>
      <p:sp>
        <p:nvSpPr>
          <p:cNvPr id="3" name="Text Placeholder 2">
            <a:extLst>
              <a:ext uri="{FF2B5EF4-FFF2-40B4-BE49-F238E27FC236}">
                <a16:creationId xmlns:a16="http://schemas.microsoft.com/office/drawing/2014/main" id="{FE67BCFF-D5B1-524A-8DA7-C18C2AE8C56F}"/>
              </a:ext>
            </a:extLst>
          </p:cNvPr>
          <p:cNvSpPr>
            <a:spLocks noGrp="1"/>
          </p:cNvSpPr>
          <p:nvPr>
            <p:ph type="body" idx="1"/>
          </p:nvPr>
        </p:nvSpPr>
        <p:spPr/>
        <p:txBody>
          <a:bodyPr/>
          <a:lstStyle/>
          <a:p>
            <a:pPr>
              <a:tabLst>
                <a:tab pos="517525" algn="l"/>
              </a:tabLst>
            </a:pPr>
            <a:r>
              <a:rPr lang="en-US" sz="2000" dirty="0">
                <a:latin typeface="Lato" panose="020F0502020204030203" pitchFamily="34" charset="0"/>
                <a:cs typeface="Lato" panose="020F0502020204030203" pitchFamily="34" charset="0"/>
                <a:hlinkClick r:id="rId2"/>
              </a:rPr>
              <a:t>Reflection API</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3"/>
              </a:rPr>
              <a:t>Using java reflection</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4"/>
              </a:rPr>
              <a:t>Annotations</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5"/>
              </a:rPr>
              <a:t>Memory model</a:t>
            </a:r>
            <a:endParaRPr lang="en-US" sz="2000" dirty="0">
              <a:latin typeface="Lato" panose="020F0502020204030203" pitchFamily="34" charset="0"/>
              <a:cs typeface="Lato" panose="020F0502020204030203" pitchFamily="34" charset="0"/>
            </a:endParaRPr>
          </a:p>
          <a:p>
            <a:pPr>
              <a:tabLst>
                <a:tab pos="517525" algn="l"/>
              </a:tabLst>
            </a:pPr>
            <a:r>
              <a:rPr lang="en-US" sz="2000" dirty="0">
                <a:latin typeface="Lato" panose="020F0502020204030203" pitchFamily="34" charset="0"/>
                <a:cs typeface="Lato" panose="020F0502020204030203" pitchFamily="34" charset="0"/>
                <a:hlinkClick r:id="rId6"/>
              </a:rPr>
              <a:t>Java </a:t>
            </a:r>
            <a:r>
              <a:rPr lang="en-US" sz="2000" dirty="0" err="1">
                <a:latin typeface="Lato" panose="020F0502020204030203" pitchFamily="34" charset="0"/>
                <a:cs typeface="Lato" panose="020F0502020204030203" pitchFamily="34" charset="0"/>
                <a:hlinkClick r:id="rId6"/>
              </a:rPr>
              <a:t>classloaders</a:t>
            </a:r>
            <a:endParaRPr lang="en-US" sz="2000" dirty="0">
              <a:latin typeface="Lato" panose="020F0502020204030203" pitchFamily="34" charset="0"/>
              <a:cs typeface="Lato" panose="020F0502020204030203" pitchFamily="34" charset="0"/>
            </a:endParaRPr>
          </a:p>
        </p:txBody>
      </p:sp>
      <p:sp>
        <p:nvSpPr>
          <p:cNvPr id="5" name="Місце для номера слайда 4">
            <a:extLst>
              <a:ext uri="{FF2B5EF4-FFF2-40B4-BE49-F238E27FC236}">
                <a16:creationId xmlns:a16="http://schemas.microsoft.com/office/drawing/2014/main" id="{5AA603E9-CDBF-4B32-8641-02399BECC9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471787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0" y="72548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35" name="Google Shape;335;p34"/>
          <p:cNvSpPr txBox="1">
            <a:spLocks noGrp="1"/>
          </p:cNvSpPr>
          <p:nvPr>
            <p:ph type="subTitle" idx="4294967295"/>
          </p:nvPr>
        </p:nvSpPr>
        <p:spPr>
          <a:xfrm>
            <a:off x="0" y="1754188"/>
            <a:ext cx="5561013"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800" b="1" dirty="0">
                <a:solidFill>
                  <a:schemeClr val="lt1"/>
                </a:solidFill>
              </a:rPr>
              <a:t>Any Q</a:t>
            </a:r>
            <a:r>
              <a:rPr lang="en" sz="4800" b="1" dirty="0">
                <a:solidFill>
                  <a:schemeClr val="lt1"/>
                </a:solidFill>
              </a:rPr>
              <a:t>uestions?</a:t>
            </a:r>
            <a:endParaRPr sz="4800" b="1" dirty="0">
              <a:solidFill>
                <a:schemeClr val="lt1"/>
              </a:solidFill>
            </a:endParaRPr>
          </a:p>
        </p:txBody>
      </p:sp>
      <p:sp>
        <p:nvSpPr>
          <p:cNvPr id="336" name="Google Shape;336;p34"/>
          <p:cNvSpPr txBox="1">
            <a:spLocks noGrp="1"/>
          </p:cNvSpPr>
          <p:nvPr>
            <p:ph type="body" idx="4294967295"/>
          </p:nvPr>
        </p:nvSpPr>
        <p:spPr>
          <a:xfrm>
            <a:off x="0" y="2759075"/>
            <a:ext cx="5561013"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Or fi</a:t>
            </a:r>
            <a:r>
              <a:rPr lang="en" sz="2400" dirty="0">
                <a:solidFill>
                  <a:schemeClr val="lt1"/>
                </a:solidFill>
              </a:rPr>
              <a:t>nd us in Slack:</a:t>
            </a:r>
            <a:endParaRPr sz="2400" dirty="0">
              <a:solidFill>
                <a:schemeClr val="lt1"/>
              </a:solidFill>
            </a:endParaRPr>
          </a:p>
          <a:p>
            <a:pPr marL="0" lvl="0" indent="0" algn="l" rtl="0">
              <a:spcBef>
                <a:spcPts val="600"/>
              </a:spcBef>
              <a:spcAft>
                <a:spcPts val="0"/>
              </a:spcAft>
              <a:buNone/>
            </a:pPr>
            <a:r>
              <a:rPr lang="en" sz="2400" dirty="0">
                <a:solidFill>
                  <a:schemeClr val="lt1"/>
                </a:solidFill>
              </a:rPr>
              <a:t>	@Yaroslav Brahinets</a:t>
            </a:r>
          </a:p>
          <a:p>
            <a:pPr marL="0" indent="0">
              <a:buNone/>
            </a:pPr>
            <a:r>
              <a:rPr lang="en-US" dirty="0">
                <a:solidFill>
                  <a:schemeClr val="lt1"/>
                </a:solidFill>
              </a:rPr>
              <a:t>	@</a:t>
            </a:r>
            <a:r>
              <a:rPr lang="en-US" dirty="0" err="1">
                <a:solidFill>
                  <a:schemeClr val="lt1"/>
                </a:solidFill>
              </a:rPr>
              <a:t>Vasya</a:t>
            </a:r>
            <a:r>
              <a:rPr lang="en-US" dirty="0">
                <a:solidFill>
                  <a:schemeClr val="lt1"/>
                </a:solidFill>
              </a:rPr>
              <a:t> </a:t>
            </a:r>
            <a:r>
              <a:rPr lang="en-US" dirty="0" err="1">
                <a:solidFill>
                  <a:schemeClr val="lt1"/>
                </a:solidFill>
              </a:rPr>
              <a:t>Rudas</a:t>
            </a:r>
            <a:endParaRPr lang="en-US" dirty="0">
              <a:solidFill>
                <a:schemeClr val="lt1"/>
              </a:solidFill>
            </a:endParaRPr>
          </a:p>
          <a:p>
            <a:pPr marL="0" lvl="0" indent="0" algn="l" rtl="0">
              <a:spcBef>
                <a:spcPts val="600"/>
              </a:spcBef>
              <a:spcAft>
                <a:spcPts val="0"/>
              </a:spcAft>
              <a:buNone/>
            </a:pPr>
            <a:r>
              <a:rPr lang="en" sz="2400" dirty="0">
                <a:solidFill>
                  <a:schemeClr val="lt1"/>
                </a:solidFill>
              </a:rPr>
              <a:t>	@Oleksandr Kucher</a:t>
            </a:r>
            <a:endParaRPr sz="2400" dirty="0">
              <a:solidFill>
                <a:schemeClr val="lt1"/>
              </a:solidFill>
            </a:endParaRPr>
          </a:p>
        </p:txBody>
      </p:sp>
      <p:sp>
        <p:nvSpPr>
          <p:cNvPr id="2" name="Місце для номера слайда 1">
            <a:extLst>
              <a:ext uri="{FF2B5EF4-FFF2-40B4-BE49-F238E27FC236}">
                <a16:creationId xmlns:a16="http://schemas.microsoft.com/office/drawing/2014/main" id="{3FCD66A8-B3E6-4848-9AEF-AB62FD9EFA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53587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a:t>
            </a:r>
            <a:endParaRPr lang="ru-RU" sz="2400" dirty="0"/>
          </a:p>
        </p:txBody>
      </p:sp>
      <p:sp>
        <p:nvSpPr>
          <p:cNvPr id="3" name="Объект 2"/>
          <p:cNvSpPr>
            <a:spLocks noGrp="1"/>
          </p:cNvSpPr>
          <p:nvPr>
            <p:ph type="body" idx="1"/>
          </p:nvPr>
        </p:nvSpPr>
        <p:spPr/>
        <p:txBody>
          <a:bodyPr/>
          <a:lstStyle/>
          <a:p>
            <a:r>
              <a:rPr lang="en-US" sz="2000" dirty="0"/>
              <a:t>Java Heap space is used by java runtime to allocate memory to Objects and JRE classes. Whenever we create any object, it’s always created in the Heap space.</a:t>
            </a:r>
          </a:p>
          <a:p>
            <a:r>
              <a:rPr lang="en-US" sz="2000" dirty="0"/>
              <a:t>Garbage Collection runs on the heap memory to free the memory used by objects that doesn’t have any reference. Any object created in the heap space has global access and can be referenced from anywhere of the application.</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539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Stack</a:t>
            </a:r>
            <a:endParaRPr lang="ru-RU" sz="2400" dirty="0"/>
          </a:p>
        </p:txBody>
      </p:sp>
      <p:sp>
        <p:nvSpPr>
          <p:cNvPr id="3" name="Объект 2"/>
          <p:cNvSpPr>
            <a:spLocks noGrp="1"/>
          </p:cNvSpPr>
          <p:nvPr>
            <p:ph type="body" idx="1"/>
          </p:nvPr>
        </p:nvSpPr>
        <p:spPr/>
        <p:txBody>
          <a:bodyPr/>
          <a:lstStyle/>
          <a:p>
            <a:r>
              <a:rPr lang="en-US" sz="1600" dirty="0"/>
              <a:t>Java Stack memory is used for execution of a thread. They contain method specific values that are short-lived and references to other objects in the heap that are getting referred from the method.</a:t>
            </a:r>
          </a:p>
          <a:p>
            <a:r>
              <a:rPr lang="en-US" sz="1600" dirty="0"/>
              <a:t>Stack memory is always referenced in LIFO (Last-In-First-Out) order. Whenever a method is invoked, a new block is created in the stack memory for the method to hold local primitive values and reference to other objects in the method.</a:t>
            </a:r>
          </a:p>
          <a:p>
            <a:r>
              <a:rPr lang="en-US" sz="1600" dirty="0"/>
              <a:t>As soon as method ends, the block becomes unused and become available for next method.</a:t>
            </a:r>
          </a:p>
          <a:p>
            <a:r>
              <a:rPr lang="en-US" sz="1600" dirty="0"/>
              <a:t>Stack memory size is very less compared to Heap memory.</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012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a:t>JVM Structure. Java Heap/Stack</a:t>
            </a:r>
            <a:endParaRPr lang="ru-RU" sz="2400" dirty="0"/>
          </a:p>
        </p:txBody>
      </p:sp>
      <p:sp>
        <p:nvSpPr>
          <p:cNvPr id="3" name="Объект 2"/>
          <p:cNvSpPr>
            <a:spLocks noGrp="1"/>
          </p:cNvSpPr>
          <p:nvPr>
            <p:ph type="body" idx="1"/>
          </p:nvPr>
        </p:nvSpPr>
        <p:spPr/>
        <p:txBody>
          <a:bodyPr/>
          <a:lstStyle/>
          <a:p>
            <a:r>
              <a:rPr lang="en-US" sz="2000" dirty="0"/>
              <a:t>We can use -</a:t>
            </a:r>
            <a:r>
              <a:rPr lang="en-US" sz="2000" dirty="0" err="1"/>
              <a:t>Xms</a:t>
            </a:r>
            <a:r>
              <a:rPr lang="en-US" sz="2000" dirty="0"/>
              <a:t> and -</a:t>
            </a:r>
            <a:r>
              <a:rPr lang="en-US" sz="2000" dirty="0" err="1"/>
              <a:t>Xmx</a:t>
            </a:r>
            <a:r>
              <a:rPr lang="en-US" sz="2000" dirty="0"/>
              <a:t> JVM option to define the startup size and maximum size of heap memory. We can use -</a:t>
            </a:r>
            <a:r>
              <a:rPr lang="en-US" sz="2000" dirty="0" err="1"/>
              <a:t>Xss</a:t>
            </a:r>
            <a:r>
              <a:rPr lang="en-US" sz="2000" dirty="0"/>
              <a:t> to define the stack memory size.</a:t>
            </a:r>
          </a:p>
          <a:p>
            <a:r>
              <a:rPr lang="en-US" sz="2000" dirty="0"/>
              <a:t>When stack memory is full, Java runtime throws </a:t>
            </a:r>
            <a:r>
              <a:rPr lang="en-US" sz="2000" dirty="0" err="1"/>
              <a:t>java.lang.StackOverFlowError</a:t>
            </a:r>
            <a:r>
              <a:rPr lang="en-US" sz="2000" dirty="0"/>
              <a:t> whereas if heap memory is full, it throws </a:t>
            </a:r>
            <a:r>
              <a:rPr lang="en-US" sz="2000" dirty="0" err="1"/>
              <a:t>java.lang.OutOfMemoryError</a:t>
            </a:r>
            <a:r>
              <a:rPr lang="en-US" sz="2000" dirty="0"/>
              <a:t>: Java Heap Space error.</a:t>
            </a:r>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84376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2000" dirty="0"/>
              <a:t>Class loaders are responsible for loading Java classes during runtime dynamically to the JVM</a:t>
            </a:r>
          </a:p>
          <a:p>
            <a:r>
              <a:rPr lang="en-US" sz="2000" dirty="0"/>
              <a:t>It is possible to implement your own Class loader</a:t>
            </a:r>
          </a:p>
          <a:p>
            <a:r>
              <a:rPr lang="en-US" sz="2000" dirty="0"/>
              <a:t>Almost all Java-based containers such servlet containers implement custom </a:t>
            </a:r>
            <a:r>
              <a:rPr lang="en-US" sz="2000" dirty="0" err="1"/>
              <a:t>ClassLoaders</a:t>
            </a:r>
            <a:r>
              <a:rPr lang="en-US" sz="2000" dirty="0"/>
              <a:t> to support features like hot deployment and runtime platform extensibility</a:t>
            </a:r>
          </a:p>
          <a:p>
            <a:endParaRPr lang="en-US" sz="2000" dirty="0"/>
          </a:p>
          <a:p>
            <a:endParaRPr lang="en-US" sz="2000" dirty="0"/>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8988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r>
              <a:rPr lang="en-US" sz="1800" dirty="0"/>
              <a:t>There are </a:t>
            </a:r>
            <a:r>
              <a:rPr lang="en-US" sz="1800" strike="sngStrike" dirty="0"/>
              <a:t>three</a:t>
            </a:r>
            <a:r>
              <a:rPr lang="en-US" sz="1800" dirty="0"/>
              <a:t> two types of built-in </a:t>
            </a:r>
            <a:r>
              <a:rPr lang="en-US" sz="1800" dirty="0" err="1"/>
              <a:t>ClassLoader</a:t>
            </a:r>
            <a:r>
              <a:rPr lang="en-US" sz="1800" dirty="0"/>
              <a:t> in Java:</a:t>
            </a:r>
          </a:p>
          <a:p>
            <a:r>
              <a:rPr lang="en-US" sz="1800" b="1" dirty="0"/>
              <a:t>Bootstrap Class Loader</a:t>
            </a:r>
            <a:r>
              <a:rPr lang="en-US" sz="1800" dirty="0"/>
              <a:t> – It loads JDK internal classes, typically loads </a:t>
            </a:r>
            <a:r>
              <a:rPr lang="en-US" sz="1800" b="1" dirty="0"/>
              <a:t>rt.jar </a:t>
            </a:r>
            <a:r>
              <a:rPr lang="en-US" sz="1800" dirty="0"/>
              <a:t>and other core classes for example </a:t>
            </a:r>
            <a:r>
              <a:rPr lang="en-US" sz="1800" b="1" dirty="0"/>
              <a:t>java.lang.*</a:t>
            </a:r>
            <a:r>
              <a:rPr lang="en-US" sz="1800" dirty="0"/>
              <a:t> package classes</a:t>
            </a:r>
          </a:p>
          <a:p>
            <a:r>
              <a:rPr lang="en-US" sz="1800" b="1" strike="sngStrike" dirty="0"/>
              <a:t>Extensions Class Loader</a:t>
            </a:r>
            <a:r>
              <a:rPr lang="en-US" sz="1800" dirty="0"/>
              <a:t> – It loads classes from the JDK extensions directory, usually </a:t>
            </a:r>
            <a:r>
              <a:rPr lang="en-US" sz="1800" b="1" i="1" dirty="0"/>
              <a:t>$JAVA_HOME/lib/</a:t>
            </a:r>
            <a:r>
              <a:rPr lang="en-US" sz="1800" b="1" i="1" dirty="0" err="1"/>
              <a:t>ext</a:t>
            </a:r>
            <a:r>
              <a:rPr lang="en-US" sz="1800" b="1" i="1" dirty="0"/>
              <a:t> </a:t>
            </a:r>
            <a:r>
              <a:rPr lang="en-US" sz="1800" dirty="0"/>
              <a:t>directory (no longer supported in Java 11)</a:t>
            </a:r>
          </a:p>
          <a:p>
            <a:r>
              <a:rPr lang="en-US" sz="1800" b="1" dirty="0"/>
              <a:t>System Class Loader</a:t>
            </a:r>
            <a:r>
              <a:rPr lang="en-US" sz="1800" dirty="0"/>
              <a:t> – It loads classes from the current </a:t>
            </a:r>
            <a:r>
              <a:rPr lang="en-US" sz="1800" dirty="0" err="1"/>
              <a:t>classpath</a:t>
            </a:r>
            <a:r>
              <a:rPr lang="en-US" sz="1800" dirty="0"/>
              <a:t> that can be set while invoking a program using </a:t>
            </a:r>
            <a:r>
              <a:rPr lang="en-US" sz="1800" b="1" i="1" dirty="0"/>
              <a:t>–cp </a:t>
            </a:r>
            <a:r>
              <a:rPr lang="en-US" sz="1800" dirty="0"/>
              <a:t>or </a:t>
            </a:r>
            <a:r>
              <a:rPr lang="en-US" sz="1800" b="1" i="1" dirty="0"/>
              <a:t>–</a:t>
            </a:r>
            <a:r>
              <a:rPr lang="en-US" sz="1800" b="1" i="1" dirty="0" err="1"/>
              <a:t>classpath</a:t>
            </a:r>
            <a:r>
              <a:rPr lang="en-US" sz="1800" b="1" i="1" dirty="0"/>
              <a:t> </a:t>
            </a:r>
            <a:r>
              <a:rPr lang="en-US" sz="1800" dirty="0"/>
              <a:t>command line options.</a:t>
            </a: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7635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2400" dirty="0" err="1"/>
              <a:t>ClassLoader</a:t>
            </a:r>
            <a:endParaRPr lang="ru-RU" sz="2400" dirty="0"/>
          </a:p>
        </p:txBody>
      </p:sp>
      <p:sp>
        <p:nvSpPr>
          <p:cNvPr id="3" name="Объект 2"/>
          <p:cNvSpPr>
            <a:spLocks noGrp="1"/>
          </p:cNvSpPr>
          <p:nvPr>
            <p:ph type="body" idx="1"/>
          </p:nvPr>
        </p:nvSpPr>
        <p:spPr/>
        <p:txBody>
          <a:bodyPr/>
          <a:lstStyle/>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endParaRPr lang="en-US" altLang="en-US" sz="1100" b="1" dirty="0">
              <a:solidFill>
                <a:srgbClr val="000080"/>
              </a:solidFill>
              <a:latin typeface="Courier New" panose="02070309020205020404" pitchFamily="49" charset="0"/>
              <a:cs typeface="Courier New" panose="02070309020205020404" pitchFamily="49" charset="0"/>
            </a:endParaRPr>
          </a:p>
          <a:p>
            <a:pPr marL="114300" indent="0">
              <a:buNone/>
            </a:pPr>
            <a:r>
              <a:rPr lang="en-US" altLang="en-US" sz="1100" b="1" dirty="0">
                <a:solidFill>
                  <a:srgbClr val="000080"/>
                </a:solidFill>
                <a:latin typeface="Courier New" panose="02070309020205020404" pitchFamily="49" charset="0"/>
                <a:cs typeface="Courier New" panose="02070309020205020404" pitchFamily="49" charset="0"/>
              </a:rPr>
              <a:t>public class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b="1" dirty="0">
                <a:solidFill>
                  <a:srgbClr val="000080"/>
                </a:solidFill>
                <a:latin typeface="Courier New" panose="02070309020205020404" pitchFamily="49" charset="0"/>
                <a:cs typeface="Courier New" panose="02070309020205020404" pitchFamily="49" charset="0"/>
              </a:rPr>
              <a:t>public static void </a:t>
            </a:r>
            <a:r>
              <a:rPr lang="en-US" altLang="en-US" sz="1100" dirty="0">
                <a:solidFill>
                  <a:srgbClr val="000000"/>
                </a:solidFill>
                <a:latin typeface="Courier New" panose="02070309020205020404" pitchFamily="49" charset="0"/>
                <a:cs typeface="Courier New" panose="02070309020205020404" pitchFamily="49" charset="0"/>
              </a:rPr>
              <a:t>main(String[] </a:t>
            </a:r>
            <a:r>
              <a:rPr lang="en-US" altLang="en-US" sz="1100" dirty="0" err="1">
                <a:solidFill>
                  <a:srgbClr val="000000"/>
                </a:solidFill>
                <a:latin typeface="Courier New" panose="02070309020205020404" pitchFamily="49" charset="0"/>
                <a:cs typeface="Courier New" panose="02070309020205020404" pitchFamily="49" charset="0"/>
              </a:rPr>
              <a:t>args</a:t>
            </a: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HashMap: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java.util.HashMap.</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this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ClassLoaderTest.</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System.</a:t>
            </a:r>
            <a:r>
              <a:rPr lang="en-US" altLang="en-US" sz="1100" b="1" i="1" dirty="0" err="1">
                <a:solidFill>
                  <a:srgbClr val="660E7A"/>
                </a:solidFill>
                <a:latin typeface="Courier New" panose="02070309020205020404" pitchFamily="49" charset="0"/>
                <a:cs typeface="Courier New" panose="02070309020205020404" pitchFamily="49" charset="0"/>
              </a:rPr>
              <a:t>out</a:t>
            </a:r>
            <a:r>
              <a:rPr lang="en-US" altLang="en-US" sz="1100" dirty="0" err="1">
                <a:solidFill>
                  <a:srgbClr val="000000"/>
                </a:solidFill>
                <a:latin typeface="Courier New" panose="02070309020205020404" pitchFamily="49" charset="0"/>
                <a:cs typeface="Courier New" panose="02070309020205020404" pitchFamily="49" charset="0"/>
              </a:rPr>
              <a:t>.println</a:t>
            </a:r>
            <a:r>
              <a:rPr lang="en-US" altLang="en-US" sz="1100" dirty="0">
                <a:solidFill>
                  <a:srgbClr val="000000"/>
                </a:solidFill>
                <a:latin typeface="Courier New" panose="02070309020205020404" pitchFamily="49" charset="0"/>
                <a:cs typeface="Courier New" panose="02070309020205020404" pitchFamily="49" charset="0"/>
              </a:rPr>
              <a:t>(</a:t>
            </a:r>
            <a:r>
              <a:rPr lang="en-US" altLang="en-US" sz="1100" b="1" dirty="0">
                <a:solidFill>
                  <a:srgbClr val="008000"/>
                </a:solidFill>
                <a:latin typeface="Courier New" panose="02070309020205020404" pitchFamily="49" charset="0"/>
                <a:cs typeface="Courier New" panose="02070309020205020404" pitchFamily="49" charset="0"/>
              </a:rPr>
              <a:t>"class loader for external lib class: "</a:t>
            </a:r>
            <a:br>
              <a:rPr lang="en-US" altLang="en-US" sz="1100" b="1" dirty="0">
                <a:solidFill>
                  <a:srgbClr val="008000"/>
                </a:solidFill>
                <a:latin typeface="Courier New" panose="02070309020205020404" pitchFamily="49" charset="0"/>
                <a:cs typeface="Courier New" panose="02070309020205020404" pitchFamily="49" charset="0"/>
              </a:rPr>
            </a:br>
            <a:r>
              <a:rPr lang="en-US" altLang="en-US" sz="1100" b="1" dirty="0">
                <a:solidFill>
                  <a:srgbClr val="008000"/>
                </a:solidFill>
                <a:latin typeface="Courier New" panose="02070309020205020404" pitchFamily="49" charset="0"/>
                <a:cs typeface="Courier New" panose="02070309020205020404" pitchFamily="49" charset="0"/>
              </a:rPr>
              <a:t>                </a:t>
            </a:r>
            <a:r>
              <a:rPr lang="en-US" altLang="en-US" sz="1100" dirty="0">
                <a:solidFill>
                  <a:srgbClr val="000000"/>
                </a:solidFill>
                <a:latin typeface="Courier New" panose="02070309020205020404" pitchFamily="49" charset="0"/>
                <a:cs typeface="Courier New" panose="02070309020205020404" pitchFamily="49" charset="0"/>
              </a:rPr>
              <a:t>+ </a:t>
            </a:r>
            <a:r>
              <a:rPr lang="en-US" altLang="en-US" sz="1100" dirty="0" err="1">
                <a:solidFill>
                  <a:srgbClr val="000000"/>
                </a:solidFill>
                <a:latin typeface="Courier New" panose="02070309020205020404" pitchFamily="49" charset="0"/>
                <a:cs typeface="Courier New" panose="02070309020205020404" pitchFamily="49" charset="0"/>
              </a:rPr>
              <a:t>com.google.gson.Gson.</a:t>
            </a:r>
            <a:r>
              <a:rPr lang="en-US" altLang="en-US" sz="1100" b="1" dirty="0" err="1">
                <a:solidFill>
                  <a:srgbClr val="000080"/>
                </a:solidFill>
                <a:latin typeface="Courier New" panose="02070309020205020404" pitchFamily="49" charset="0"/>
                <a:cs typeface="Courier New" panose="02070309020205020404" pitchFamily="49" charset="0"/>
              </a:rPr>
              <a:t>class</a:t>
            </a:r>
            <a:r>
              <a:rPr lang="en-US" altLang="en-US" sz="1100" dirty="0" err="1">
                <a:solidFill>
                  <a:srgbClr val="000000"/>
                </a:solidFill>
                <a:latin typeface="Courier New" panose="02070309020205020404" pitchFamily="49" charset="0"/>
                <a:cs typeface="Courier New" panose="02070309020205020404" pitchFamily="49" charset="0"/>
              </a:rPr>
              <a:t>.getClassLoader</a:t>
            </a:r>
            <a:r>
              <a:rPr lang="en-US" altLang="en-US" sz="1100" dirty="0">
                <a:solidFill>
                  <a:srgbClr val="000000"/>
                </a:solidFill>
                <a:latin typeface="Courier New" panose="02070309020205020404" pitchFamily="49" charset="0"/>
                <a:cs typeface="Courier New" panose="02070309020205020404" pitchFamily="49" charset="0"/>
              </a:rPr>
              <a:t>());</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    }</a:t>
            </a:r>
            <a:br>
              <a:rPr lang="en-US" altLang="en-US" sz="1100" dirty="0">
                <a:solidFill>
                  <a:srgbClr val="000000"/>
                </a:solidFill>
                <a:latin typeface="Courier New" panose="02070309020205020404" pitchFamily="49" charset="0"/>
                <a:cs typeface="Courier New" panose="02070309020205020404" pitchFamily="49" charset="0"/>
              </a:rPr>
            </a:br>
            <a:r>
              <a:rPr lang="en-US" altLang="en-US" sz="1100" dirty="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Arial" panose="020B0604020202020204" pitchFamily="34" charset="0"/>
            </a:endParaRPr>
          </a:p>
        </p:txBody>
      </p:sp>
      <p:sp>
        <p:nvSpPr>
          <p:cNvPr id="16" name="Місце для номера слайда 15">
            <a:extLst>
              <a:ext uri="{FF2B5EF4-FFF2-40B4-BE49-F238E27FC236}">
                <a16:creationId xmlns:a16="http://schemas.microsoft.com/office/drawing/2014/main" id="{7647FA1E-76C8-4F95-969D-BF6F0BAD60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03313549"/>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TotalTime>
  <Words>1582</Words>
  <Application>Microsoft Office PowerPoint</Application>
  <PresentationFormat>Екран (16:9)</PresentationFormat>
  <Paragraphs>183</Paragraphs>
  <Slides>33</Slides>
  <Notes>2</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33</vt:i4>
      </vt:variant>
    </vt:vector>
  </HeadingPairs>
  <TitlesOfParts>
    <vt:vector size="38" baseType="lpstr">
      <vt:lpstr>Lato</vt:lpstr>
      <vt:lpstr>Courier New</vt:lpstr>
      <vt:lpstr>Arial</vt:lpstr>
      <vt:lpstr>Raleway</vt:lpstr>
      <vt:lpstr>Antonio template</vt:lpstr>
      <vt:lpstr>Lesson 9 – Reflection API, Annotations</vt:lpstr>
      <vt:lpstr>Lesson goals</vt:lpstr>
      <vt:lpstr>JVM Structure</vt:lpstr>
      <vt:lpstr>JVM Structure. Java Heap</vt:lpstr>
      <vt:lpstr>JVM Structure. Java Stack</vt:lpstr>
      <vt:lpstr>JVM Structure. Java Heap/Stack</vt:lpstr>
      <vt:lpstr>ClassLoader</vt:lpstr>
      <vt:lpstr>ClassLoader</vt:lpstr>
      <vt:lpstr>ClassLoader</vt:lpstr>
      <vt:lpstr>ClassLoader</vt:lpstr>
      <vt:lpstr>Native Methods</vt:lpstr>
      <vt:lpstr>Reflection API</vt:lpstr>
      <vt:lpstr>Reflection API</vt:lpstr>
      <vt:lpstr>java.lang.Class</vt:lpstr>
      <vt:lpstr>Class obtaining</vt:lpstr>
      <vt:lpstr>Class instantiation</vt:lpstr>
      <vt:lpstr>Class instantiation</vt:lpstr>
      <vt:lpstr>Declared fields</vt:lpstr>
      <vt:lpstr>Fields</vt:lpstr>
      <vt:lpstr>Declared methods</vt:lpstr>
      <vt:lpstr>Methods</vt:lpstr>
      <vt:lpstr>Invisible field update</vt:lpstr>
      <vt:lpstr>Invisible method invocation</vt:lpstr>
      <vt:lpstr>Annotations</vt:lpstr>
      <vt:lpstr>Annotations. RetentionPolicy</vt:lpstr>
      <vt:lpstr>Annotations. ElementType</vt:lpstr>
      <vt:lpstr>Annotations</vt:lpstr>
      <vt:lpstr>Annotations</vt:lpstr>
      <vt:lpstr>Class annotations usage</vt:lpstr>
      <vt:lpstr>Method annotations usage</vt:lpstr>
      <vt:lpstr>Homework</vt:lpstr>
      <vt:lpstr>Links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 Built-In Classes</dc:title>
  <cp:lastModifiedBy>Oleksandr Kucher</cp:lastModifiedBy>
  <cp:revision>131</cp:revision>
  <dcterms:modified xsi:type="dcterms:W3CDTF">2019-12-15T19:04:46Z</dcterms:modified>
</cp:coreProperties>
</file>