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84" r:id="rId2"/>
    <p:sldId id="285" r:id="rId3"/>
    <p:sldId id="418" r:id="rId4"/>
    <p:sldId id="392" r:id="rId5"/>
    <p:sldId id="420" r:id="rId6"/>
    <p:sldId id="421" r:id="rId7"/>
    <p:sldId id="422" r:id="rId8"/>
    <p:sldId id="393" r:id="rId9"/>
    <p:sldId id="396" r:id="rId10"/>
    <p:sldId id="402" r:id="rId11"/>
    <p:sldId id="417" r:id="rId12"/>
    <p:sldId id="426" r:id="rId13"/>
    <p:sldId id="427" r:id="rId14"/>
    <p:sldId id="428" r:id="rId15"/>
    <p:sldId id="414" r:id="rId16"/>
    <p:sldId id="413" r:id="rId17"/>
    <p:sldId id="381" r:id="rId18"/>
    <p:sldId id="382" r:id="rId19"/>
    <p:sldId id="383" r:id="rId20"/>
    <p:sldId id="384" r:id="rId21"/>
    <p:sldId id="385" r:id="rId22"/>
    <p:sldId id="387" r:id="rId23"/>
    <p:sldId id="388" r:id="rId24"/>
    <p:sldId id="389" r:id="rId25"/>
    <p:sldId id="390" r:id="rId26"/>
    <p:sldId id="391" r:id="rId27"/>
    <p:sldId id="415" r:id="rId28"/>
    <p:sldId id="411" r:id="rId29"/>
    <p:sldId id="380" r:id="rId30"/>
    <p:sldId id="342" r:id="rId31"/>
    <p:sldId id="339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2247" autoAdjust="0"/>
  </p:normalViewPr>
  <p:slideViewPr>
    <p:cSldViewPr snapToGrid="0" snapToObjects="1">
      <p:cViewPr varScale="1">
        <p:scale>
          <a:sx n="166" d="100"/>
          <a:sy n="166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6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7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8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 </a:t>
            </a:r>
            <a:r>
              <a:rPr lang="en-US" i="1" dirty="0" smtClean="0"/>
              <a:t>collection</a:t>
            </a:r>
            <a:r>
              <a:rPr lang="en-US" dirty="0" smtClean="0"/>
              <a:t> is a generic term that refers to a container of objects.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turnaround.com/rebellabs/java-collections-cheat-shee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Lesson </a:t>
            </a:r>
            <a:r>
              <a:rPr lang="en-US" smtClean="0"/>
              <a:t>4 </a:t>
            </a:r>
            <a:r>
              <a:rPr lang="en-US" dirty="0"/>
              <a:t>– </a:t>
            </a:r>
            <a:r>
              <a:rPr lang="en-US" dirty="0" smtClean="0"/>
              <a:t>Generics.</a:t>
            </a:r>
            <a:br>
              <a:rPr lang="en-US" dirty="0" smtClean="0"/>
            </a:br>
            <a:r>
              <a:rPr lang="en-US" dirty="0" smtClean="0"/>
              <a:t>Collections Framework: 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PECS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39992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</a:t>
            </a:r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27854"/>
              </p:ext>
            </p:extLst>
          </p:nvPr>
        </p:nvGraphicFramePr>
        <p:xfrm>
          <a:off x="1190446" y="2501658"/>
          <a:ext cx="5216106" cy="2306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053">
                  <a:extLst>
                    <a:ext uri="{9D8B030D-6E8A-4147-A177-3AD203B41FA5}">
                      <a16:colId xmlns:a16="http://schemas.microsoft.com/office/drawing/2014/main" val="3791473642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3324339111"/>
                    </a:ext>
                  </a:extLst>
                </a:gridCol>
              </a:tblGrid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 of bound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Syntax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61620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Fixed bound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481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 bound (Produce)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 extends 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87452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r>
                        <a:rPr lang="en-US" sz="1600" baseline="0" dirty="0" smtClean="0"/>
                        <a:t> bound (Consume)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 super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28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Unbounded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 smtClean="0"/>
              <a:t>Generics. Fixed–Bounded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31" y="1215788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... buckets) {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18716"/>
            <a:ext cx="4012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 smtClean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Upper-Bounded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6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buckets) {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content;}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 smtClean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Lower-Bounded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repackToPotato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content;}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 smtClean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Unbounded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i="1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"Fire: "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content;}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 smtClean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41278" y="1543592"/>
            <a:ext cx="4202722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1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1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(Potato) </a:t>
            </a:r>
            <a:r>
              <a:rPr lang="en-US" alt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4730" y="1543592"/>
            <a:ext cx="46627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491175" cy="857400"/>
          </a:xfrm>
        </p:spPr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type </a:t>
            </a:r>
            <a:r>
              <a:rPr lang="en-US" dirty="0" smtClean="0"/>
              <a:t>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</a:t>
            </a:r>
            <a:r>
              <a:rPr lang="en-US" dirty="0" smtClean="0"/>
              <a:t>- an </a:t>
            </a:r>
            <a:r>
              <a:rPr lang="en-US" dirty="0"/>
              <a:t>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- 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and so forth </a:t>
            </a:r>
            <a:r>
              <a:rPr lang="en-US" dirty="0" smtClean="0"/>
              <a:t>- for </a:t>
            </a:r>
            <a:r>
              <a:rPr lang="en-US" dirty="0"/>
              <a:t>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en-US" dirty="0" smtClean="0"/>
              <a:t> - return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</a:t>
            </a:r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1028" name="Picture 4" descr="ÐÐ°ÑÑÐ¸Ð½ÐºÐ¸ Ð¿Ð¾ Ð·Ð°Ð¿ÑÐ¾ÑÑ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39" y="1215788"/>
            <a:ext cx="6166012" cy="33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  <a:p>
            <a:r>
              <a:rPr lang="en-US" dirty="0"/>
              <a:t>Set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" y="1268016"/>
            <a:ext cx="6718405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Reuse code via Generics</a:t>
            </a:r>
            <a:endParaRPr lang="en-US" dirty="0"/>
          </a:p>
          <a:p>
            <a:r>
              <a:rPr lang="en-US" dirty="0" smtClean="0"/>
              <a:t>Use built-in containers: 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anose="020B0604020202020204" charset="0"/>
                <a:cs typeface="Courier New" panose="02070309020205020404" pitchFamily="49" charset="0"/>
              </a:rPr>
              <a:t>Iterator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sz="2400" dirty="0">
                <a:latin typeface="Raleway" panose="020B0604020202020204" charset="0"/>
              </a:rPr>
              <a:t>vs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latin typeface="Raleway" panose="020B0604020202020204" charset="0"/>
                <a:cs typeface="Courier New" panose="02070309020205020404" pitchFamily="49" charset="0"/>
              </a:rPr>
              <a:t>Iterable</a:t>
            </a:r>
            <a:endParaRPr lang="ru-RU" b="1" dirty="0">
              <a:latin typeface="Raleway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053580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forEachRemaining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18971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not contain primitives</a:t>
            </a:r>
          </a:p>
          <a:p>
            <a:r>
              <a:rPr lang="en-US" dirty="0" smtClean="0"/>
              <a:t>Kind </a:t>
            </a:r>
            <a:r>
              <a:rPr lang="en-US" smtClean="0"/>
              <a:t>of auto-resizable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Ordered</a:t>
            </a:r>
          </a:p>
          <a:p>
            <a:r>
              <a:rPr lang="en-US" dirty="0" smtClean="0"/>
              <a:t>Allows duplicate entries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6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8850" y="1141413"/>
            <a:ext cx="651192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462600" cy="355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 removed OOP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vs array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44126"/>
            <a:ext cx="6460743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;@6474c2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098468"/>
            <a:ext cx="7119578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5 (remove by index)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5 (remove by value)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.indexOf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 = 0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iteration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700" y="1513186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schemeClr val="accent2"/>
            </a:inn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93701" y="3995352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700" y="4781955"/>
            <a:ext cx="49863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93700" y="1214439"/>
            <a:ext cx="6815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3700" y="3220113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5645" y="1769634"/>
            <a:ext cx="412421" cy="3393237"/>
          </a:xfrm>
          <a:prstGeom prst="rect">
            <a:avLst/>
          </a:prstGeom>
          <a:noFill/>
        </p:spPr>
        <p:txBody>
          <a:bodyPr vert="horz" wrap="square" lIns="68580" tIns="34290" rIns="68580" bIns="34290">
            <a:spAutoFit/>
          </a:bodyPr>
          <a:lstStyle/>
          <a:p>
            <a:pPr algn="just"/>
            <a:r>
              <a:rPr lang="en-US" sz="2400" dirty="0"/>
              <a:t>1</a:t>
            </a:r>
          </a:p>
          <a:p>
            <a:pPr algn="just"/>
            <a:r>
              <a:rPr lang="en-US" sz="2400" dirty="0"/>
              <a:t>≈2≈3≈4≈5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700" y="2274316"/>
            <a:ext cx="498633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199500" cy="2562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   </a:t>
            </a:r>
            <a:r>
              <a:rPr lang="en-US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1+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5</a:t>
            </a:r>
            <a:r>
              <a:rPr lang="en-US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Java 7+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           </a:t>
            </a:r>
            <a:r>
              <a:rPr lang="en-US" altLang="en-US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10+</a:t>
            </a:r>
            <a:endParaRPr lang="en-US" alt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1400" b="1" dirty="0"/>
              <a:t>Clean Code: A Handbook of Agile Software Craftsmanship</a:t>
            </a:r>
            <a:r>
              <a:rPr lang="en-US" sz="1400" dirty="0"/>
              <a:t> by Robert C. Martin : Chapter 1-3</a:t>
            </a:r>
          </a:p>
          <a:p>
            <a:endParaRPr lang="en-US" sz="1400" dirty="0" smtClean="0"/>
          </a:p>
          <a:p>
            <a:r>
              <a:rPr lang="en-US" sz="1400" dirty="0" smtClean="0"/>
              <a:t>Update user action history implementation to exploit List instead of plain array;</a:t>
            </a:r>
          </a:p>
          <a:p>
            <a:r>
              <a:rPr lang="en-US" sz="1400" dirty="0" smtClean="0"/>
              <a:t>Add ability to clean history;</a:t>
            </a:r>
          </a:p>
          <a:p>
            <a:r>
              <a:rPr lang="en-US" sz="1400" dirty="0" smtClean="0"/>
              <a:t>Add ability to remove last element from history;</a:t>
            </a:r>
          </a:p>
          <a:p>
            <a:r>
              <a:rPr lang="en-US" sz="1400" dirty="0" smtClean="0"/>
              <a:t>Add ability to encode/decode sentences consisting of </a:t>
            </a:r>
            <a:r>
              <a:rPr lang="en-US" sz="1400" smtClean="0"/>
              <a:t>multiple words;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9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5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Generics</a:t>
            </a:r>
            <a:endParaRPr lang="en-US" dirty="0"/>
          </a:p>
          <a:p>
            <a:r>
              <a:rPr lang="en-US" dirty="0" smtClean="0">
                <a:hlinkClick r:id="rId3"/>
              </a:rPr>
              <a:t>Collections</a:t>
            </a:r>
            <a:endParaRPr lang="en-US" dirty="0"/>
          </a:p>
          <a:p>
            <a:r>
              <a:rPr lang="en-US" dirty="0">
                <a:hlinkClick r:id="rId4"/>
              </a:rPr>
              <a:t>Cheat sheet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</a:t>
            </a:r>
            <a:r>
              <a:rPr lang="en-US" dirty="0" smtClean="0">
                <a:solidFill>
                  <a:schemeClr val="lt1"/>
                </a:solidFill>
              </a:rPr>
              <a:t>fi</a:t>
            </a:r>
            <a:r>
              <a:rPr lang="en" sz="2400" dirty="0" smtClean="0">
                <a:solidFill>
                  <a:schemeClr val="lt1"/>
                </a:solidFill>
              </a:rPr>
              <a:t>nd </a:t>
            </a:r>
            <a:r>
              <a:rPr lang="en" sz="2400" dirty="0">
                <a:solidFill>
                  <a:schemeClr val="lt1"/>
                </a:solidFill>
              </a:rPr>
              <a:t>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g</a:t>
            </a:r>
            <a:r>
              <a:rPr lang="en-US" dirty="0" smtClean="0"/>
              <a:t>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5995930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bucket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pigeon.eatPotato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runtime error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0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   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error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unreachable code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 smtClean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.eatNuggets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evolution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0273"/>
            <a:ext cx="789374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potatoBucketSinceJava1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potatoBucketSinceJava5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potatoBucketSinceJava7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potatoBucketSinceJava10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600443" cy="857400"/>
          </a:xfrm>
        </p:spPr>
        <p:txBody>
          <a:bodyPr/>
          <a:lstStyle/>
          <a:p>
            <a:r>
              <a:rPr lang="en-US" dirty="0" smtClean="0"/>
              <a:t>Generics usage multiple parameter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8250299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content3)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4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893698" y="4266896"/>
            <a:ext cx="8250301" cy="500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Ketchup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megaBucket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egaBucket</a:t>
            </a:r>
            <a:r>
              <a:rPr lang="en-US" altLang="en-US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Ketchup());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990600" y="3880560"/>
            <a:ext cx="7003986" cy="5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456</Words>
  <Application>Microsoft Office PowerPoint</Application>
  <PresentationFormat>On-screen Show (16:9)</PresentationFormat>
  <Paragraphs>202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Lato</vt:lpstr>
      <vt:lpstr>Arial</vt:lpstr>
      <vt:lpstr>Courier New</vt:lpstr>
      <vt:lpstr>Raleway</vt:lpstr>
      <vt:lpstr>Antonio template</vt:lpstr>
      <vt:lpstr>Lesson 4 – Generics. Collections Framework: List</vt:lpstr>
      <vt:lpstr>Lesson goals</vt:lpstr>
      <vt:lpstr>Before generics</vt:lpstr>
      <vt:lpstr>Before generics</vt:lpstr>
      <vt:lpstr>Generics</vt:lpstr>
      <vt:lpstr>Generics</vt:lpstr>
      <vt:lpstr>Generics</vt:lpstr>
      <vt:lpstr>Generics evolution</vt:lpstr>
      <vt:lpstr>Generics usage multiple parameter</vt:lpstr>
      <vt:lpstr>Generics bounds. PECS</vt:lpstr>
      <vt:lpstr>Generics. Fixed–Bounded</vt:lpstr>
      <vt:lpstr>Generics. Upper-Bounded Wildcards</vt:lpstr>
      <vt:lpstr>Generics. Lower-Bounded Wildcards</vt:lpstr>
      <vt:lpstr>Generics. Unbounded Wildcards</vt:lpstr>
      <vt:lpstr>Type erasure</vt:lpstr>
      <vt:lpstr>Formal type parameter</vt:lpstr>
      <vt:lpstr>Collections Framework</vt:lpstr>
      <vt:lpstr>Collections Framework</vt:lpstr>
      <vt:lpstr>Collections Framework</vt:lpstr>
      <vt:lpstr>Iterator vs Iterable</vt:lpstr>
      <vt:lpstr>Collection</vt:lpstr>
      <vt:lpstr>List</vt:lpstr>
      <vt:lpstr>Wrappers</vt:lpstr>
      <vt:lpstr>ArrayList </vt:lpstr>
      <vt:lpstr>ArrayList vs array</vt:lpstr>
      <vt:lpstr>LinkedList </vt:lpstr>
      <vt:lpstr>Collection iteration</vt:lpstr>
      <vt:lpstr>Generic collections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301</cp:revision>
  <dcterms:modified xsi:type="dcterms:W3CDTF">2019-10-23T20:54:03Z</dcterms:modified>
</cp:coreProperties>
</file>