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84" r:id="rId2"/>
    <p:sldId id="285" r:id="rId3"/>
    <p:sldId id="381" r:id="rId4"/>
    <p:sldId id="382" r:id="rId5"/>
    <p:sldId id="383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01" r:id="rId31"/>
    <p:sldId id="339" r:id="rId32"/>
  </p:sldIdLst>
  <p:sldSz cx="9144000" cy="5143500" type="screen16x9"/>
  <p:notesSz cx="6858000" cy="9144000"/>
  <p:embeddedFontLst>
    <p:embeddedFont>
      <p:font typeface="Dosis" panose="020B0604020202020204" charset="0"/>
      <p:regular r:id="rId34"/>
      <p:bold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tutorials/obe/java/Lambda-QuickStart/index.html" TargetMode="External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8-lambda-expressions-tips" TargetMode="External"/><Relationship Id="rId5" Type="http://schemas.openxmlformats.org/officeDocument/2006/relationships/hyperlink" Target="https://habrahabr.ru/post/224593" TargetMode="External"/><Relationship Id="rId4" Type="http://schemas.openxmlformats.org/officeDocument/2006/relationships/hyperlink" Target="https://docs.oracle.com/javase/specs/jls/se8/html/jls-15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8 – Functional Programming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3FBCAA8D-9CD7-436D-B0C9-CC047A946E45}"/>
              </a:ext>
            </a:extLst>
          </p:cNvPr>
          <p:cNvGrpSpPr/>
          <p:nvPr/>
        </p:nvGrpSpPr>
        <p:grpSpPr>
          <a:xfrm>
            <a:off x="1811995" y="1447775"/>
            <a:ext cx="4626010" cy="2819831"/>
            <a:chOff x="2060511" y="1585418"/>
            <a:chExt cx="4626010" cy="2819831"/>
          </a:xfrm>
        </p:grpSpPr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E8089272-1777-4A53-A3CC-ECA4E1BADC59}"/>
                </a:ext>
              </a:extLst>
            </p:cNvPr>
            <p:cNvGrpSpPr/>
            <p:nvPr/>
          </p:nvGrpSpPr>
          <p:grpSpPr>
            <a:xfrm>
              <a:off x="2060511" y="1585418"/>
              <a:ext cx="4626010" cy="2819831"/>
              <a:chOff x="2060511" y="1585418"/>
              <a:chExt cx="4626010" cy="2819831"/>
            </a:xfrm>
          </p:grpSpPr>
          <p:sp>
            <p:nvSpPr>
              <p:cNvPr id="11" name="Прямокутник 10">
                <a:extLst>
                  <a:ext uri="{FF2B5EF4-FFF2-40B4-BE49-F238E27FC236}">
                    <a16:creationId xmlns:a16="http://schemas.microsoft.com/office/drawing/2014/main" id="{CC47AC28-C746-4C1F-8667-038FD12A5B4D}"/>
                  </a:ext>
                </a:extLst>
              </p:cNvPr>
              <p:cNvSpPr/>
              <p:nvPr/>
            </p:nvSpPr>
            <p:spPr>
              <a:xfrm>
                <a:off x="2457478" y="2417862"/>
                <a:ext cx="42290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9850"/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(Task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-&gt; {return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val.execute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();}</a:t>
                </a:r>
                <a:endParaRPr lang="en-US" b="1" dirty="0"/>
              </a:p>
            </p:txBody>
          </p:sp>
          <p:sp>
            <p:nvSpPr>
              <p:cNvPr id="12" name="Ліва фігурна дужка 11">
                <a:extLst>
                  <a:ext uri="{FF2B5EF4-FFF2-40B4-BE49-F238E27FC236}">
                    <a16:creationId xmlns:a16="http://schemas.microsoft.com/office/drawing/2014/main" id="{D3CFF0A0-501A-4BFC-B6DB-EFE76CDA111A}"/>
                  </a:ext>
                </a:extLst>
              </p:cNvPr>
              <p:cNvSpPr/>
              <p:nvPr/>
            </p:nvSpPr>
            <p:spPr>
              <a:xfrm rot="5400000">
                <a:off x="5521509" y="1674635"/>
                <a:ext cx="168642" cy="1317812"/>
              </a:xfrm>
              <a:prstGeom prst="leftBrace">
                <a:avLst>
                  <a:gd name="adj1" fmla="val 15186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Групувати 12">
                <a:extLst>
                  <a:ext uri="{FF2B5EF4-FFF2-40B4-BE49-F238E27FC236}">
                    <a16:creationId xmlns:a16="http://schemas.microsoft.com/office/drawing/2014/main" id="{C4F04EEB-178F-4503-A196-2388D6C9D0BB}"/>
                  </a:ext>
                </a:extLst>
              </p:cNvPr>
              <p:cNvGrpSpPr/>
              <p:nvPr/>
            </p:nvGrpSpPr>
            <p:grpSpPr>
              <a:xfrm>
                <a:off x="2740395" y="1585418"/>
                <a:ext cx="1309974" cy="832444"/>
                <a:chOff x="2740395" y="1585418"/>
                <a:chExt cx="1309974" cy="832444"/>
              </a:xfrm>
            </p:grpSpPr>
            <p:cxnSp>
              <p:nvCxnSpPr>
                <p:cNvPr id="20" name="Пряма зі стрілкою 19">
                  <a:extLst>
                    <a:ext uri="{FF2B5EF4-FFF2-40B4-BE49-F238E27FC236}">
                      <a16:creationId xmlns:a16="http://schemas.microsoft.com/office/drawing/2014/main" id="{4AD2E108-D5DB-4BA9-A0E6-A0D753AD1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5382" y="1862418"/>
                  <a:ext cx="0" cy="555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6BE5C6-B81E-49A4-9B2E-7BF21A103764}"/>
                    </a:ext>
                  </a:extLst>
                </p:cNvPr>
                <p:cNvSpPr txBox="1"/>
                <p:nvPr/>
              </p:nvSpPr>
              <p:spPr>
                <a:xfrm>
                  <a:off x="2740395" y="1585418"/>
                  <a:ext cx="13099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parameter name</a:t>
                  </a:r>
                </a:p>
              </p:txBody>
            </p:sp>
          </p:grpSp>
          <p:grpSp>
            <p:nvGrpSpPr>
              <p:cNvPr id="14" name="Групувати 13">
                <a:extLst>
                  <a:ext uri="{FF2B5EF4-FFF2-40B4-BE49-F238E27FC236}">
                    <a16:creationId xmlns:a16="http://schemas.microsoft.com/office/drawing/2014/main" id="{13BABF89-445E-4623-B640-02A52E53BE4B}"/>
                  </a:ext>
                </a:extLst>
              </p:cNvPr>
              <p:cNvGrpSpPr/>
              <p:nvPr/>
            </p:nvGrpSpPr>
            <p:grpSpPr>
              <a:xfrm>
                <a:off x="2060511" y="2725639"/>
                <a:ext cx="1795684" cy="1235854"/>
                <a:chOff x="2060511" y="2725639"/>
                <a:chExt cx="1795684" cy="1235854"/>
              </a:xfrm>
            </p:grpSpPr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B25316BA-1250-47D6-999A-55D418B69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8353" y="2725639"/>
                  <a:ext cx="0" cy="9588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097607-19FB-41E1-8EA5-42434E5DF093}"/>
                    </a:ext>
                  </a:extLst>
                </p:cNvPr>
                <p:cNvSpPr txBox="1"/>
                <p:nvPr/>
              </p:nvSpPr>
              <p:spPr>
                <a:xfrm>
                  <a:off x="2060511" y="3684494"/>
                  <a:ext cx="17956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optional parameter type</a:t>
                  </a:r>
                </a:p>
              </p:txBody>
            </p:sp>
          </p:grpSp>
          <p:grpSp>
            <p:nvGrpSpPr>
              <p:cNvPr id="15" name="Групувати 14">
                <a:extLst>
                  <a:ext uri="{FF2B5EF4-FFF2-40B4-BE49-F238E27FC236}">
                    <a16:creationId xmlns:a16="http://schemas.microsoft.com/office/drawing/2014/main" id="{4B6FBD21-131F-4F5F-909D-4ECF3FF96F3B}"/>
                  </a:ext>
                </a:extLst>
              </p:cNvPr>
              <p:cNvGrpSpPr/>
              <p:nvPr/>
            </p:nvGrpSpPr>
            <p:grpSpPr>
              <a:xfrm>
                <a:off x="3642649" y="2725640"/>
                <a:ext cx="567784" cy="1679609"/>
                <a:chOff x="3642649" y="2725640"/>
                <a:chExt cx="567784" cy="1679609"/>
              </a:xfrm>
            </p:grpSpPr>
            <p:cxnSp>
              <p:nvCxnSpPr>
                <p:cNvPr id="16" name="Пряма зі стрілкою 15">
                  <a:extLst>
                    <a:ext uri="{FF2B5EF4-FFF2-40B4-BE49-F238E27FC236}">
                      <a16:creationId xmlns:a16="http://schemas.microsoft.com/office/drawing/2014/main" id="{70B56F04-AC3A-4B5C-B731-E0ECDBAC1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1" y="2725640"/>
                  <a:ext cx="0" cy="1402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13718BC-1ECB-42B6-A48B-527C7677ED0D}"/>
                    </a:ext>
                  </a:extLst>
                </p:cNvPr>
                <p:cNvSpPr txBox="1"/>
                <p:nvPr/>
              </p:nvSpPr>
              <p:spPr>
                <a:xfrm>
                  <a:off x="3642649" y="4128250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arrow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80CC1-2A96-40EC-A68A-BB37B0EE00AE}"/>
                </a:ext>
              </a:extLst>
            </p:cNvPr>
            <p:cNvSpPr txBox="1"/>
            <p:nvPr/>
          </p:nvSpPr>
          <p:spPr>
            <a:xfrm>
              <a:off x="5347586" y="1967961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body</a:t>
              </a:r>
            </a:p>
          </p:txBody>
        </p: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4DCA6B48-FC6C-4DA4-B907-C08EF462D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188" y="2697441"/>
              <a:ext cx="800099" cy="882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C7B38B95-2024-4FD2-98C8-1D46733EE4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572000" y="2725639"/>
              <a:ext cx="968188" cy="85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81F0C-5C9C-4817-9113-073AB2D81B30}"/>
                </a:ext>
              </a:extLst>
            </p:cNvPr>
            <p:cNvSpPr txBox="1"/>
            <p:nvPr/>
          </p:nvSpPr>
          <p:spPr>
            <a:xfrm>
              <a:off x="4571999" y="3582977"/>
              <a:ext cx="1930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required because in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38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68675E0-492F-41F4-B92D-18CA60E1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r>
              <a:rPr lang="en-US" sz="1800" dirty="0"/>
              <a:t>A lambda expression is like a method: it provides a list of formal parameters and body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A3B5DED6-F306-41C7-B7A5-DD9E2DFFF1FD}"/>
              </a:ext>
            </a:extLst>
          </p:cNvPr>
          <p:cNvGrpSpPr/>
          <p:nvPr/>
        </p:nvGrpSpPr>
        <p:grpSpPr>
          <a:xfrm>
            <a:off x="893700" y="2014371"/>
            <a:ext cx="6222799" cy="2893099"/>
            <a:chOff x="747925" y="2571750"/>
            <a:chExt cx="6222799" cy="2276555"/>
          </a:xfrm>
        </p:grpSpPr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840072E4-87CD-402A-B1B1-DBA151EE9D9D}"/>
                </a:ext>
              </a:extLst>
            </p:cNvPr>
            <p:cNvSpPr/>
            <p:nvPr/>
          </p:nvSpPr>
          <p:spPr>
            <a:xfrm>
              <a:off x="747925" y="2571750"/>
              <a:ext cx="6140400" cy="2276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-&gt; </a:t>
              </a:r>
              <a:r>
                <a:rPr lang="en-US" altLang="ru-R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s.length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69850"/>
              <a:endParaRPr lang="en-US" alt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a, int b) -&gt; a + b</a:t>
              </a:r>
            </a:p>
            <a:p>
              <a:pPr marL="69850"/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-&gt; 42</a:t>
              </a:r>
            </a:p>
            <a:p>
              <a:pPr marL="69850"/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y, z) -&gt; {</a:t>
              </a:r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(x)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y;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 else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z;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/>
            </a:p>
          </p:txBody>
        </p: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72C1085D-AB76-495E-B1A5-654064DCAAC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3395382" y="3077549"/>
              <a:ext cx="917242" cy="29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зі стрілкою 10">
              <a:extLst>
                <a:ext uri="{FF2B5EF4-FFF2-40B4-BE49-F238E27FC236}">
                  <a16:creationId xmlns:a16="http://schemas.microsoft.com/office/drawing/2014/main" id="{12A5B9D1-B2EF-46D8-8CC5-A24B1F6AEAD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1896035" y="3375128"/>
              <a:ext cx="2416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A82C2B-166B-43C5-A2D2-5943BA25B306}"/>
                </a:ext>
              </a:extLst>
            </p:cNvPr>
            <p:cNvSpPr txBox="1"/>
            <p:nvPr/>
          </p:nvSpPr>
          <p:spPr>
            <a:xfrm>
              <a:off x="4312624" y="3236629"/>
              <a:ext cx="2658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Return is implicit and can be omitted</a:t>
              </a:r>
            </a:p>
          </p:txBody>
        </p:sp>
        <p:cxnSp>
          <p:nvCxnSpPr>
            <p:cNvPr id="13" name="Пряма зі стрілкою 12">
              <a:extLst>
                <a:ext uri="{FF2B5EF4-FFF2-40B4-BE49-F238E27FC236}">
                  <a16:creationId xmlns:a16="http://schemas.microsoft.com/office/drawing/2014/main" id="{31C6BFF7-BB6D-4D6B-B6B9-D0AD9B1CBC37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1896035" y="3391807"/>
              <a:ext cx="2440641" cy="666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зі стрілкою 13">
              <a:extLst>
                <a:ext uri="{FF2B5EF4-FFF2-40B4-BE49-F238E27FC236}">
                  <a16:creationId xmlns:a16="http://schemas.microsoft.com/office/drawing/2014/main" id="{597569B3-AFB5-4A29-87A6-9AF5BEC2B58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2743200" y="4054275"/>
              <a:ext cx="1593476" cy="4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F775E-F38C-45F1-8E3E-3617A3AF3565}"/>
                </a:ext>
              </a:extLst>
            </p:cNvPr>
            <p:cNvSpPr txBox="1"/>
            <p:nvPr/>
          </p:nvSpPr>
          <p:spPr>
            <a:xfrm>
              <a:off x="4336676" y="3827886"/>
              <a:ext cx="2076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 lambda body is either a </a:t>
              </a:r>
            </a:p>
            <a:p>
              <a:r>
                <a:rPr lang="en-US" sz="1200" dirty="0"/>
                <a:t>single expression or a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8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and Anonymous class difference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1" u="sng" dirty="0"/>
              <a:t>this</a:t>
            </a:r>
            <a:r>
              <a:rPr lang="en-US" sz="1600" b="1" dirty="0"/>
              <a:t> keyword behavior is different</a:t>
            </a:r>
          </a:p>
          <a:p>
            <a:pPr lvl="1"/>
            <a:r>
              <a:rPr lang="en-US" sz="1600" dirty="0"/>
              <a:t>For an anonymous class, </a:t>
            </a:r>
            <a:r>
              <a:rPr lang="en-US" sz="1600" b="1" i="1" u="sng" dirty="0"/>
              <a:t>this</a:t>
            </a:r>
            <a:r>
              <a:rPr lang="en-US" sz="1600" dirty="0"/>
              <a:t> keyword resolves to the anonymous class itself. For a lambda expression - class where the lambda is written.</a:t>
            </a:r>
          </a:p>
          <a:p>
            <a:r>
              <a:rPr lang="en-US" sz="1600" b="1" dirty="0"/>
              <a:t>Default methods accessibility</a:t>
            </a:r>
          </a:p>
          <a:p>
            <a:pPr lvl="1"/>
            <a:r>
              <a:rPr lang="en-US" sz="1600" dirty="0"/>
              <a:t>Default methods of a functional interface cannot be accessed from within lambda expressions. Anonymous classes can.</a:t>
            </a:r>
          </a:p>
          <a:p>
            <a:r>
              <a:rPr lang="en-US" sz="1600" b="1" dirty="0"/>
              <a:t>Different compiled bytecode</a:t>
            </a:r>
          </a:p>
          <a:p>
            <a:pPr lvl="1"/>
            <a:r>
              <a:rPr lang="en-US" sz="1600" dirty="0"/>
              <a:t>Anonymous classes are compiled into inner classes. Lambda expressions are converted into private static (in some cases) methods of their enclosing class and, using the invoke dynamic instruction.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declaration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lvl="0" indent="0">
              <a:spcBef>
                <a:spcPts val="0"/>
              </a:spcBef>
              <a:buNone/>
            </a:pPr>
            <a:r>
              <a:rPr lang="en-US" sz="2000" b="1" dirty="0"/>
              <a:t>Lambda expressions don't contain the information about which functional interface are implementing.</a:t>
            </a:r>
          </a:p>
          <a:p>
            <a:pPr marL="69850" lvl="0" indent="0">
              <a:spcBef>
                <a:spcPts val="0"/>
              </a:spcBef>
              <a:buNone/>
            </a:pPr>
            <a:endParaRPr lang="en-US" b="1" dirty="0"/>
          </a:p>
          <a:p>
            <a:pPr marL="69850" lvl="0" indent="0">
              <a:spcBef>
                <a:spcPts val="0"/>
              </a:spcBef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lvl="0" indent="0">
              <a:spcBef>
                <a:spcPts val="0"/>
              </a:spcBef>
              <a:buNone/>
            </a:pP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approve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4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vs Anonymous class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0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Accessibility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expressions can access 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instance variables</a:t>
            </a:r>
          </a:p>
          <a:p>
            <a:pPr lvl="1"/>
            <a:r>
              <a:rPr lang="en-US" dirty="0"/>
              <a:t>effectively final method parameters</a:t>
            </a:r>
          </a:p>
          <a:p>
            <a:pPr lvl="1"/>
            <a:r>
              <a:rPr lang="en-US" dirty="0"/>
              <a:t>effectively final local variables</a:t>
            </a:r>
          </a:p>
          <a:p>
            <a:pPr lvl="1"/>
            <a:r>
              <a:rPr lang="en-US" dirty="0"/>
              <a:t>does not allow checked exceptions (if not declared)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however, a lambda expression does nothing but call an existing method. In those cases, it's often clearer to refer to the existing method by name.</a:t>
            </a:r>
          </a:p>
          <a:p>
            <a:r>
              <a:rPr lang="en-US" dirty="0"/>
              <a:t>A method reference is the shorthand syntax to a lambda expression that executes just one method.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RU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a, Person b)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Person[] people = {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(a, b) -&gt;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lambda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Person::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reference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8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Reference to a static method</a:t>
            </a:r>
          </a:p>
          <a:p>
            <a:pPr lvl="1"/>
            <a:r>
              <a:rPr lang="en-US" sz="1800" dirty="0" err="1"/>
              <a:t>ContainingClass</a:t>
            </a:r>
            <a:r>
              <a:rPr lang="en-US" sz="1800" dirty="0"/>
              <a:t>::</a:t>
            </a:r>
            <a:r>
              <a:rPr lang="en-US" sz="1800" dirty="0" err="1"/>
              <a:t>staticMethodName</a:t>
            </a:r>
            <a:endParaRPr lang="en-US" sz="1800" dirty="0"/>
          </a:p>
          <a:p>
            <a:r>
              <a:rPr lang="en-US" sz="1800" b="1" dirty="0"/>
              <a:t>Reference to an instance method of a particular object</a:t>
            </a:r>
          </a:p>
          <a:p>
            <a:pPr lvl="1"/>
            <a:r>
              <a:rPr lang="en-US" sz="1800" dirty="0" err="1"/>
              <a:t>containingObject</a:t>
            </a:r>
            <a:r>
              <a:rPr lang="en-US" sz="1800" dirty="0"/>
              <a:t>::</a:t>
            </a:r>
            <a:r>
              <a:rPr lang="en-US" sz="1800" dirty="0" err="1"/>
              <a:t>instanceMethodName</a:t>
            </a:r>
            <a:endParaRPr lang="en-US" sz="1800" dirty="0"/>
          </a:p>
          <a:p>
            <a:r>
              <a:rPr lang="en-US" sz="1800" b="1" dirty="0"/>
              <a:t>Reference to an instance method of an arbitrary object of a particular type</a:t>
            </a:r>
          </a:p>
          <a:p>
            <a:pPr lvl="1"/>
            <a:r>
              <a:rPr lang="en-US" sz="1800" dirty="0" err="1"/>
              <a:t>ContainingType</a:t>
            </a:r>
            <a:r>
              <a:rPr lang="en-US" sz="1800" dirty="0"/>
              <a:t>::</a:t>
            </a:r>
            <a:r>
              <a:rPr lang="en-US" sz="1800" dirty="0" err="1"/>
              <a:t>methodName</a:t>
            </a:r>
            <a:endParaRPr lang="en-US" sz="1800" dirty="0"/>
          </a:p>
          <a:p>
            <a:r>
              <a:rPr lang="en-US" sz="1800" b="1" dirty="0"/>
              <a:t>Reference to a constructor</a:t>
            </a:r>
          </a:p>
          <a:p>
            <a:pPr lvl="1"/>
            <a:r>
              <a:rPr lang="en-US" sz="1800" dirty="0" err="1"/>
              <a:t>ClassName</a:t>
            </a:r>
            <a:r>
              <a:rPr lang="en-US" sz="1800" dirty="0"/>
              <a:t>::new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: l)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0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r>
              <a:rPr lang="en-US" dirty="0"/>
              <a:t>Functional interface</a:t>
            </a:r>
          </a:p>
          <a:p>
            <a:r>
              <a:rPr lang="en-US" dirty="0"/>
              <a:t>Lambda’s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instance method of an object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1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 -&gt; </a:t>
            </a:r>
            <a:r>
              <a:rPr lang="ru-RU" altLang="ru-RU" sz="11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14567B9E-F536-410B-ABA6-8DFF3D390DEF}"/>
              </a:ext>
            </a:extLst>
          </p:cNvPr>
          <p:cNvSpPr txBox="1">
            <a:spLocks/>
          </p:cNvSpPr>
          <p:nvPr/>
        </p:nvSpPr>
        <p:spPr>
          <a:xfrm>
            <a:off x="4841701" y="1215788"/>
            <a:ext cx="2514599" cy="15703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850" indent="0">
              <a:spcBef>
                <a:spcPts val="0"/>
              </a:spcBef>
              <a:buFont typeface="Dosis"/>
              <a:buNone/>
            </a:pPr>
            <a:endParaRPr lang="en-US" sz="1200" b="1" dirty="0"/>
          </a:p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241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Instance method of object of a particular type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s -&gt;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89A2CA37-B6EE-42D2-BAA4-E63C1FC3AD3A}"/>
              </a:ext>
            </a:extLst>
          </p:cNvPr>
          <p:cNvSpPr txBox="1">
            <a:spLocks/>
          </p:cNvSpPr>
          <p:nvPr/>
        </p:nvSpPr>
        <p:spPr>
          <a:xfrm>
            <a:off x="4733096" y="1215788"/>
            <a:ext cx="2623204" cy="70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1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to a constructor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7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 functional interfaces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12076-D44D-43EA-BD30-77092D6B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053853" cy="332870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Supplier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7;p19">
            <a:extLst>
              <a:ext uri="{FF2B5EF4-FFF2-40B4-BE49-F238E27FC236}">
                <a16:creationId xmlns:a16="http://schemas.microsoft.com/office/drawing/2014/main" id="{83960956-8659-4282-8393-45FE5F8AE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12831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3E2038-1E9B-4444-B3EE-FA82856F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45" y="1363153"/>
            <a:ext cx="466506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suppl1 = () -&gt;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suppl2 = Car::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suppl3 =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Supplier&lt;Car&gt;() {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 get() {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//Car@26275bef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//Car@7690781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//Car@77eca502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//Car@3246fb96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//Car@2e222612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//Car@61386958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(suppl1);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//Main$$Lambda$76/0x000000080012d840@73ee04c8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(suppl2);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//Main$$Lambda$77/0x000000080012dc40@7671cb68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(suppl3);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//Main$1@49dc7102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19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Consumer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F2F0A44-1596-4C86-B85C-ECE8E676E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34C91788-0115-44A2-B347-5CCFDBCB4F01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4007223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consumer1.accept(supplier1.get());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@14c966a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@14d3709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@50df2e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@181eb93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1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Predicate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571F0F7-CC92-4F95-BDEC-6EF53A736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2DD1399C-4175-4FDB-8974-934C947B342C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4007223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isElectric()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isElectric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Supplier&lt;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supplier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println(predicate1.test(supplier.get()));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/false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0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println(predicate2.test(supplier.get()));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0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EEDC7AA1-8BEB-4453-B748-CB2E0F19E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41783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8254E9F0-27C4-4839-B490-C01BB0A8AC88}"/>
              </a:ext>
            </a:extLst>
          </p:cNvPr>
          <p:cNvSpPr txBox="1">
            <a:spLocks/>
          </p:cNvSpPr>
          <p:nvPr/>
        </p:nvSpPr>
        <p:spPr>
          <a:xfrm>
            <a:off x="3165764" y="1363153"/>
            <a:ext cx="422339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endParaRPr lang="en-US" altLang="ru-RU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Function&lt;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Function&lt;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rintln(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@1eba861</a:t>
            </a:r>
            <a:b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@1480cf9</a:t>
            </a:r>
            <a:b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6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Caesar, Morse, </a:t>
            </a:r>
            <a:r>
              <a:rPr lang="en-US" b="1" dirty="0" err="1"/>
              <a:t>Vigenere</a:t>
            </a:r>
            <a:r>
              <a:rPr lang="en-US" b="1" dirty="0"/>
              <a:t> </a:t>
            </a:r>
            <a:r>
              <a:rPr lang="en-US" dirty="0"/>
              <a:t>encoders</a:t>
            </a:r>
            <a:r>
              <a:rPr lang="en-US" b="1" dirty="0"/>
              <a:t> </a:t>
            </a:r>
            <a:r>
              <a:rPr lang="en-US" dirty="0"/>
              <a:t>using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method reference</a:t>
            </a:r>
          </a:p>
          <a:p>
            <a:r>
              <a:rPr lang="en-US" dirty="0"/>
              <a:t>Implement </a:t>
            </a:r>
            <a:r>
              <a:rPr lang="en-US" b="1" dirty="0"/>
              <a:t>Caesar, Morse, </a:t>
            </a:r>
            <a:r>
              <a:rPr lang="en-US" b="1" dirty="0" err="1"/>
              <a:t>Vigenere</a:t>
            </a:r>
            <a:r>
              <a:rPr lang="en-US" b="1" dirty="0"/>
              <a:t> </a:t>
            </a:r>
            <a:r>
              <a:rPr lang="en-US" dirty="0"/>
              <a:t>decoders using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method reference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programming paradigm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It is a style of building the structure and elements of computer programs — that treats computation as the evaluation of mathematical functions and avoids changing-state and mutable data</a:t>
            </a:r>
          </a:p>
          <a:p>
            <a:r>
              <a:rPr lang="en-US" sz="2000" dirty="0"/>
              <a:t>In functional code, the output value of a function depends only on the arguments that are input to the function.</a:t>
            </a:r>
          </a:p>
          <a:p>
            <a:r>
              <a:rPr lang="en-US" sz="2000" dirty="0"/>
              <a:t>Note. If we call function with the same arguments, it always returns the same result</a:t>
            </a:r>
          </a:p>
        </p:txBody>
      </p:sp>
    </p:spTree>
    <p:extLst>
      <p:ext uri="{BB962C8B-B14F-4D97-AF65-F5344CB8AC3E}">
        <p14:creationId xmlns:p14="http://schemas.microsoft.com/office/powerpoint/2010/main" val="3648462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Lambda Expressions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Lambda Expressions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Lambda QuickStart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Method Reference Expressions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Lambda's (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habrahabr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)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Lambda's best practices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178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– a piece of code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7BCD8156-A3BE-4430-826E-F9F17DE59452}"/>
              </a:ext>
            </a:extLst>
          </p:cNvPr>
          <p:cNvSpPr txBox="1"/>
          <p:nvPr/>
        </p:nvSpPr>
        <p:spPr>
          <a:xfrm>
            <a:off x="893700" y="1857451"/>
            <a:ext cx="3576921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Anonymous class</a:t>
            </a:r>
          </a:p>
          <a:p>
            <a:endParaRPr sz="14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" name="Shape 130">
            <a:extLst>
              <a:ext uri="{FF2B5EF4-FFF2-40B4-BE49-F238E27FC236}">
                <a16:creationId xmlns:a16="http://schemas.microsoft.com/office/drawing/2014/main" id="{739A09E0-5802-4D8A-938E-7EA45BF0A512}"/>
              </a:ext>
            </a:extLst>
          </p:cNvPr>
          <p:cNvSpPr txBox="1"/>
          <p:nvPr/>
        </p:nvSpPr>
        <p:spPr>
          <a:xfrm>
            <a:off x="4470621" y="1857451"/>
            <a:ext cx="3347733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Lambda</a:t>
            </a:r>
            <a:endParaRPr lang="en" sz="2400" dirty="0">
              <a:latin typeface="Dosis" panose="020B0604020202020204" charset="0"/>
              <a:cs typeface="Dosis" panose="020B0604020202020204" charset="0"/>
            </a:endParaRP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35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Lambda expressions let you express instances of single-method classes more compactly.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Recall that lambda expressions rely on the notion of deferred execution.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Lambda expressions let you express instances of single-method classes more compactly.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Recall that lambda expressions rely on the notion of deferred execution.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has exactly one abstract method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contain unlimited count of default methods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contain unlimited count of static methods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contain unlimited count of private methods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re-declare Object methods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8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B6BBCE19-D637-4B16-ABA4-00EAB122B962}"/>
              </a:ext>
            </a:extLst>
          </p:cNvPr>
          <p:cNvSpPr txBox="1">
            <a:spLocks/>
          </p:cNvSpPr>
          <p:nvPr/>
        </p:nvSpPr>
        <p:spPr>
          <a:xfrm>
            <a:off x="893700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6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 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56B478A7-77BD-4A0F-B2FF-38B8D18A9591}"/>
              </a:ext>
            </a:extLst>
          </p:cNvPr>
          <p:cNvSpPr txBox="1">
            <a:spLocks/>
          </p:cNvSpPr>
          <p:nvPr/>
        </p:nvSpPr>
        <p:spPr>
          <a:xfrm>
            <a:off x="893700" y="1289991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ru-RU" altLang="ru-RU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br>
              <a:rPr lang="ru-RU" altLang="ru-RU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say();</a:t>
            </a: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hashCode();</a:t>
            </a:r>
            <a:r>
              <a:rPr lang="en-US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redeclare Object method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someStatic()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static..."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void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someDefault()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default..."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en-US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3240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2318</Words>
  <Application>Microsoft Office PowerPoint</Application>
  <PresentationFormat>Екран (16:9)</PresentationFormat>
  <Paragraphs>176</Paragraphs>
  <Slides>31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7" baseType="lpstr">
      <vt:lpstr>Raleway</vt:lpstr>
      <vt:lpstr>Courier New</vt:lpstr>
      <vt:lpstr>Dosis</vt:lpstr>
      <vt:lpstr>Arial</vt:lpstr>
      <vt:lpstr>Lato</vt:lpstr>
      <vt:lpstr>Antonio template</vt:lpstr>
      <vt:lpstr>Lesson 8 – Functional Programming</vt:lpstr>
      <vt:lpstr>Lesson goals</vt:lpstr>
      <vt:lpstr>Functional programming paradigm</vt:lpstr>
      <vt:lpstr>Lambda</vt:lpstr>
      <vt:lpstr>Lambda</vt:lpstr>
      <vt:lpstr>Lambda</vt:lpstr>
      <vt:lpstr>Functional interface</vt:lpstr>
      <vt:lpstr>Functional interface</vt:lpstr>
      <vt:lpstr>Functional interface </vt:lpstr>
      <vt:lpstr>Lambda</vt:lpstr>
      <vt:lpstr>Lambda</vt:lpstr>
      <vt:lpstr>Lambda and Anonymous class difference</vt:lpstr>
      <vt:lpstr>Lambda declaration</vt:lpstr>
      <vt:lpstr>Lambda vs Anonymous class</vt:lpstr>
      <vt:lpstr>Accessibility</vt:lpstr>
      <vt:lpstr>Method reference</vt:lpstr>
      <vt:lpstr>Method reference</vt:lpstr>
      <vt:lpstr>Method reference</vt:lpstr>
      <vt:lpstr>Static 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functional interfaces</vt:lpstr>
      <vt:lpstr>Supplier</vt:lpstr>
      <vt:lpstr>Consumer</vt:lpstr>
      <vt:lpstr>Predicate</vt:lpstr>
      <vt:lpstr>Function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Oleksandr Kucher</cp:lastModifiedBy>
  <cp:revision>114</cp:revision>
  <dcterms:modified xsi:type="dcterms:W3CDTF">2019-11-16T21:23:51Z</dcterms:modified>
</cp:coreProperties>
</file>