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26"/>
  </p:notesMasterIdLst>
  <p:sldIdLst>
    <p:sldId id="256" r:id="rId2"/>
    <p:sldId id="261" r:id="rId3"/>
    <p:sldId id="318" r:id="rId4"/>
    <p:sldId id="360" r:id="rId5"/>
    <p:sldId id="361" r:id="rId6"/>
    <p:sldId id="362" r:id="rId7"/>
    <p:sldId id="368" r:id="rId8"/>
    <p:sldId id="369" r:id="rId9"/>
    <p:sldId id="370" r:id="rId10"/>
    <p:sldId id="372" r:id="rId11"/>
    <p:sldId id="371" r:id="rId12"/>
    <p:sldId id="363" r:id="rId13"/>
    <p:sldId id="364" r:id="rId14"/>
    <p:sldId id="365" r:id="rId15"/>
    <p:sldId id="373" r:id="rId16"/>
    <p:sldId id="366" r:id="rId17"/>
    <p:sldId id="367" r:id="rId18"/>
    <p:sldId id="374" r:id="rId19"/>
    <p:sldId id="377" r:id="rId20"/>
    <p:sldId id="378" r:id="rId21"/>
    <p:sldId id="435" r:id="rId22"/>
    <p:sldId id="434" r:id="rId23"/>
    <p:sldId id="317" r:id="rId24"/>
    <p:sldId id="339" r:id="rId25"/>
  </p:sldIdLst>
  <p:sldSz cx="9144000" cy="5143500" type="screen16x9"/>
  <p:notesSz cx="6858000" cy="9144000"/>
  <p:embeddedFontLst>
    <p:embeddedFont>
      <p:font typeface="Dosis" panose="020B0604020202020204" charset="0"/>
      <p:regular r:id="rId27"/>
      <p:bold r:id="rId28"/>
    </p:embeddedFont>
    <p:embeddedFont>
      <p:font typeface="Lato" panose="020F0502020204030203" pitchFamily="34" charset="0"/>
      <p:regular r:id="rId29"/>
      <p:bold r:id="rId30"/>
      <p:italic r:id="rId31"/>
      <p:boldItalic r:id="rId32"/>
    </p:embeddedFont>
    <p:embeddedFont>
      <p:font typeface="Raleway" panose="020B0604020202020204" charset="0"/>
      <p:regular r:id="rId33"/>
      <p:bold r:id="rId34"/>
      <p:italic r:id="rId35"/>
      <p:boldItalic r:id="rId36"/>
    </p:embeddedFont>
    <p:embeddedFont>
      <p:font typeface="Sniglet"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716F4-2AAE-4518-A083-4389F0D416A6}">
  <a:tblStyle styleId="{241716F4-2AAE-4518-A083-4389F0D416A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6" d="100"/>
          <a:sy n="226" d="100"/>
        </p:scale>
        <p:origin x="70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22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4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04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541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33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874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228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3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784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19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225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303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016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793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064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917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62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73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438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137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r>
              <a:rPr lang="uk-UA"/>
              <a:t>Клацніть, щоб редагувати стиль зразка заголовка</a:t>
            </a:r>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05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uk-UA"/>
              <a:t>Клацніть, щоб редагувати стиль зразка заголовка</a:t>
            </a:r>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pPr lvl="0"/>
            <a:r>
              <a:rPr lang="uk-UA"/>
              <a:t>Клацніть, щоб відредагувати стилі зразків тексту</a:t>
            </a: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964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460113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7339630"/>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spring.io/spring/docs/current/spring-framework-reference/" TargetMode="External"/><Relationship Id="rId3" Type="http://schemas.openxmlformats.org/officeDocument/2006/relationships/hyperlink" Target="https://github.com/iluwatar/java-design-patterns/tree/master/service-locator" TargetMode="External"/><Relationship Id="rId7" Type="http://schemas.openxmlformats.org/officeDocument/2006/relationships/hyperlink" Target="https://www.tutorialspoint.com/spring/index.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github.com/iluwatar/java-design-patterns/tree/master/strategy" TargetMode="External"/><Relationship Id="rId5" Type="http://schemas.openxmlformats.org/officeDocument/2006/relationships/hyperlink" Target="https://github.com/iluwatar/java-design-patterns/tree/master/template-method" TargetMode="External"/><Relationship Id="rId4" Type="http://schemas.openxmlformats.org/officeDocument/2006/relationships/hyperlink" Target="https://github.com/iluwatar/java-design-patterns/tree/master/dependency-injection" TargetMode="External"/><Relationship Id="rId9" Type="http://schemas.openxmlformats.org/officeDocument/2006/relationships/hyperlink" Target="http://www.baeldung.com/inversion-control-and-dependency-injection-in-spri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3" name="Google Shape;88;p12">
            <a:extLst>
              <a:ext uri="{FF2B5EF4-FFF2-40B4-BE49-F238E27FC236}">
                <a16:creationId xmlns:a16="http://schemas.microsoft.com/office/drawing/2014/main" id="{C67C566D-FB34-45E4-90EB-613C5CC7F6DE}"/>
              </a:ext>
            </a:extLst>
          </p:cNvPr>
          <p:cNvSpPr txBox="1">
            <a:spLocks/>
          </p:cNvSpPr>
          <p:nvPr/>
        </p:nvSpPr>
        <p:spPr>
          <a:xfrm>
            <a:off x="700677" y="1786259"/>
            <a:ext cx="7742646" cy="636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3200" dirty="0"/>
              <a:t>Lesson 16 – Spring Framework</a:t>
            </a:r>
            <a:endParaRPr lang="ru-RU"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Inversion of Control. Dependency Injection</a:t>
            </a:r>
            <a:endParaRPr sz="24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5" name="Google Shape;560;p17">
            <a:extLst>
              <a:ext uri="{FF2B5EF4-FFF2-40B4-BE49-F238E27FC236}">
                <a16:creationId xmlns:a16="http://schemas.microsoft.com/office/drawing/2014/main" id="{6E5CF34E-52AA-4201-BE25-600FC37251C0}"/>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a:spcBef>
                <a:spcPts val="0"/>
              </a:spcBef>
            </a:pPr>
            <a:r>
              <a:rPr lang="en-US" sz="2000" dirty="0"/>
              <a:t>Dependency Injection is a software design pattern in which one or more dependencies (or services) are injected, or passed by reference, into a dependent object (or client) and are made part of the client's state. The pattern separates the creation of a client's dependencies from its own behavior, which allows program designs to be loosely coupled and to follow the inversion of control and single responsibility principles.</a:t>
            </a:r>
          </a:p>
        </p:txBody>
      </p:sp>
    </p:spTree>
    <p:extLst>
      <p:ext uri="{BB962C8B-B14F-4D97-AF65-F5344CB8AC3E}">
        <p14:creationId xmlns:p14="http://schemas.microsoft.com/office/powerpoint/2010/main" val="247368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Inversion of Control. Service Locator with Dependency Injection</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49017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600" dirty="0"/>
              <a:t>The Spring Framework is an application framework and inversion of control container for the Java platform. The framework's core features can be used by any Java application, but there are extensions for building web applications on top of the Java EE (Enterprise Edition) platform. Although the framework does not impose any specific programming model, it has become popular in the Java community as an addition to, or even replacement for the Enterprise JavaBeans (EJB) model. The Spring Framework is open source.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71673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Architecture</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5" name="Группа 34">
            <a:extLst>
              <a:ext uri="{FF2B5EF4-FFF2-40B4-BE49-F238E27FC236}">
                <a16:creationId xmlns:a16="http://schemas.microsoft.com/office/drawing/2014/main" id="{57808D62-0B2A-4326-8E4C-E51E24CF38EF}"/>
              </a:ext>
            </a:extLst>
          </p:cNvPr>
          <p:cNvGrpSpPr/>
          <p:nvPr/>
        </p:nvGrpSpPr>
        <p:grpSpPr>
          <a:xfrm>
            <a:off x="1026434" y="1205345"/>
            <a:ext cx="5583382" cy="3373722"/>
            <a:chOff x="5477164" y="1405633"/>
            <a:chExt cx="5577698" cy="4632712"/>
          </a:xfrm>
        </p:grpSpPr>
        <p:sp>
          <p:nvSpPr>
            <p:cNvPr id="6" name="Прямоугольник 4">
              <a:extLst>
                <a:ext uri="{FF2B5EF4-FFF2-40B4-BE49-F238E27FC236}">
                  <a16:creationId xmlns:a16="http://schemas.microsoft.com/office/drawing/2014/main" id="{8BFE4F87-4F42-4DBB-8970-6FD555F8306B}"/>
                </a:ext>
              </a:extLst>
            </p:cNvPr>
            <p:cNvSpPr/>
            <p:nvPr/>
          </p:nvSpPr>
          <p:spPr>
            <a:xfrm>
              <a:off x="5477164" y="1405633"/>
              <a:ext cx="5577698" cy="4632712"/>
            </a:xfrm>
            <a:prstGeom prst="rect">
              <a:avLst/>
            </a:prstGeom>
            <a:solidFill>
              <a:srgbClr val="C1CC22"/>
            </a:solidFill>
            <a:ln w="57150">
              <a:solidFill>
                <a:srgbClr val="71893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chemeClr val="tx1">
                      <a:lumMod val="75000"/>
                      <a:lumOff val="25000"/>
                    </a:schemeClr>
                  </a:solidFill>
                  <a:effectLst>
                    <a:outerShdw blurRad="38100" dist="19050" dir="2700000" algn="tl" rotWithShape="0">
                      <a:schemeClr val="dk1">
                        <a:alpha val="40000"/>
                      </a:schemeClr>
                    </a:outerShdw>
                  </a:effectLst>
                </a:rPr>
                <a:t>Spring Framework</a:t>
              </a:r>
              <a:endParaRPr lang="uk-UA" b="1" dirty="0">
                <a:ln w="0"/>
                <a:solidFill>
                  <a:schemeClr val="tx1">
                    <a:lumMod val="75000"/>
                    <a:lumOff val="25000"/>
                  </a:schemeClr>
                </a:solidFill>
                <a:effectLst>
                  <a:outerShdw blurRad="38100" dist="19050" dir="2700000" algn="tl" rotWithShape="0">
                    <a:schemeClr val="dk1">
                      <a:alpha val="40000"/>
                    </a:schemeClr>
                  </a:outerShdw>
                </a:effectLst>
              </a:endParaRPr>
            </a:p>
          </p:txBody>
        </p:sp>
        <p:sp>
          <p:nvSpPr>
            <p:cNvPr id="7" name="Прямоугольник 5">
              <a:extLst>
                <a:ext uri="{FF2B5EF4-FFF2-40B4-BE49-F238E27FC236}">
                  <a16:creationId xmlns:a16="http://schemas.microsoft.com/office/drawing/2014/main" id="{2727796A-AF0A-40C1-B7CC-80ED46BAFC8A}"/>
                </a:ext>
              </a:extLst>
            </p:cNvPr>
            <p:cNvSpPr/>
            <p:nvPr/>
          </p:nvSpPr>
          <p:spPr>
            <a:xfrm>
              <a:off x="5706030" y="2031735"/>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Data Access Integration</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8" name="Прямоугольник 7">
              <a:extLst>
                <a:ext uri="{FF2B5EF4-FFF2-40B4-BE49-F238E27FC236}">
                  <a16:creationId xmlns:a16="http://schemas.microsoft.com/office/drawing/2014/main" id="{EAB42B1A-1C95-4C3B-AEBB-2A5A641E66B7}"/>
                </a:ext>
              </a:extLst>
            </p:cNvPr>
            <p:cNvSpPr/>
            <p:nvPr/>
          </p:nvSpPr>
          <p:spPr>
            <a:xfrm>
              <a:off x="8394833" y="2014099"/>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Web (MVC/</a:t>
              </a:r>
              <a:r>
                <a:rPr lang="en-US" sz="1200" dirty="0" err="1">
                  <a:ln w="0"/>
                  <a:solidFill>
                    <a:schemeClr val="tx1"/>
                  </a:solidFill>
                  <a:effectLst>
                    <a:outerShdw blurRad="38100" dist="19050" dir="2700000" algn="tl" rotWithShape="0">
                      <a:schemeClr val="dk1">
                        <a:alpha val="40000"/>
                      </a:schemeClr>
                    </a:outerShdw>
                  </a:effectLst>
                </a:rPr>
                <a:t>Remoting</a:t>
              </a:r>
              <a:r>
                <a:rPr lang="en-US" sz="1200" dirty="0">
                  <a:ln w="0"/>
                  <a:solidFill>
                    <a:schemeClr val="tx1"/>
                  </a:solidFill>
                  <a:effectLst>
                    <a:outerShdw blurRad="38100" dist="19050" dir="2700000" algn="tl" rotWithShape="0">
                      <a:schemeClr val="dk1">
                        <a:alpha val="40000"/>
                      </a:schemeClr>
                    </a:outerShdw>
                  </a:effectLst>
                </a:rPr>
                <a:t>)</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9" name="Скругленный прямоугольник 10">
              <a:extLst>
                <a:ext uri="{FF2B5EF4-FFF2-40B4-BE49-F238E27FC236}">
                  <a16:creationId xmlns:a16="http://schemas.microsoft.com/office/drawing/2014/main" id="{9D9D52AE-5913-43F1-865A-E3C2DFE074AB}"/>
                </a:ext>
              </a:extLst>
            </p:cNvPr>
            <p:cNvSpPr/>
            <p:nvPr/>
          </p:nvSpPr>
          <p:spPr>
            <a:xfrm>
              <a:off x="5853979"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JDBC</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0" name="Скругленный прямоугольник 11">
              <a:extLst>
                <a:ext uri="{FF2B5EF4-FFF2-40B4-BE49-F238E27FC236}">
                  <a16:creationId xmlns:a16="http://schemas.microsoft.com/office/drawing/2014/main" id="{6CCA34B5-EEAF-4636-880F-26117A52F3A1}"/>
                </a:ext>
              </a:extLst>
            </p:cNvPr>
            <p:cNvSpPr/>
            <p:nvPr/>
          </p:nvSpPr>
          <p:spPr>
            <a:xfrm>
              <a:off x="7016528"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ORM</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1" name="Скругленный прямоугольник 12">
              <a:extLst>
                <a:ext uri="{FF2B5EF4-FFF2-40B4-BE49-F238E27FC236}">
                  <a16:creationId xmlns:a16="http://schemas.microsoft.com/office/drawing/2014/main" id="{94D7B9A1-9654-4EA4-8651-091FC2F2C93C}"/>
                </a:ext>
              </a:extLst>
            </p:cNvPr>
            <p:cNvSpPr/>
            <p:nvPr/>
          </p:nvSpPr>
          <p:spPr>
            <a:xfrm>
              <a:off x="5853978"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ln w="0"/>
                  <a:solidFill>
                    <a:schemeClr val="tx1"/>
                  </a:solidFill>
                  <a:effectLst>
                    <a:outerShdw blurRad="38100" dist="19050" dir="2700000" algn="tl" rotWithShape="0">
                      <a:schemeClr val="dk1">
                        <a:alpha val="40000"/>
                      </a:schemeClr>
                    </a:outerShdw>
                  </a:effectLst>
                </a:rPr>
                <a:t>OXM</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12" name="Скругленный прямоугольник 13">
              <a:extLst>
                <a:ext uri="{FF2B5EF4-FFF2-40B4-BE49-F238E27FC236}">
                  <a16:creationId xmlns:a16="http://schemas.microsoft.com/office/drawing/2014/main" id="{1D71CE08-738D-4A7E-B5EA-F899B52CD923}"/>
                </a:ext>
              </a:extLst>
            </p:cNvPr>
            <p:cNvSpPr/>
            <p:nvPr/>
          </p:nvSpPr>
          <p:spPr>
            <a:xfrm>
              <a:off x="7020297"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ln w="0"/>
                  <a:solidFill>
                    <a:schemeClr val="tx1"/>
                  </a:solidFill>
                  <a:effectLst>
                    <a:outerShdw blurRad="38100" dist="19050" dir="2700000" algn="tl" rotWithShape="0">
                      <a:schemeClr val="dk1">
                        <a:alpha val="40000"/>
                      </a:schemeClr>
                    </a:outerShdw>
                  </a:effectLst>
                </a:rPr>
                <a:t>JMS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13" name="Скругленный прямоугольник 14">
              <a:extLst>
                <a:ext uri="{FF2B5EF4-FFF2-40B4-BE49-F238E27FC236}">
                  <a16:creationId xmlns:a16="http://schemas.microsoft.com/office/drawing/2014/main" id="{88910222-BCE6-4BF3-9735-FF7A7D2BE3B9}"/>
                </a:ext>
              </a:extLst>
            </p:cNvPr>
            <p:cNvSpPr/>
            <p:nvPr/>
          </p:nvSpPr>
          <p:spPr>
            <a:xfrm>
              <a:off x="8562010"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Web</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4" name="Скругленный прямоугольник 15">
              <a:extLst>
                <a:ext uri="{FF2B5EF4-FFF2-40B4-BE49-F238E27FC236}">
                  <a16:creationId xmlns:a16="http://schemas.microsoft.com/office/drawing/2014/main" id="{87AB67B7-7AB8-412E-ADB4-08BF86AAB1C8}"/>
                </a:ext>
              </a:extLst>
            </p:cNvPr>
            <p:cNvSpPr/>
            <p:nvPr/>
          </p:nvSpPr>
          <p:spPr>
            <a:xfrm>
              <a:off x="9683767"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Servlet</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6" name="Скругленный прямоугольник 17">
              <a:extLst>
                <a:ext uri="{FF2B5EF4-FFF2-40B4-BE49-F238E27FC236}">
                  <a16:creationId xmlns:a16="http://schemas.microsoft.com/office/drawing/2014/main" id="{72C32ED3-5B17-4CA0-8774-04D4E3DBD77B}"/>
                </a:ext>
              </a:extLst>
            </p:cNvPr>
            <p:cNvSpPr/>
            <p:nvPr/>
          </p:nvSpPr>
          <p:spPr>
            <a:xfrm>
              <a:off x="9133337" y="3095778"/>
              <a:ext cx="933683" cy="379846"/>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Struts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7" name="Прямоугольник 18">
              <a:extLst>
                <a:ext uri="{FF2B5EF4-FFF2-40B4-BE49-F238E27FC236}">
                  <a16:creationId xmlns:a16="http://schemas.microsoft.com/office/drawing/2014/main" id="{4F8A08F2-9BE5-4B03-928E-BF6B33F6429B}"/>
                </a:ext>
              </a:extLst>
            </p:cNvPr>
            <p:cNvSpPr/>
            <p:nvPr/>
          </p:nvSpPr>
          <p:spPr>
            <a:xfrm>
              <a:off x="5706029" y="4345656"/>
              <a:ext cx="5099495" cy="929727"/>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Core Container</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18" name="Скругленный прямоугольник 19">
              <a:extLst>
                <a:ext uri="{FF2B5EF4-FFF2-40B4-BE49-F238E27FC236}">
                  <a16:creationId xmlns:a16="http://schemas.microsoft.com/office/drawing/2014/main" id="{BED0D346-2073-4F80-BEA3-30D2980DFD2B}"/>
                </a:ext>
              </a:extLst>
            </p:cNvPr>
            <p:cNvSpPr/>
            <p:nvPr/>
          </p:nvSpPr>
          <p:spPr>
            <a:xfrm>
              <a:off x="6008039"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Beans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9" name="Скругленный прямоугольник 25">
              <a:extLst>
                <a:ext uri="{FF2B5EF4-FFF2-40B4-BE49-F238E27FC236}">
                  <a16:creationId xmlns:a16="http://schemas.microsoft.com/office/drawing/2014/main" id="{18C802E3-CF8D-4599-B9A9-604188CD9177}"/>
                </a:ext>
              </a:extLst>
            </p:cNvPr>
            <p:cNvSpPr/>
            <p:nvPr/>
          </p:nvSpPr>
          <p:spPr>
            <a:xfrm>
              <a:off x="7170590"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Core</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0" name="Скругленный прямоугольник 26">
              <a:extLst>
                <a:ext uri="{FF2B5EF4-FFF2-40B4-BE49-F238E27FC236}">
                  <a16:creationId xmlns:a16="http://schemas.microsoft.com/office/drawing/2014/main" id="{BB8308C6-2FE8-4DFB-9648-9783CC47E265}"/>
                </a:ext>
              </a:extLst>
            </p:cNvPr>
            <p:cNvSpPr/>
            <p:nvPr/>
          </p:nvSpPr>
          <p:spPr>
            <a:xfrm>
              <a:off x="8333142" y="4690545"/>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Context</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1" name="Скругленный прямоугольник 27">
              <a:extLst>
                <a:ext uri="{FF2B5EF4-FFF2-40B4-BE49-F238E27FC236}">
                  <a16:creationId xmlns:a16="http://schemas.microsoft.com/office/drawing/2014/main" id="{CF19D5D1-DAA1-4E1E-AF58-049FB0E17936}"/>
                </a:ext>
              </a:extLst>
            </p:cNvPr>
            <p:cNvSpPr/>
            <p:nvPr/>
          </p:nvSpPr>
          <p:spPr>
            <a:xfrm>
              <a:off x="9495693"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300"/>
                </a:lnSpc>
              </a:pPr>
              <a:r>
                <a:rPr lang="en-US" sz="1050" b="1" dirty="0">
                  <a:ln w="0"/>
                  <a:solidFill>
                    <a:schemeClr val="tx1"/>
                  </a:solidFill>
                  <a:effectLst>
                    <a:outerShdw blurRad="38100" dist="19050" dir="2700000" algn="tl" rotWithShape="0">
                      <a:schemeClr val="dk1">
                        <a:alpha val="40000"/>
                      </a:schemeClr>
                    </a:outerShdw>
                  </a:effectLst>
                </a:rPr>
                <a:t>Expression Language</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2" name="Прямоугольник 28">
              <a:extLst>
                <a:ext uri="{FF2B5EF4-FFF2-40B4-BE49-F238E27FC236}">
                  <a16:creationId xmlns:a16="http://schemas.microsoft.com/office/drawing/2014/main" id="{C4970466-B0CE-43D0-AC8C-DF96E9F22192}"/>
                </a:ext>
              </a:extLst>
            </p:cNvPr>
            <p:cNvSpPr/>
            <p:nvPr/>
          </p:nvSpPr>
          <p:spPr>
            <a:xfrm>
              <a:off x="5706028" y="5447231"/>
              <a:ext cx="5099495" cy="40258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Test</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23" name="Скругленный прямоугольник 29">
              <a:extLst>
                <a:ext uri="{FF2B5EF4-FFF2-40B4-BE49-F238E27FC236}">
                  <a16:creationId xmlns:a16="http://schemas.microsoft.com/office/drawing/2014/main" id="{8D3E6196-4912-48E7-ACEF-505586465643}"/>
                </a:ext>
              </a:extLst>
            </p:cNvPr>
            <p:cNvSpPr/>
            <p:nvPr/>
          </p:nvSpPr>
          <p:spPr>
            <a:xfrm>
              <a:off x="5706028" y="3835081"/>
              <a:ext cx="1531082"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AOP</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4" name="Скругленный прямоугольник 31">
              <a:extLst>
                <a:ext uri="{FF2B5EF4-FFF2-40B4-BE49-F238E27FC236}">
                  <a16:creationId xmlns:a16="http://schemas.microsoft.com/office/drawing/2014/main" id="{A56E41F9-DF98-4D9C-9901-F6073E251F95}"/>
                </a:ext>
              </a:extLst>
            </p:cNvPr>
            <p:cNvSpPr/>
            <p:nvPr/>
          </p:nvSpPr>
          <p:spPr>
            <a:xfrm>
              <a:off x="7465974" y="384389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Aspects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5" name="Скругленный прямоугольник 32">
              <a:extLst>
                <a:ext uri="{FF2B5EF4-FFF2-40B4-BE49-F238E27FC236}">
                  <a16:creationId xmlns:a16="http://schemas.microsoft.com/office/drawing/2014/main" id="{5BC1D217-295B-4193-8193-1E0BC6EC7418}"/>
                </a:ext>
              </a:extLst>
            </p:cNvPr>
            <p:cNvSpPr/>
            <p:nvPr/>
          </p:nvSpPr>
          <p:spPr>
            <a:xfrm>
              <a:off x="9225920" y="385873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Instrumentation</a:t>
              </a:r>
              <a:endParaRPr lang="uk-UA" sz="1050" b="1"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91589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800" dirty="0"/>
              <a:t>Container of all beans and their dependencies.</a:t>
            </a:r>
          </a:p>
          <a:p>
            <a:pPr lvl="0">
              <a:spcBef>
                <a:spcPts val="0"/>
              </a:spcBef>
            </a:pPr>
            <a:r>
              <a:rPr lang="en-US" sz="1800" dirty="0"/>
              <a:t>The </a:t>
            </a:r>
            <a:r>
              <a:rPr lang="en-US" sz="1800" dirty="0" err="1"/>
              <a:t>ApplicationContext</a:t>
            </a:r>
            <a:r>
              <a:rPr lang="en-US" sz="1800" dirty="0"/>
              <a:t> is the central interface within a Spring application for providing configuration information to the application. It is read-only at run time but can be reloaded if necessary and supported by the application. Several classes implement the </a:t>
            </a:r>
            <a:r>
              <a:rPr lang="en-US" sz="1800" dirty="0" err="1"/>
              <a:t>ApplicationContext</a:t>
            </a:r>
            <a:r>
              <a:rPr lang="en-US" sz="1800" dirty="0"/>
              <a:t> interface, allowing for a variety of configuration options and types of applications.</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43551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6" name="Овал 5">
            <a:extLst>
              <a:ext uri="{FF2B5EF4-FFF2-40B4-BE49-F238E27FC236}">
                <a16:creationId xmlns:a16="http://schemas.microsoft.com/office/drawing/2014/main" id="{0F071876-B55D-43E5-9884-63E05D9DA34A}"/>
              </a:ext>
            </a:extLst>
          </p:cNvPr>
          <p:cNvSpPr/>
          <p:nvPr/>
        </p:nvSpPr>
        <p:spPr>
          <a:xfrm>
            <a:off x="1981200" y="1091123"/>
            <a:ext cx="3851564" cy="36639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uk-UA" sz="1600"/>
          </a:p>
        </p:txBody>
      </p:sp>
      <p:cxnSp>
        <p:nvCxnSpPr>
          <p:cNvPr id="7" name="Прямая со стрелкой 18">
            <a:extLst>
              <a:ext uri="{FF2B5EF4-FFF2-40B4-BE49-F238E27FC236}">
                <a16:creationId xmlns:a16="http://schemas.microsoft.com/office/drawing/2014/main" id="{4035580A-2A3A-423C-B598-130AA3FBC3A2}"/>
              </a:ext>
            </a:extLst>
          </p:cNvPr>
          <p:cNvCxnSpPr>
            <a:stCxn id="26" idx="4"/>
            <a:endCxn id="30" idx="7"/>
          </p:cNvCxnSpPr>
          <p:nvPr/>
        </p:nvCxnSpPr>
        <p:spPr>
          <a:xfrm flipH="1">
            <a:off x="3460679" y="1853364"/>
            <a:ext cx="821747" cy="765982"/>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Прямая со стрелкой 22">
            <a:extLst>
              <a:ext uri="{FF2B5EF4-FFF2-40B4-BE49-F238E27FC236}">
                <a16:creationId xmlns:a16="http://schemas.microsoft.com/office/drawing/2014/main" id="{67DFC800-1E94-4830-9D3F-B3AF9D199A45}"/>
              </a:ext>
            </a:extLst>
          </p:cNvPr>
          <p:cNvCxnSpPr>
            <a:stCxn id="23" idx="5"/>
            <a:endCxn id="29" idx="2"/>
          </p:cNvCxnSpPr>
          <p:nvPr/>
        </p:nvCxnSpPr>
        <p:spPr>
          <a:xfrm>
            <a:off x="3277434" y="1973184"/>
            <a:ext cx="1666079" cy="75133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Прямая со стрелкой 25">
            <a:extLst>
              <a:ext uri="{FF2B5EF4-FFF2-40B4-BE49-F238E27FC236}">
                <a16:creationId xmlns:a16="http://schemas.microsoft.com/office/drawing/2014/main" id="{8E904436-DDC2-45BF-BEB2-CF9E7E2955CE}"/>
              </a:ext>
            </a:extLst>
          </p:cNvPr>
          <p:cNvCxnSpPr>
            <a:stCxn id="28" idx="0"/>
            <a:endCxn id="21" idx="2"/>
          </p:cNvCxnSpPr>
          <p:nvPr/>
        </p:nvCxnSpPr>
        <p:spPr>
          <a:xfrm flipV="1">
            <a:off x="3175550" y="3497623"/>
            <a:ext cx="1393478" cy="43946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Прямая со стрелкой 28">
            <a:extLst>
              <a:ext uri="{FF2B5EF4-FFF2-40B4-BE49-F238E27FC236}">
                <a16:creationId xmlns:a16="http://schemas.microsoft.com/office/drawing/2014/main" id="{3E3DF6D6-F432-46A2-BE21-C8E7EE7DF000}"/>
              </a:ext>
            </a:extLst>
          </p:cNvPr>
          <p:cNvCxnSpPr>
            <a:stCxn id="25" idx="0"/>
            <a:endCxn id="18" idx="4"/>
          </p:cNvCxnSpPr>
          <p:nvPr/>
        </p:nvCxnSpPr>
        <p:spPr>
          <a:xfrm flipV="1">
            <a:off x="2513778" y="2723565"/>
            <a:ext cx="1729" cy="409812"/>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Прямая со стрелкой 31">
            <a:extLst>
              <a:ext uri="{FF2B5EF4-FFF2-40B4-BE49-F238E27FC236}">
                <a16:creationId xmlns:a16="http://schemas.microsoft.com/office/drawing/2014/main" id="{84B259CF-8BA4-4F2D-91C6-3C9ADE366639}"/>
              </a:ext>
            </a:extLst>
          </p:cNvPr>
          <p:cNvCxnSpPr>
            <a:stCxn id="28" idx="6"/>
            <a:endCxn id="24" idx="2"/>
          </p:cNvCxnSpPr>
          <p:nvPr/>
        </p:nvCxnSpPr>
        <p:spPr>
          <a:xfrm flipV="1">
            <a:off x="3543884" y="4257462"/>
            <a:ext cx="644574" cy="3001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Прямая со стрелкой 34">
            <a:extLst>
              <a:ext uri="{FF2B5EF4-FFF2-40B4-BE49-F238E27FC236}">
                <a16:creationId xmlns:a16="http://schemas.microsoft.com/office/drawing/2014/main" id="{6B77CCED-36C9-4CCD-A87C-448682C5673B}"/>
              </a:ext>
            </a:extLst>
          </p:cNvPr>
          <p:cNvCxnSpPr>
            <a:stCxn id="20" idx="7"/>
            <a:endCxn id="22" idx="3"/>
          </p:cNvCxnSpPr>
          <p:nvPr/>
        </p:nvCxnSpPr>
        <p:spPr>
          <a:xfrm flipV="1">
            <a:off x="4605842" y="2334972"/>
            <a:ext cx="178133" cy="47523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 стрелкой 37">
            <a:extLst>
              <a:ext uri="{FF2B5EF4-FFF2-40B4-BE49-F238E27FC236}">
                <a16:creationId xmlns:a16="http://schemas.microsoft.com/office/drawing/2014/main" id="{1132AE7E-B823-4195-B67D-2CBCDDA9F0D3}"/>
              </a:ext>
            </a:extLst>
          </p:cNvPr>
          <p:cNvCxnSpPr>
            <a:stCxn id="23" idx="6"/>
            <a:endCxn id="26" idx="2"/>
          </p:cNvCxnSpPr>
          <p:nvPr/>
        </p:nvCxnSpPr>
        <p:spPr>
          <a:xfrm flipV="1">
            <a:off x="3385317" y="1502971"/>
            <a:ext cx="528775" cy="22244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Прямая со стрелкой 40">
            <a:extLst>
              <a:ext uri="{FF2B5EF4-FFF2-40B4-BE49-F238E27FC236}">
                <a16:creationId xmlns:a16="http://schemas.microsoft.com/office/drawing/2014/main" id="{B972F1B9-404D-4E78-87CB-45554D617282}"/>
              </a:ext>
            </a:extLst>
          </p:cNvPr>
          <p:cNvCxnSpPr>
            <a:stCxn id="22" idx="2"/>
            <a:endCxn id="19" idx="6"/>
          </p:cNvCxnSpPr>
          <p:nvPr/>
        </p:nvCxnSpPr>
        <p:spPr>
          <a:xfrm flipH="1">
            <a:off x="4262833" y="2087207"/>
            <a:ext cx="413259" cy="14421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Прямая со стрелкой 41">
            <a:extLst>
              <a:ext uri="{FF2B5EF4-FFF2-40B4-BE49-F238E27FC236}">
                <a16:creationId xmlns:a16="http://schemas.microsoft.com/office/drawing/2014/main" id="{C29F5C8D-944F-4EF8-AE72-6732675479CF}"/>
              </a:ext>
            </a:extLst>
          </p:cNvPr>
          <p:cNvCxnSpPr>
            <a:stCxn id="29" idx="4"/>
            <a:endCxn id="19" idx="5"/>
          </p:cNvCxnSpPr>
          <p:nvPr/>
        </p:nvCxnSpPr>
        <p:spPr>
          <a:xfrm flipH="1" flipV="1">
            <a:off x="4154950" y="2479187"/>
            <a:ext cx="1156897" cy="59572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Прямая со стрелкой 47">
            <a:extLst>
              <a:ext uri="{FF2B5EF4-FFF2-40B4-BE49-F238E27FC236}">
                <a16:creationId xmlns:a16="http://schemas.microsoft.com/office/drawing/2014/main" id="{31A4EA6C-2F23-4A8D-BE3E-3B5F525DB6D1}"/>
              </a:ext>
            </a:extLst>
          </p:cNvPr>
          <p:cNvCxnSpPr>
            <a:stCxn id="18" idx="4"/>
            <a:endCxn id="28" idx="0"/>
          </p:cNvCxnSpPr>
          <p:nvPr/>
        </p:nvCxnSpPr>
        <p:spPr>
          <a:xfrm>
            <a:off x="2515507" y="2723565"/>
            <a:ext cx="660043" cy="1213521"/>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 стрелкой 51">
            <a:extLst>
              <a:ext uri="{FF2B5EF4-FFF2-40B4-BE49-F238E27FC236}">
                <a16:creationId xmlns:a16="http://schemas.microsoft.com/office/drawing/2014/main" id="{A3B20A05-6AF3-41FD-8B4E-4242F04C9F78}"/>
              </a:ext>
            </a:extLst>
          </p:cNvPr>
          <p:cNvCxnSpPr>
            <a:stCxn id="24" idx="6"/>
            <a:endCxn id="29" idx="5"/>
          </p:cNvCxnSpPr>
          <p:nvPr/>
        </p:nvCxnSpPr>
        <p:spPr>
          <a:xfrm flipV="1">
            <a:off x="4925126" y="2972282"/>
            <a:ext cx="647172" cy="1285180"/>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Овал 17">
            <a:extLst>
              <a:ext uri="{FF2B5EF4-FFF2-40B4-BE49-F238E27FC236}">
                <a16:creationId xmlns:a16="http://schemas.microsoft.com/office/drawing/2014/main" id="{3B586438-E04D-427C-BDBE-DC32F64DB460}"/>
              </a:ext>
            </a:extLst>
          </p:cNvPr>
          <p:cNvSpPr/>
          <p:nvPr/>
        </p:nvSpPr>
        <p:spPr>
          <a:xfrm>
            <a:off x="2147173" y="202277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Session</a:t>
            </a:r>
          </a:p>
          <a:p>
            <a:pPr algn="ctr"/>
            <a:r>
              <a:rPr lang="en-US" sz="800" b="1" dirty="0" err="1"/>
              <a:t>Mamanger</a:t>
            </a:r>
            <a:endParaRPr lang="uk-UA" sz="800" b="1" dirty="0"/>
          </a:p>
        </p:txBody>
      </p:sp>
      <p:sp>
        <p:nvSpPr>
          <p:cNvPr id="19" name="Овал 18">
            <a:extLst>
              <a:ext uri="{FF2B5EF4-FFF2-40B4-BE49-F238E27FC236}">
                <a16:creationId xmlns:a16="http://schemas.microsoft.com/office/drawing/2014/main" id="{7864857B-A6C2-4527-91B7-75EFCE70C9D9}"/>
              </a:ext>
            </a:extLst>
          </p:cNvPr>
          <p:cNvSpPr/>
          <p:nvPr/>
        </p:nvSpPr>
        <p:spPr>
          <a:xfrm>
            <a:off x="3526165" y="188102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JDBC</a:t>
            </a:r>
            <a:endParaRPr lang="uk-UA" sz="800" b="1" dirty="0"/>
          </a:p>
        </p:txBody>
      </p:sp>
      <p:sp>
        <p:nvSpPr>
          <p:cNvPr id="20" name="Овал 19">
            <a:extLst>
              <a:ext uri="{FF2B5EF4-FFF2-40B4-BE49-F238E27FC236}">
                <a16:creationId xmlns:a16="http://schemas.microsoft.com/office/drawing/2014/main" id="{FD7992F7-0878-43BE-ABEB-C16C6EEF95A4}"/>
              </a:ext>
            </a:extLst>
          </p:cNvPr>
          <p:cNvSpPr/>
          <p:nvPr/>
        </p:nvSpPr>
        <p:spPr>
          <a:xfrm>
            <a:off x="3946634" y="2702616"/>
            <a:ext cx="772310" cy="734690"/>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Connection</a:t>
            </a:r>
          </a:p>
          <a:p>
            <a:pPr algn="ctr"/>
            <a:r>
              <a:rPr lang="en-US" sz="800" b="1" dirty="0"/>
              <a:t>Pool</a:t>
            </a:r>
            <a:endParaRPr lang="uk-UA" sz="800" b="1" dirty="0"/>
          </a:p>
        </p:txBody>
      </p:sp>
      <p:sp>
        <p:nvSpPr>
          <p:cNvPr id="21" name="Овал 20">
            <a:extLst>
              <a:ext uri="{FF2B5EF4-FFF2-40B4-BE49-F238E27FC236}">
                <a16:creationId xmlns:a16="http://schemas.microsoft.com/office/drawing/2014/main" id="{1D5F369A-9FF7-4E98-A0CB-8DA68700F828}"/>
              </a:ext>
            </a:extLst>
          </p:cNvPr>
          <p:cNvSpPr/>
          <p:nvPr/>
        </p:nvSpPr>
        <p:spPr>
          <a:xfrm>
            <a:off x="4569028" y="3130278"/>
            <a:ext cx="772310" cy="734690"/>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User</a:t>
            </a:r>
          </a:p>
          <a:p>
            <a:pPr algn="ctr"/>
            <a:r>
              <a:rPr lang="en-US" sz="800" b="1" dirty="0"/>
              <a:t>Manager</a:t>
            </a:r>
            <a:endParaRPr lang="uk-UA" sz="800" b="1" dirty="0"/>
          </a:p>
        </p:txBody>
      </p:sp>
      <p:sp>
        <p:nvSpPr>
          <p:cNvPr id="22" name="Овал 21">
            <a:extLst>
              <a:ext uri="{FF2B5EF4-FFF2-40B4-BE49-F238E27FC236}">
                <a16:creationId xmlns:a16="http://schemas.microsoft.com/office/drawing/2014/main" id="{77C0AE48-C250-46DC-801A-1FCC60E1636A}"/>
              </a:ext>
            </a:extLst>
          </p:cNvPr>
          <p:cNvSpPr/>
          <p:nvPr/>
        </p:nvSpPr>
        <p:spPr>
          <a:xfrm>
            <a:off x="4676092" y="173681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Cache</a:t>
            </a:r>
          </a:p>
          <a:p>
            <a:pPr algn="ctr"/>
            <a:r>
              <a:rPr lang="en-US" sz="800" b="1" dirty="0"/>
              <a:t>Manager</a:t>
            </a:r>
            <a:endParaRPr lang="uk-UA" sz="800" b="1" dirty="0"/>
          </a:p>
        </p:txBody>
      </p:sp>
      <p:sp>
        <p:nvSpPr>
          <p:cNvPr id="23" name="Овал 22">
            <a:extLst>
              <a:ext uri="{FF2B5EF4-FFF2-40B4-BE49-F238E27FC236}">
                <a16:creationId xmlns:a16="http://schemas.microsoft.com/office/drawing/2014/main" id="{112EDFD9-BFCF-4711-AA81-4E7EA95338C2}"/>
              </a:ext>
            </a:extLst>
          </p:cNvPr>
          <p:cNvSpPr/>
          <p:nvPr/>
        </p:nvSpPr>
        <p:spPr>
          <a:xfrm>
            <a:off x="2648649" y="1375026"/>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Bean Factory</a:t>
            </a:r>
            <a:endParaRPr lang="uk-UA" sz="800" b="1" dirty="0"/>
          </a:p>
        </p:txBody>
      </p:sp>
      <p:sp>
        <p:nvSpPr>
          <p:cNvPr id="24" name="Овал 23">
            <a:extLst>
              <a:ext uri="{FF2B5EF4-FFF2-40B4-BE49-F238E27FC236}">
                <a16:creationId xmlns:a16="http://schemas.microsoft.com/office/drawing/2014/main" id="{B8C3FD9F-8595-4E70-A745-A1942113B77F}"/>
              </a:ext>
            </a:extLst>
          </p:cNvPr>
          <p:cNvSpPr/>
          <p:nvPr/>
        </p:nvSpPr>
        <p:spPr>
          <a:xfrm>
            <a:off x="4188458" y="390706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FullText</a:t>
            </a:r>
            <a:r>
              <a:rPr lang="en-US" sz="800" b="1" dirty="0"/>
              <a:t> Search</a:t>
            </a:r>
            <a:endParaRPr lang="uk-UA" sz="800" b="1" dirty="0"/>
          </a:p>
        </p:txBody>
      </p:sp>
      <p:sp>
        <p:nvSpPr>
          <p:cNvPr id="25" name="Овал 24">
            <a:extLst>
              <a:ext uri="{FF2B5EF4-FFF2-40B4-BE49-F238E27FC236}">
                <a16:creationId xmlns:a16="http://schemas.microsoft.com/office/drawing/2014/main" id="{2BE964F7-667C-4884-8748-0773657B9D15}"/>
              </a:ext>
            </a:extLst>
          </p:cNvPr>
          <p:cNvSpPr/>
          <p:nvPr/>
        </p:nvSpPr>
        <p:spPr>
          <a:xfrm>
            <a:off x="2145444" y="3133377"/>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Result</a:t>
            </a:r>
          </a:p>
          <a:p>
            <a:pPr algn="ctr"/>
            <a:r>
              <a:rPr lang="en-US" sz="800" b="1" dirty="0"/>
              <a:t>Holder</a:t>
            </a:r>
            <a:endParaRPr lang="uk-UA" sz="800" b="1" dirty="0"/>
          </a:p>
        </p:txBody>
      </p:sp>
      <p:sp>
        <p:nvSpPr>
          <p:cNvPr id="26" name="Овал 25">
            <a:extLst>
              <a:ext uri="{FF2B5EF4-FFF2-40B4-BE49-F238E27FC236}">
                <a16:creationId xmlns:a16="http://schemas.microsoft.com/office/drawing/2014/main" id="{0FC59246-0718-40C4-A912-800C9B3D6223}"/>
              </a:ext>
            </a:extLst>
          </p:cNvPr>
          <p:cNvSpPr/>
          <p:nvPr/>
        </p:nvSpPr>
        <p:spPr>
          <a:xfrm>
            <a:off x="3914092" y="1152578"/>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Table</a:t>
            </a:r>
          </a:p>
          <a:p>
            <a:pPr algn="ctr"/>
            <a:r>
              <a:rPr lang="en-US" sz="800" b="1" dirty="0"/>
              <a:t>Manager</a:t>
            </a:r>
            <a:endParaRPr lang="uk-UA" sz="800" b="1" dirty="0"/>
          </a:p>
        </p:txBody>
      </p:sp>
      <p:sp>
        <p:nvSpPr>
          <p:cNvPr id="27" name="Овал 26">
            <a:extLst>
              <a:ext uri="{FF2B5EF4-FFF2-40B4-BE49-F238E27FC236}">
                <a16:creationId xmlns:a16="http://schemas.microsoft.com/office/drawing/2014/main" id="{12408E4E-1848-4ABC-B1F8-102B99FE2F75}"/>
              </a:ext>
            </a:extLst>
          </p:cNvPr>
          <p:cNvSpPr/>
          <p:nvPr/>
        </p:nvSpPr>
        <p:spPr>
          <a:xfrm>
            <a:off x="3295371" y="312868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User</a:t>
            </a:r>
          </a:p>
          <a:p>
            <a:pPr algn="ctr"/>
            <a:r>
              <a:rPr lang="en-US" sz="800" b="1" dirty="0"/>
              <a:t>Factory</a:t>
            </a:r>
            <a:endParaRPr lang="uk-UA" sz="800" b="1" dirty="0"/>
          </a:p>
        </p:txBody>
      </p:sp>
      <p:sp>
        <p:nvSpPr>
          <p:cNvPr id="28" name="Овал 27">
            <a:extLst>
              <a:ext uri="{FF2B5EF4-FFF2-40B4-BE49-F238E27FC236}">
                <a16:creationId xmlns:a16="http://schemas.microsoft.com/office/drawing/2014/main" id="{E5591047-ABE9-463C-816C-2E9CD25042A5}"/>
              </a:ext>
            </a:extLst>
          </p:cNvPr>
          <p:cNvSpPr/>
          <p:nvPr/>
        </p:nvSpPr>
        <p:spPr>
          <a:xfrm>
            <a:off x="2807216" y="3937086"/>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Form</a:t>
            </a:r>
          </a:p>
          <a:p>
            <a:pPr algn="ctr"/>
            <a:r>
              <a:rPr lang="en-US" sz="800" b="1" dirty="0"/>
              <a:t>Manager</a:t>
            </a:r>
            <a:endParaRPr lang="uk-UA" sz="800" b="1" dirty="0"/>
          </a:p>
        </p:txBody>
      </p:sp>
      <p:sp>
        <p:nvSpPr>
          <p:cNvPr id="29" name="Овал 28">
            <a:extLst>
              <a:ext uri="{FF2B5EF4-FFF2-40B4-BE49-F238E27FC236}">
                <a16:creationId xmlns:a16="http://schemas.microsoft.com/office/drawing/2014/main" id="{641EE7CC-73B6-4263-93B7-33ACE95A723A}"/>
              </a:ext>
            </a:extLst>
          </p:cNvPr>
          <p:cNvSpPr/>
          <p:nvPr/>
        </p:nvSpPr>
        <p:spPr>
          <a:xfrm>
            <a:off x="4943513" y="237412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Download</a:t>
            </a:r>
          </a:p>
          <a:p>
            <a:pPr algn="ctr"/>
            <a:r>
              <a:rPr lang="en-US" sz="800" b="1" dirty="0"/>
              <a:t>Service</a:t>
            </a:r>
            <a:endParaRPr lang="uk-UA" sz="800" b="1" dirty="0"/>
          </a:p>
        </p:txBody>
      </p:sp>
      <p:sp>
        <p:nvSpPr>
          <p:cNvPr id="30" name="Овал 29">
            <a:extLst>
              <a:ext uri="{FF2B5EF4-FFF2-40B4-BE49-F238E27FC236}">
                <a16:creationId xmlns:a16="http://schemas.microsoft.com/office/drawing/2014/main" id="{EB9A8FE7-9265-429C-AFE9-D9953CBB848A}"/>
              </a:ext>
            </a:extLst>
          </p:cNvPr>
          <p:cNvSpPr/>
          <p:nvPr/>
        </p:nvSpPr>
        <p:spPr>
          <a:xfrm>
            <a:off x="2831894" y="2516718"/>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Library</a:t>
            </a:r>
          </a:p>
          <a:p>
            <a:pPr algn="ctr"/>
            <a:r>
              <a:rPr lang="en-US" sz="800" b="1" dirty="0"/>
              <a:t>Processor</a:t>
            </a:r>
            <a:endParaRPr lang="uk-UA" sz="800" b="1" dirty="0"/>
          </a:p>
        </p:txBody>
      </p:sp>
    </p:spTree>
    <p:extLst>
      <p:ext uri="{BB962C8B-B14F-4D97-AF65-F5344CB8AC3E}">
        <p14:creationId xmlns:p14="http://schemas.microsoft.com/office/powerpoint/2010/main" val="185266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r>
              <a:rPr lang="en-US" sz="2800" dirty="0"/>
              <a:t> </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lnSpc>
                <a:spcPct val="150000"/>
              </a:lnSpc>
              <a:spcBef>
                <a:spcPts val="0"/>
              </a:spcBef>
            </a:pPr>
            <a:r>
              <a:rPr lang="en-US" sz="2000" b="1" dirty="0"/>
              <a:t>The </a:t>
            </a:r>
            <a:r>
              <a:rPr lang="en-US" sz="2000" b="1" dirty="0" err="1"/>
              <a:t>ApplicationContext</a:t>
            </a:r>
            <a:r>
              <a:rPr lang="en-US" sz="2000" b="1" dirty="0"/>
              <a:t> provides:</a:t>
            </a:r>
          </a:p>
          <a:p>
            <a:pPr lvl="1">
              <a:lnSpc>
                <a:spcPct val="150000"/>
              </a:lnSpc>
            </a:pPr>
            <a:r>
              <a:rPr lang="en-US" sz="1500" b="1" dirty="0"/>
              <a:t>Bean factory methods for accessing application components.</a:t>
            </a:r>
          </a:p>
          <a:p>
            <a:pPr lvl="1">
              <a:lnSpc>
                <a:spcPct val="150000"/>
              </a:lnSpc>
            </a:pPr>
            <a:r>
              <a:rPr lang="en-US" sz="1500" b="1" dirty="0"/>
              <a:t>The ability to load file resources in a generic fashion.</a:t>
            </a:r>
          </a:p>
          <a:p>
            <a:pPr lvl="1">
              <a:lnSpc>
                <a:spcPct val="150000"/>
              </a:lnSpc>
            </a:pPr>
            <a:r>
              <a:rPr lang="en-US" sz="1500" b="1" dirty="0"/>
              <a:t>The ability to publish events to registered listeners.</a:t>
            </a:r>
          </a:p>
          <a:p>
            <a:pPr lvl="1">
              <a:lnSpc>
                <a:spcPct val="150000"/>
              </a:lnSpc>
            </a:pPr>
            <a:r>
              <a:rPr lang="en-US" sz="1500" b="1" dirty="0"/>
              <a:t>The ability to resolve messages to support internationalization.</a:t>
            </a:r>
          </a:p>
          <a:p>
            <a:pPr lvl="1">
              <a:lnSpc>
                <a:spcPct val="150000"/>
              </a:lnSpc>
            </a:pPr>
            <a:r>
              <a:rPr lang="en-US" sz="1500" b="1" dirty="0"/>
              <a:t>Inheritance from a parent context.</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96790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Bean Scopes</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graphicFrame>
        <p:nvGraphicFramePr>
          <p:cNvPr id="6" name="Google Shape;619;p24">
            <a:extLst>
              <a:ext uri="{FF2B5EF4-FFF2-40B4-BE49-F238E27FC236}">
                <a16:creationId xmlns:a16="http://schemas.microsoft.com/office/drawing/2014/main" id="{876B6824-A321-4757-B7BC-99B90A78EDDC}"/>
              </a:ext>
            </a:extLst>
          </p:cNvPr>
          <p:cNvGraphicFramePr/>
          <p:nvPr>
            <p:extLst>
              <p:ext uri="{D42A27DB-BD31-4B8C-83A1-F6EECF244321}">
                <p14:modId xmlns:p14="http://schemas.microsoft.com/office/powerpoint/2010/main" val="442244529"/>
              </p:ext>
            </p:extLst>
          </p:nvPr>
        </p:nvGraphicFramePr>
        <p:xfrm>
          <a:off x="893700" y="1215788"/>
          <a:ext cx="6037126" cy="3027861"/>
        </p:xfrm>
        <a:graphic>
          <a:graphicData uri="http://schemas.openxmlformats.org/drawingml/2006/table">
            <a:tbl>
              <a:tblPr>
                <a:noFill/>
                <a:tableStyleId>{241716F4-2AAE-4518-A083-4389F0D416A6}</a:tableStyleId>
              </a:tblPr>
              <a:tblGrid>
                <a:gridCol w="1116146">
                  <a:extLst>
                    <a:ext uri="{9D8B030D-6E8A-4147-A177-3AD203B41FA5}">
                      <a16:colId xmlns:a16="http://schemas.microsoft.com/office/drawing/2014/main" val="20000"/>
                    </a:ext>
                  </a:extLst>
                </a:gridCol>
                <a:gridCol w="4920980">
                  <a:extLst>
                    <a:ext uri="{9D8B030D-6E8A-4147-A177-3AD203B41FA5}">
                      <a16:colId xmlns:a16="http://schemas.microsoft.com/office/drawing/2014/main" val="20001"/>
                    </a:ext>
                  </a:extLst>
                </a:gridCol>
              </a:tblGrid>
              <a:tr h="318383">
                <a:tc>
                  <a:txBody>
                    <a:bodyPr/>
                    <a:lstStyle/>
                    <a:p>
                      <a:pPr marL="0" lvl="0" indent="0" algn="r" rtl="0">
                        <a:spcBef>
                          <a:spcPts val="0"/>
                        </a:spcBef>
                        <a:spcAft>
                          <a:spcPts val="0"/>
                        </a:spcAft>
                        <a:buNone/>
                      </a:pPr>
                      <a:r>
                        <a:rPr lang="en-US" sz="1050" b="1" dirty="0">
                          <a:solidFill>
                            <a:schemeClr val="bg1"/>
                          </a:solidFill>
                          <a:latin typeface="Dosis"/>
                          <a:ea typeface="Dosis"/>
                          <a:cs typeface="Dosis"/>
                          <a:sym typeface="Dosis"/>
                        </a:rPr>
                        <a:t>Scope</a:t>
                      </a:r>
                      <a:endParaRPr sz="1050" b="1" dirty="0">
                        <a:solidFill>
                          <a:schemeClr val="bg1"/>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US" sz="900" b="1" dirty="0">
                          <a:solidFill>
                            <a:srgbClr val="FFFFFF"/>
                          </a:solidFill>
                          <a:latin typeface="Dosis"/>
                          <a:ea typeface="Dosis"/>
                          <a:cs typeface="Dosis"/>
                          <a:sym typeface="Dosis"/>
                        </a:rPr>
                        <a:t>Description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extLst>
                  <a:ext uri="{0D108BD9-81ED-4DB2-BD59-A6C34878D82A}">
                    <a16:rowId xmlns:a16="http://schemas.microsoft.com/office/drawing/2014/main" val="10000"/>
                  </a:ext>
                </a:extLst>
              </a:tr>
              <a:tr h="464127">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Singleton</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a single object instance per Spring </a:t>
                      </a:r>
                      <a:r>
                        <a:rPr lang="en-US" sz="900" b="1" dirty="0" err="1">
                          <a:solidFill>
                            <a:srgbClr val="3D4965"/>
                          </a:solidFill>
                          <a:latin typeface="Dosis"/>
                          <a:ea typeface="Dosis"/>
                          <a:cs typeface="Dosis"/>
                          <a:sym typeface="Dosis"/>
                        </a:rPr>
                        <a:t>IoC</a:t>
                      </a:r>
                      <a:r>
                        <a:rPr lang="en-US" sz="900" b="1" dirty="0">
                          <a:solidFill>
                            <a:srgbClr val="3D4965"/>
                          </a:solidFill>
                          <a:latin typeface="Dosis"/>
                          <a:ea typeface="Dosis"/>
                          <a:cs typeface="Dosis"/>
                          <a:sym typeface="Dosis"/>
                        </a:rPr>
                        <a:t> container.</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extLst>
                  <a:ext uri="{0D108BD9-81ED-4DB2-BD59-A6C34878D82A}">
                    <a16:rowId xmlns:a16="http://schemas.microsoft.com/office/drawing/2014/main" val="10001"/>
                  </a:ext>
                </a:extLst>
              </a:tr>
              <a:tr h="484909">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Prototype</a:t>
                      </a: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any number of object instances. New object will be created every time on getting from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2"/>
                  </a:ext>
                </a:extLst>
              </a:tr>
              <a:tr h="613521">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Request</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single HTTP request; that is every HTTP request will have its own instance of a bean created off the back of a single bean definition.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3"/>
                  </a:ext>
                </a:extLst>
              </a:tr>
              <a:tr h="491846">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Session</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HTTP Session.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09804739"/>
                  </a:ext>
                </a:extLst>
              </a:tr>
              <a:tr h="655075">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Global session</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global HTTP Session. Typically only valid when used in a portlet context.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738983"/>
                  </a:ext>
                </a:extLst>
              </a:tr>
            </a:tbl>
          </a:graphicData>
        </a:graphic>
      </p:graphicFrame>
    </p:spTree>
    <p:extLst>
      <p:ext uri="{BB962C8B-B14F-4D97-AF65-F5344CB8AC3E}">
        <p14:creationId xmlns:p14="http://schemas.microsoft.com/office/powerpoint/2010/main" val="68723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Bean Definition</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graphicFrame>
        <p:nvGraphicFramePr>
          <p:cNvPr id="2" name="Таблиця 1">
            <a:extLst>
              <a:ext uri="{FF2B5EF4-FFF2-40B4-BE49-F238E27FC236}">
                <a16:creationId xmlns:a16="http://schemas.microsoft.com/office/drawing/2014/main" id="{61019F59-F85F-4201-9155-28DD56DD5AF8}"/>
              </a:ext>
            </a:extLst>
          </p:cNvPr>
          <p:cNvGraphicFramePr>
            <a:graphicFrameLocks noGrp="1"/>
          </p:cNvGraphicFramePr>
          <p:nvPr>
            <p:extLst>
              <p:ext uri="{D42A27DB-BD31-4B8C-83A1-F6EECF244321}">
                <p14:modId xmlns:p14="http://schemas.microsoft.com/office/powerpoint/2010/main" val="2458685802"/>
              </p:ext>
            </p:extLst>
          </p:nvPr>
        </p:nvGraphicFramePr>
        <p:xfrm>
          <a:off x="893700" y="1215788"/>
          <a:ext cx="6037126" cy="3027861"/>
        </p:xfrm>
        <a:graphic>
          <a:graphicData uri="http://schemas.openxmlformats.org/drawingml/2006/table">
            <a:tbl>
              <a:tblPr>
                <a:noFill/>
                <a:tableStyleId>{241716F4-2AAE-4518-A083-4389F0D416A6}</a:tableStyleId>
              </a:tblPr>
              <a:tblGrid>
                <a:gridCol w="1116146">
                  <a:extLst>
                    <a:ext uri="{9D8B030D-6E8A-4147-A177-3AD203B41FA5}">
                      <a16:colId xmlns:a16="http://schemas.microsoft.com/office/drawing/2014/main" val="2041066443"/>
                    </a:ext>
                  </a:extLst>
                </a:gridCol>
                <a:gridCol w="4920980">
                  <a:extLst>
                    <a:ext uri="{9D8B030D-6E8A-4147-A177-3AD203B41FA5}">
                      <a16:colId xmlns:a16="http://schemas.microsoft.com/office/drawing/2014/main" val="684951792"/>
                    </a:ext>
                  </a:extLst>
                </a:gridCol>
              </a:tblGrid>
              <a:tr h="318383">
                <a:tc>
                  <a:txBody>
                    <a:bodyPr/>
                    <a:lstStyle/>
                    <a:p>
                      <a:pPr marL="0" lvl="0" indent="0" algn="r" rtl="0">
                        <a:spcBef>
                          <a:spcPts val="0"/>
                        </a:spcBef>
                        <a:spcAft>
                          <a:spcPts val="0"/>
                        </a:spcAft>
                        <a:buNone/>
                      </a:pPr>
                      <a:r>
                        <a:rPr lang="en-US" sz="1050" b="1" dirty="0">
                          <a:solidFill>
                            <a:schemeClr val="bg1"/>
                          </a:solidFill>
                          <a:latin typeface="Dosis"/>
                          <a:ea typeface="Dosis"/>
                          <a:cs typeface="Dosis"/>
                          <a:sym typeface="Dosis"/>
                        </a:rPr>
                        <a:t>Property</a:t>
                      </a:r>
                      <a:endParaRPr sz="1050" b="1" dirty="0">
                        <a:solidFill>
                          <a:schemeClr val="bg1"/>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US" sz="900" b="1" dirty="0">
                          <a:solidFill>
                            <a:srgbClr val="FFFFFF"/>
                          </a:solidFill>
                          <a:latin typeface="Dosis"/>
                          <a:ea typeface="Dosis"/>
                          <a:cs typeface="Dosis"/>
                          <a:sym typeface="Dosis"/>
                        </a:rPr>
                        <a:t>Description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extLst>
                  <a:ext uri="{0D108BD9-81ED-4DB2-BD59-A6C34878D82A}">
                    <a16:rowId xmlns:a16="http://schemas.microsoft.com/office/drawing/2014/main" val="3906949119"/>
                  </a:ext>
                </a:extLst>
              </a:tr>
              <a:tr h="464127">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class</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is mandatory and specifies the bean class to be used to create the bean.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extLst>
                  <a:ext uri="{0D108BD9-81ED-4DB2-BD59-A6C34878D82A}">
                    <a16:rowId xmlns:a16="http://schemas.microsoft.com/office/drawing/2014/main" val="683695342"/>
                  </a:ext>
                </a:extLst>
              </a:tr>
              <a:tr h="484909">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name</a:t>
                      </a: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specifies the bean identifier uniquely. In XML-based configuration metadata, you use the id and/or name attributes to specify the bean identifier(s).</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84201653"/>
                  </a:ext>
                </a:extLst>
              </a:tr>
              <a:tr h="613521">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scope</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specifies the scope of the objects created from a bean definition and it will be discussed in bean scopes chapter.</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2703556308"/>
                  </a:ext>
                </a:extLst>
              </a:tr>
              <a:tr h="491846">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initialization method</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A callback to be called just after all necessary properties on the bean have been set by the container. It will be discussed in bean life cycle chapter.</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213148656"/>
                  </a:ext>
                </a:extLst>
              </a:tr>
              <a:tr h="655075">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destruction method</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A callback to be used when the container containing the bean is destroyed. It will be discussed in bean life cycle chapter.</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026450"/>
                  </a:ext>
                </a:extLst>
              </a:tr>
            </a:tbl>
          </a:graphicData>
        </a:graphic>
      </p:graphicFrame>
    </p:spTree>
    <p:extLst>
      <p:ext uri="{BB962C8B-B14F-4D97-AF65-F5344CB8AC3E}">
        <p14:creationId xmlns:p14="http://schemas.microsoft.com/office/powerpoint/2010/main" val="4066590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a:t>
            </a:r>
            <a:r>
              <a:rPr lang="en-US" sz="2800" dirty="0" err="1"/>
              <a:t>IoC</a:t>
            </a:r>
            <a:r>
              <a:rPr lang="en-US" sz="2800" dirty="0"/>
              <a:t> Annotations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050" b="1" dirty="0">
                <a:solidFill>
                  <a:srgbClr val="646464"/>
                </a:solidFill>
                <a:latin typeface="Courier New" panose="02070309020205020404" pitchFamily="49" charset="0"/>
              </a:rPr>
              <a:t>@Component</a:t>
            </a:r>
          </a:p>
          <a:p>
            <a:pPr marL="0" indent="0">
              <a:buNone/>
            </a:pPr>
            <a:r>
              <a:rPr lang="en-US" sz="1050" b="1" dirty="0">
                <a:solidFill>
                  <a:schemeClr val="tx1">
                    <a:lumMod val="65000"/>
                    <a:lumOff val="35000"/>
                  </a:schemeClr>
                </a:solidFill>
                <a:latin typeface="Courier New" panose="02070309020205020404" pitchFamily="49" charset="0"/>
                <a:cs typeface="Courier New" panose="02070309020205020404" pitchFamily="49" charset="0"/>
              </a:rPr>
              <a:t>@Scope("session")</a:t>
            </a:r>
          </a:p>
          <a:p>
            <a:pPr marL="0" indent="0">
              <a:buNone/>
            </a:pPr>
            <a:r>
              <a:rPr lang="en-US" sz="1050" b="1" dirty="0">
                <a:solidFill>
                  <a:srgbClr val="7F0055"/>
                </a:solidFill>
                <a:latin typeface="Courier New" panose="02070309020205020404" pitchFamily="49" charset="0"/>
              </a:rPr>
              <a:t>public</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class</a:t>
            </a:r>
            <a:r>
              <a:rPr lang="en-US" sz="1050" b="1" dirty="0">
                <a:solidFill>
                  <a:srgbClr val="000000"/>
                </a:solidFill>
                <a:latin typeface="Courier New" panose="02070309020205020404" pitchFamily="49" charset="0"/>
              </a:rPr>
              <a:t> JDBC {</a:t>
            </a:r>
          </a:p>
          <a:p>
            <a:pPr marL="0" indent="0">
              <a:buNone/>
            </a:pPr>
            <a:r>
              <a:rPr lang="en-US" sz="1050" dirty="0">
                <a:solidFill>
                  <a:srgbClr val="000000"/>
                </a:solidFill>
                <a:latin typeface="Courier New" panose="02070309020205020404" pitchFamily="49" charset="0"/>
              </a:rPr>
              <a:t>   </a:t>
            </a:r>
            <a:r>
              <a:rPr lang="en-US" sz="1050" dirty="0">
                <a:solidFill>
                  <a:srgbClr val="3F7F5F"/>
                </a:solidFill>
                <a:latin typeface="Courier New" panose="02070309020205020404" pitchFamily="49" charset="0"/>
              </a:rPr>
              <a:t>//Spring bean component, does not require to be declared in app context </a:t>
            </a:r>
          </a:p>
          <a:p>
            <a:pPr marL="0" indent="0">
              <a:buNone/>
            </a:pPr>
            <a:r>
              <a:rPr lang="uk-UA" sz="1050" dirty="0">
                <a:solidFill>
                  <a:srgbClr val="000000"/>
                </a:solidFill>
                <a:latin typeface="Courier New" panose="02070309020205020404" pitchFamily="49" charset="0"/>
              </a:rPr>
              <a:t>}</a:t>
            </a:r>
            <a:endParaRPr lang="en-US" sz="1050" dirty="0">
              <a:solidFill>
                <a:srgbClr val="000000"/>
              </a:solidFill>
              <a:latin typeface="Courier New" panose="02070309020205020404" pitchFamily="49" charset="0"/>
            </a:endParaRPr>
          </a:p>
          <a:p>
            <a:pPr marL="0" indent="0">
              <a:buNone/>
            </a:pPr>
            <a:endParaRPr lang="en-US" sz="1050" dirty="0">
              <a:solidFill>
                <a:srgbClr val="000000"/>
              </a:solidFill>
              <a:latin typeface="Courier New" panose="02070309020205020404" pitchFamily="49" charset="0"/>
            </a:endParaRPr>
          </a:p>
          <a:p>
            <a:pPr marL="0" indent="0">
              <a:buNone/>
            </a:pPr>
            <a:r>
              <a:rPr lang="en-US" sz="1050" b="1" dirty="0">
                <a:solidFill>
                  <a:srgbClr val="646464"/>
                </a:solidFill>
                <a:latin typeface="Courier New" panose="02070309020205020404" pitchFamily="49" charset="0"/>
              </a:rPr>
              <a:t>@Service</a:t>
            </a:r>
            <a:endParaRPr lang="en-US" sz="1050" dirty="0">
              <a:solidFill>
                <a:srgbClr val="000000"/>
              </a:solidFill>
              <a:latin typeface="Courier New" panose="02070309020205020404" pitchFamily="49" charset="0"/>
            </a:endParaRPr>
          </a:p>
          <a:p>
            <a:pPr marL="0" indent="0">
              <a:buNone/>
            </a:pPr>
            <a:r>
              <a:rPr lang="en-US" sz="1050" b="1" dirty="0">
                <a:solidFill>
                  <a:srgbClr val="7F0055"/>
                </a:solidFill>
                <a:latin typeface="Courier New" panose="02070309020205020404" pitchFamily="49" charset="0"/>
              </a:rPr>
              <a:t>public</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class</a:t>
            </a:r>
            <a:r>
              <a:rPr lang="en-US" sz="1050" b="1" dirty="0">
                <a:solidFill>
                  <a:srgbClr val="000000"/>
                </a:solidFill>
                <a:latin typeface="Courier New" panose="02070309020205020404" pitchFamily="49" charset="0"/>
              </a:rPr>
              <a:t> </a:t>
            </a:r>
            <a:r>
              <a:rPr lang="en-US" sz="1050" b="1" dirty="0" err="1">
                <a:solidFill>
                  <a:srgbClr val="000000"/>
                </a:solidFill>
                <a:latin typeface="Courier New" panose="02070309020205020404" pitchFamily="49" charset="0"/>
              </a:rPr>
              <a:t>UserManager</a:t>
            </a:r>
            <a:r>
              <a:rPr lang="en-US" sz="1050" b="1" dirty="0">
                <a:solidFill>
                  <a:srgbClr val="000000"/>
                </a:solidFill>
                <a:latin typeface="Courier New" panose="02070309020205020404" pitchFamily="49" charset="0"/>
              </a:rPr>
              <a:t> {</a:t>
            </a:r>
          </a:p>
          <a:p>
            <a:pPr marL="0" indent="0">
              <a:buNone/>
            </a:pPr>
            <a:r>
              <a:rPr lang="en-US" sz="1050" dirty="0">
                <a:solidFill>
                  <a:srgbClr val="3F7F5F"/>
                </a:solidFill>
                <a:latin typeface="Courier New" panose="02070309020205020404" pitchFamily="49" charset="0"/>
              </a:rPr>
              <a:t>    //be sure </a:t>
            </a:r>
            <a:r>
              <a:rPr lang="en-US" sz="1050" dirty="0" err="1">
                <a:solidFill>
                  <a:srgbClr val="3F7F5F"/>
                </a:solidFill>
                <a:latin typeface="Courier New" panose="02070309020205020404" pitchFamily="49" charset="0"/>
              </a:rPr>
              <a:t>jdbc</a:t>
            </a:r>
            <a:r>
              <a:rPr lang="en-US" sz="1050" dirty="0">
                <a:solidFill>
                  <a:srgbClr val="3F7F5F"/>
                </a:solidFill>
                <a:latin typeface="Courier New" panose="02070309020205020404" pitchFamily="49" charset="0"/>
              </a:rPr>
              <a:t> will be initialized before you start using it</a:t>
            </a:r>
            <a:endParaRPr lang="en-US" sz="1050" b="1" dirty="0">
              <a:solidFill>
                <a:srgbClr val="000000"/>
              </a:solidFill>
              <a:latin typeface="Courier New" panose="02070309020205020404" pitchFamily="49" charset="0"/>
            </a:endParaRPr>
          </a:p>
          <a:p>
            <a:pPr marL="0" indent="0">
              <a:buNone/>
            </a:pPr>
            <a:r>
              <a:rPr lang="en-US" sz="1050" dirty="0">
                <a:solidFill>
                  <a:srgbClr val="646464"/>
                </a:solidFill>
                <a:latin typeface="Courier New" panose="02070309020205020404" pitchFamily="49" charset="0"/>
              </a:rPr>
              <a:t>    </a:t>
            </a:r>
            <a:r>
              <a:rPr lang="en-US" sz="1050" b="1" dirty="0">
                <a:solidFill>
                  <a:srgbClr val="646464"/>
                </a:solidFill>
                <a:latin typeface="Courier New" panose="02070309020205020404" pitchFamily="49" charset="0"/>
              </a:rPr>
              <a:t>@</a:t>
            </a:r>
            <a:r>
              <a:rPr lang="en-US" sz="1050" b="1" dirty="0" err="1">
                <a:solidFill>
                  <a:srgbClr val="646464"/>
                </a:solidFill>
                <a:latin typeface="Courier New" panose="02070309020205020404" pitchFamily="49" charset="0"/>
              </a:rPr>
              <a:t>Autowired</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private</a:t>
            </a:r>
            <a:r>
              <a:rPr lang="en-US" sz="1050" b="1" dirty="0">
                <a:solidFill>
                  <a:srgbClr val="000000"/>
                </a:solidFill>
                <a:latin typeface="Courier New" panose="02070309020205020404" pitchFamily="49" charset="0"/>
              </a:rPr>
              <a:t> JDBC </a:t>
            </a:r>
            <a:r>
              <a:rPr lang="en-US" sz="1050" b="1" dirty="0" err="1">
                <a:solidFill>
                  <a:srgbClr val="0000C0"/>
                </a:solidFill>
                <a:latin typeface="Courier New" panose="02070309020205020404" pitchFamily="49" charset="0"/>
              </a:rPr>
              <a:t>jdbc</a:t>
            </a:r>
            <a:r>
              <a:rPr lang="en-US" sz="1050" b="1" dirty="0">
                <a:solidFill>
                  <a:srgbClr val="000000"/>
                </a:solidFill>
                <a:latin typeface="Courier New" panose="02070309020205020404" pitchFamily="49" charset="0"/>
              </a:rPr>
              <a:t>;</a:t>
            </a:r>
            <a:endParaRPr lang="en-US" sz="1050" u="sng" dirty="0">
              <a:solidFill>
                <a:srgbClr val="3F7F5F"/>
              </a:solidFill>
              <a:latin typeface="Courier New" panose="02070309020205020404" pitchFamily="49" charset="0"/>
            </a:endParaRPr>
          </a:p>
          <a:p>
            <a:pPr marL="0" indent="0">
              <a:buNone/>
            </a:pPr>
            <a:r>
              <a:rPr lang="uk-UA" sz="1050" dirty="0">
                <a:solidFill>
                  <a:srgbClr val="000000"/>
                </a:solidFill>
                <a:latin typeface="Courier New" panose="02070309020205020404" pitchFamily="49" charset="0"/>
              </a:rPr>
              <a:t>}</a:t>
            </a:r>
            <a:endParaRPr lang="en-US" sz="1050" dirty="0">
              <a:solidFill>
                <a:srgbClr val="000000"/>
              </a:solidFill>
              <a:latin typeface="Courier New" panose="02070309020205020404" pitchFamily="49" charset="0"/>
            </a:endParaRP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02038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Contents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Inversion of Control</a:t>
            </a:r>
          </a:p>
          <a:p>
            <a:pPr lvl="0"/>
            <a:r>
              <a:rPr lang="en-US" dirty="0"/>
              <a:t>Dependency Injection</a:t>
            </a:r>
          </a:p>
          <a:p>
            <a:pPr lvl="0"/>
            <a:r>
              <a:rPr lang="en-US" dirty="0"/>
              <a:t>Spring Core</a:t>
            </a:r>
          </a:p>
          <a:p>
            <a:pPr lvl="0"/>
            <a:r>
              <a:rPr lang="en-US" dirty="0"/>
              <a:t>XML config vs Annotation config vs Java config</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Life Cycle Annotations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200" b="1" dirty="0">
                <a:solidFill>
                  <a:srgbClr val="646464"/>
                </a:solidFill>
                <a:latin typeface="Courier New" panose="02070309020205020404" pitchFamily="49" charset="0"/>
              </a:rPr>
              <a:t>@Component</a:t>
            </a:r>
            <a:endParaRPr lang="en-US" sz="1200" b="1" dirty="0">
              <a:solidFill>
                <a:srgbClr val="7F0055"/>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UserManager</a:t>
            </a:r>
            <a:r>
              <a:rPr lang="en-US" sz="1200" b="1" dirty="0">
                <a:solidFill>
                  <a:srgbClr val="000000"/>
                </a:solidFill>
                <a:latin typeface="Courier New" panose="02070309020205020404" pitchFamily="49" charset="0"/>
              </a:rPr>
              <a:t> {</a:t>
            </a: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a:t>
            </a:r>
            <a:r>
              <a:rPr lang="en-US" sz="1200" b="1" dirty="0" err="1">
                <a:solidFill>
                  <a:srgbClr val="646464"/>
                </a:solidFill>
                <a:latin typeface="Courier New" panose="02070309020205020404" pitchFamily="49" charset="0"/>
              </a:rPr>
              <a:t>PostConstruct</a:t>
            </a:r>
            <a:endParaRPr lang="en-US" sz="1200" b="1" dirty="0">
              <a:solidFill>
                <a:srgbClr val="646464"/>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init</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//do some initialization work</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endParaRPr lang="uk-UA" sz="1200" dirty="0">
              <a:latin typeface="Courier New" panose="02070309020205020404" pitchFamily="49" charset="0"/>
            </a:endParaRP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a:t>
            </a:r>
            <a:r>
              <a:rPr lang="en-US" sz="1200" b="1" dirty="0" err="1">
                <a:solidFill>
                  <a:srgbClr val="646464"/>
                </a:solidFill>
                <a:latin typeface="Courier New" panose="02070309020205020404" pitchFamily="49" charset="0"/>
              </a:rPr>
              <a:t>PreDestroy</a:t>
            </a:r>
            <a:endParaRPr lang="en-US" sz="1200" b="1" dirty="0">
              <a:solidFill>
                <a:srgbClr val="646464"/>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destroy() {</a:t>
            </a:r>
          </a:p>
          <a:p>
            <a:pPr marL="0" indent="0">
              <a:buNone/>
            </a:pPr>
            <a:r>
              <a:rPr lang="en-US" sz="1200" dirty="0">
                <a:solidFill>
                  <a:srgbClr val="3F7F5F"/>
                </a:solidFill>
                <a:latin typeface="Courier New" panose="02070309020205020404" pitchFamily="49" charset="0"/>
              </a:rPr>
              <a:t>        //release all resources</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r>
              <a:rPr lang="uk-UA" sz="1200" dirty="0">
                <a:solidFill>
                  <a:srgbClr val="000000"/>
                </a:solidFill>
                <a:latin typeface="Courier New" panose="02070309020205020404" pitchFamily="49" charset="0"/>
              </a:rPr>
              <a:t>}</a:t>
            </a:r>
            <a:endParaRPr lang="uk-UA" sz="12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26382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Java Configuration</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200" b="1" dirty="0">
                <a:solidFill>
                  <a:srgbClr val="646464"/>
                </a:solidFill>
                <a:latin typeface="Courier New" panose="02070309020205020404" pitchFamily="49" charset="0"/>
              </a:rPr>
              <a:t>@Configuration</a:t>
            </a:r>
            <a:endParaRPr lang="en-US" sz="1200" b="1" dirty="0">
              <a:solidFill>
                <a:srgbClr val="7F0055"/>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AppConfig</a:t>
            </a:r>
            <a:r>
              <a:rPr lang="en-US" sz="1200" b="1" dirty="0">
                <a:solidFill>
                  <a:srgbClr val="000000"/>
                </a:solidFill>
                <a:latin typeface="Courier New" panose="02070309020205020404" pitchFamily="49" charset="0"/>
              </a:rPr>
              <a:t> {</a:t>
            </a: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@Bean</a:t>
            </a: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SomeService</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someService</a:t>
            </a:r>
            <a:r>
              <a:rPr lang="en-US" sz="1200" b="1" dirty="0">
                <a:solidFill>
                  <a:srgbClr val="000000"/>
                </a:solidFill>
                <a:latin typeface="Courier New" panose="02070309020205020404" pitchFamily="49" charset="0"/>
              </a:rPr>
              <a:t>(</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a:t>
            </a:r>
            <a:r>
              <a:rPr lang="en-US" sz="1200" b="1" dirty="0">
                <a:solidFill>
                  <a:srgbClr val="7F0055"/>
                </a:solidFill>
                <a:latin typeface="Courier New" panose="02070309020205020404" pitchFamily="49" charset="0"/>
              </a:rPr>
              <a:t>return new </a:t>
            </a:r>
            <a:r>
              <a:rPr lang="en-US" sz="1200" b="1" dirty="0" err="1">
                <a:solidFill>
                  <a:srgbClr val="000000"/>
                </a:solidFill>
                <a:latin typeface="Courier New" panose="02070309020205020404" pitchFamily="49" charset="0"/>
              </a:rPr>
              <a:t>SomeServiceimpl</a:t>
            </a:r>
            <a:r>
              <a:rPr lang="en-US" sz="1200" b="1" dirty="0">
                <a:solidFill>
                  <a:srgbClr val="000000"/>
                </a:solidFill>
                <a:latin typeface="Courier New" panose="02070309020205020404" pitchFamily="49" charset="0"/>
              </a:rPr>
              <a:t>(</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endParaRPr lang="en-US" sz="1200" dirty="0">
              <a:solidFill>
                <a:srgbClr val="000000"/>
              </a:solidFill>
              <a:latin typeface="Courier New" panose="02070309020205020404" pitchFamily="49" charset="0"/>
            </a:endParaRPr>
          </a:p>
          <a:p>
            <a:pPr marL="0" indent="0">
              <a:buNone/>
            </a:pPr>
            <a:r>
              <a:rPr lang="en-US" sz="1200" b="1" dirty="0">
                <a:solidFill>
                  <a:srgbClr val="646464"/>
                </a:solidFill>
                <a:latin typeface="Courier New" panose="02070309020205020404" pitchFamily="49" charset="0"/>
              </a:rPr>
              <a:t>    @Bean</a:t>
            </a: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a:t>
            </a:r>
            <a:r>
              <a:rPr lang="en-US" sz="1200" b="1" dirty="0">
                <a:solidFill>
                  <a:srgbClr val="7F0055"/>
                </a:solidFill>
                <a:latin typeface="Courier New" panose="02070309020205020404" pitchFamily="49" charset="0"/>
              </a:rPr>
              <a:t>return </a:t>
            </a:r>
            <a:r>
              <a:rPr lang="en-US" sz="1200" b="1" dirty="0" err="1">
                <a:solidFill>
                  <a:srgbClr val="000000"/>
                </a:solidFill>
                <a:latin typeface="Courier New" panose="02070309020205020404" pitchFamily="49" charset="0"/>
              </a:rPr>
              <a:t>AnotherServiceImpl.getInstance</a:t>
            </a:r>
            <a:r>
              <a:rPr lang="en-US" sz="1200" b="1"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a:p>
            <a:pPr marL="0" indent="0">
              <a:buNone/>
            </a:pPr>
            <a:r>
              <a:rPr lang="uk-UA" sz="1200" dirty="0">
                <a:solidFill>
                  <a:srgbClr val="000000"/>
                </a:solidFill>
                <a:latin typeface="Courier New" panose="02070309020205020404" pitchFamily="49" charset="0"/>
              </a:rPr>
              <a:t>}</a:t>
            </a:r>
            <a:endParaRPr lang="uk-UA" sz="12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4244601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Homework</a:t>
            </a:r>
            <a:endParaRPr lang="ru-RU" sz="28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r>
              <a:rPr lang="en-US" sz="1050" dirty="0"/>
              <a:t>Make all codecs (Caesar, Morse, </a:t>
            </a:r>
            <a:r>
              <a:rPr lang="en-US" sz="1050" dirty="0" err="1"/>
              <a:t>Vigenere</a:t>
            </a:r>
            <a:r>
              <a:rPr lang="en-US" sz="1050" dirty="0"/>
              <a:t>, </a:t>
            </a:r>
            <a:r>
              <a:rPr lang="en-US" sz="1050" dirty="0" err="1"/>
              <a:t>etc</a:t>
            </a:r>
            <a:r>
              <a:rPr lang="en-US" sz="1050" dirty="0"/>
              <a:t>) Spring components (remove @Codec, @Key, @Shift annotations and logic that uses them)</a:t>
            </a:r>
          </a:p>
          <a:p>
            <a:pPr>
              <a:lnSpc>
                <a:spcPct val="150000"/>
              </a:lnSpc>
            </a:pPr>
            <a:r>
              <a:rPr lang="en-US" sz="1050" dirty="0"/>
              <a:t>Use properties that can be injected by Spring to set </a:t>
            </a:r>
            <a:r>
              <a:rPr lang="en-US" sz="1050" b="1" dirty="0"/>
              <a:t>key </a:t>
            </a:r>
            <a:r>
              <a:rPr lang="en-US" sz="1050" dirty="0"/>
              <a:t>and </a:t>
            </a:r>
            <a:r>
              <a:rPr lang="en-US" sz="1050" b="1" dirty="0"/>
              <a:t>shift</a:t>
            </a:r>
          </a:p>
          <a:p>
            <a:pPr>
              <a:lnSpc>
                <a:spcPct val="150000"/>
              </a:lnSpc>
            </a:pPr>
            <a:r>
              <a:rPr lang="en-US" sz="1050" dirty="0"/>
              <a:t>Change codec factory implementation:</a:t>
            </a:r>
          </a:p>
          <a:p>
            <a:pPr lvl="1">
              <a:lnSpc>
                <a:spcPct val="150000"/>
              </a:lnSpc>
            </a:pPr>
            <a:r>
              <a:rPr lang="en-US" sz="1050" dirty="0"/>
              <a:t>Inject all codecs inside factory (using Spring)</a:t>
            </a:r>
          </a:p>
          <a:p>
            <a:pPr lvl="1">
              <a:lnSpc>
                <a:spcPct val="150000"/>
              </a:lnSpc>
            </a:pPr>
            <a:r>
              <a:rPr lang="en-US" sz="1050" dirty="0"/>
              <a:t>Return the same instance of codec from factory when requested</a:t>
            </a:r>
          </a:p>
          <a:p>
            <a:pPr>
              <a:lnSpc>
                <a:spcPct val="150000"/>
              </a:lnSpc>
            </a:pPr>
            <a:r>
              <a:rPr lang="en-US" sz="1050" dirty="0"/>
              <a:t>Make all loggers Spring components</a:t>
            </a:r>
          </a:p>
          <a:p>
            <a:pPr>
              <a:lnSpc>
                <a:spcPct val="150000"/>
              </a:lnSpc>
            </a:pPr>
            <a:r>
              <a:rPr lang="en-US" sz="1050" dirty="0"/>
              <a:t>Inject all loggers inside </a:t>
            </a:r>
            <a:r>
              <a:rPr lang="en-US" sz="1050" b="1" dirty="0" err="1"/>
              <a:t>CompositeLogger</a:t>
            </a:r>
            <a:r>
              <a:rPr lang="en-US" sz="1050" dirty="0"/>
              <a:t> using Spring</a:t>
            </a:r>
          </a:p>
          <a:p>
            <a:pPr>
              <a:lnSpc>
                <a:spcPct val="150000"/>
              </a:lnSpc>
            </a:pPr>
            <a:r>
              <a:rPr lang="en-US" sz="1050" dirty="0"/>
              <a:t>Create you own Application Context wrapper (should be singleton and should has static method </a:t>
            </a:r>
            <a:r>
              <a:rPr lang="en-US" sz="1050" b="1" dirty="0" err="1"/>
              <a:t>getSingleton</a:t>
            </a:r>
            <a:r>
              <a:rPr lang="en-US" sz="1050" b="1" dirty="0"/>
              <a:t>()</a:t>
            </a:r>
            <a:r>
              <a:rPr lang="en-US" sz="1050" dirty="0"/>
              <a:t> to be available in servlets)</a:t>
            </a:r>
          </a:p>
          <a:p>
            <a:pPr>
              <a:lnSpc>
                <a:spcPct val="150000"/>
              </a:lnSpc>
            </a:pPr>
            <a:r>
              <a:rPr lang="en-US" sz="1050" dirty="0"/>
              <a:t>Use Application Context wrapper in servlets to get all required components of your application: codec factory, logger, translator (all this classes should be Spring components)</a:t>
            </a:r>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22286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Useful links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r>
              <a:rPr lang="it-IT" sz="1600" dirty="0">
                <a:latin typeface="Sniglet" panose="020B0604020202020204" charset="0"/>
                <a:hlinkClick r:id="rId3"/>
              </a:rPr>
              <a:t>Java Design Patterns - Service Locator</a:t>
            </a:r>
            <a:endParaRPr lang="en-US" sz="1600" dirty="0">
              <a:latin typeface="Sniglet" panose="020B0604020202020204" charset="0"/>
            </a:endParaRPr>
          </a:p>
          <a:p>
            <a:r>
              <a:rPr lang="en-US" sz="1600" dirty="0">
                <a:latin typeface="Sniglet" panose="020B0604020202020204" charset="0"/>
                <a:hlinkClick r:id="rId4"/>
              </a:rPr>
              <a:t>Java Design Patterns - Dependency Injection</a:t>
            </a:r>
            <a:endParaRPr lang="en-US" sz="1600" dirty="0">
              <a:latin typeface="Sniglet" panose="020B0604020202020204" charset="0"/>
            </a:endParaRPr>
          </a:p>
          <a:p>
            <a:r>
              <a:rPr lang="en-US" sz="1600" dirty="0">
                <a:latin typeface="Sniglet" panose="020B0604020202020204" charset="0"/>
                <a:hlinkClick r:id="rId5"/>
              </a:rPr>
              <a:t>Java Design Patterns - Template Method</a:t>
            </a:r>
            <a:endParaRPr lang="en-US" sz="1600" dirty="0">
              <a:latin typeface="Sniglet" panose="020B0604020202020204" charset="0"/>
            </a:endParaRPr>
          </a:p>
          <a:p>
            <a:r>
              <a:rPr lang="en-US" sz="1600" dirty="0">
                <a:latin typeface="Sniglet" panose="020B0604020202020204" charset="0"/>
                <a:hlinkClick r:id="rId6"/>
              </a:rPr>
              <a:t>Java Design Patterns - Strategy</a:t>
            </a:r>
            <a:endParaRPr lang="en-US" sz="1600" dirty="0">
              <a:latin typeface="Sniglet" panose="020B0604020202020204" charset="0"/>
            </a:endParaRPr>
          </a:p>
          <a:p>
            <a:r>
              <a:rPr lang="en-US" sz="1600" dirty="0">
                <a:latin typeface="Sniglet" panose="020B0604020202020204" charset="0"/>
                <a:hlinkClick r:id="rId7"/>
              </a:rPr>
              <a:t>Spring Tutorial</a:t>
            </a:r>
            <a:endParaRPr lang="en-US" sz="1600" dirty="0">
              <a:latin typeface="Sniglet" panose="020B0604020202020204" charset="0"/>
            </a:endParaRPr>
          </a:p>
          <a:p>
            <a:r>
              <a:rPr lang="en-US" sz="1600" dirty="0">
                <a:latin typeface="Sniglet" panose="020B0604020202020204" charset="0"/>
                <a:hlinkClick r:id="rId8"/>
              </a:rPr>
              <a:t>Spring Framework Docs</a:t>
            </a:r>
            <a:endParaRPr lang="en-US" sz="1600" dirty="0">
              <a:latin typeface="Sniglet" panose="020B0604020202020204" charset="0"/>
            </a:endParaRPr>
          </a:p>
          <a:p>
            <a:r>
              <a:rPr lang="en-US" sz="1600" dirty="0">
                <a:latin typeface="Sniglet" panose="020B0604020202020204" charset="0"/>
                <a:hlinkClick r:id="rId9"/>
              </a:rPr>
              <a:t>Inversion of Control and Dependency Injection in Spring</a:t>
            </a:r>
            <a:endParaRPr lang="en-US" sz="1600" dirty="0">
              <a:latin typeface="Sniglet" panose="020B0604020202020204" charset="0"/>
            </a:endParaRP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647018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0" y="72548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0" y="1754188"/>
            <a:ext cx="5561013"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800" b="1" dirty="0">
                <a:solidFill>
                  <a:schemeClr val="lt1"/>
                </a:solidFill>
              </a:rPr>
              <a:t>Any Q</a:t>
            </a:r>
            <a:r>
              <a:rPr lang="en" sz="4800" b="1" dirty="0">
                <a:solidFill>
                  <a:schemeClr val="lt1"/>
                </a:solidFill>
              </a:rPr>
              <a:t>uestions?</a:t>
            </a:r>
            <a:endParaRPr sz="4800" b="1" dirty="0">
              <a:solidFill>
                <a:schemeClr val="lt1"/>
              </a:solidFill>
            </a:endParaRPr>
          </a:p>
        </p:txBody>
      </p:sp>
      <p:sp>
        <p:nvSpPr>
          <p:cNvPr id="336" name="Google Shape;336;p34"/>
          <p:cNvSpPr txBox="1">
            <a:spLocks noGrp="1"/>
          </p:cNvSpPr>
          <p:nvPr>
            <p:ph type="body" idx="4294967295"/>
          </p:nvPr>
        </p:nvSpPr>
        <p:spPr>
          <a:xfrm>
            <a:off x="0" y="2759075"/>
            <a:ext cx="5561013"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Or fi</a:t>
            </a:r>
            <a:r>
              <a:rPr lang="en" sz="2400" dirty="0">
                <a:solidFill>
                  <a:schemeClr val="lt1"/>
                </a:solidFill>
              </a:rPr>
              <a:t>nd us in Slack:</a:t>
            </a:r>
            <a:endParaRPr sz="2400" dirty="0">
              <a:solidFill>
                <a:schemeClr val="lt1"/>
              </a:solidFill>
            </a:endParaRPr>
          </a:p>
          <a:p>
            <a:pPr marL="0" lvl="0" indent="0" algn="l" rtl="0">
              <a:spcBef>
                <a:spcPts val="600"/>
              </a:spcBef>
              <a:spcAft>
                <a:spcPts val="0"/>
              </a:spcAft>
              <a:buNone/>
            </a:pPr>
            <a:r>
              <a:rPr lang="en" sz="2400" dirty="0">
                <a:solidFill>
                  <a:schemeClr val="lt1"/>
                </a:solidFill>
              </a:rPr>
              <a:t>	@Yaroslav Brahinets</a:t>
            </a:r>
          </a:p>
          <a:p>
            <a:pPr marL="0" indent="0">
              <a:buNone/>
            </a:pPr>
            <a:r>
              <a:rPr lang="en-US" dirty="0">
                <a:solidFill>
                  <a:schemeClr val="lt1"/>
                </a:solidFill>
              </a:rPr>
              <a:t>	@</a:t>
            </a:r>
            <a:r>
              <a:rPr lang="en-US" dirty="0" err="1">
                <a:solidFill>
                  <a:schemeClr val="lt1"/>
                </a:solidFill>
              </a:rPr>
              <a:t>Vasya</a:t>
            </a:r>
            <a:r>
              <a:rPr lang="en-US" dirty="0">
                <a:solidFill>
                  <a:schemeClr val="lt1"/>
                </a:solidFill>
              </a:rPr>
              <a:t> </a:t>
            </a:r>
            <a:r>
              <a:rPr lang="en-US" dirty="0" err="1">
                <a:solidFill>
                  <a:schemeClr val="lt1"/>
                </a:solidFill>
              </a:rPr>
              <a:t>Rudas</a:t>
            </a:r>
            <a:endParaRPr lang="en-US" dirty="0">
              <a:solidFill>
                <a:schemeClr val="lt1"/>
              </a:solidFill>
            </a:endParaRPr>
          </a:p>
          <a:p>
            <a:pPr marL="0" lvl="0" indent="0" algn="l" rtl="0">
              <a:spcBef>
                <a:spcPts val="600"/>
              </a:spcBef>
              <a:spcAft>
                <a:spcPts val="0"/>
              </a:spcAft>
              <a:buNone/>
            </a:pPr>
            <a:r>
              <a:rPr lang="en" sz="2400" dirty="0">
                <a:solidFill>
                  <a:schemeClr val="lt1"/>
                </a:solidFill>
              </a:rPr>
              <a:t>	@Oleksandr Kucher</a:t>
            </a:r>
            <a:endParaRPr sz="2400" dirty="0">
              <a:solidFill>
                <a:schemeClr val="lt1"/>
              </a:solidFill>
            </a:endParaRP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5358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600" dirty="0"/>
              <a:t>In software engineering, inversion of control (</a:t>
            </a:r>
            <a:r>
              <a:rPr lang="en-US" sz="1600" dirty="0" err="1"/>
              <a:t>IoC</a:t>
            </a:r>
            <a:r>
              <a:rPr lang="en-US" sz="1600" dirty="0"/>
              <a:t>) is a design principle in which custom-written portions of a computer program receive the flow of control from a generic framework. A software architecture with this design inverts control as compared to traditional procedural programming: in traditional programming, the custom code that expresses the purpose of the program calls into reusable libraries to take care of generic tasks, but with inversion of control, it is the framework that calls into the custom, or task-specific, code.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79701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2000" dirty="0"/>
              <a:t>In object-oriented programming, there are several basic techniques to implement inversion of control. These are:</a:t>
            </a:r>
          </a:p>
          <a:p>
            <a:pPr lvl="1"/>
            <a:r>
              <a:rPr lang="en-US" sz="1500" dirty="0"/>
              <a:t>Using a </a:t>
            </a:r>
            <a:r>
              <a:rPr lang="en-US" sz="1500" b="1" dirty="0"/>
              <a:t>service locator pattern</a:t>
            </a:r>
          </a:p>
          <a:p>
            <a:pPr lvl="1"/>
            <a:r>
              <a:rPr lang="en-US" sz="1500" dirty="0"/>
              <a:t>Using </a:t>
            </a:r>
            <a:r>
              <a:rPr lang="en-US" sz="1500" b="1" dirty="0"/>
              <a:t>dependency injection</a:t>
            </a:r>
            <a:r>
              <a:rPr lang="en-US" sz="1500" dirty="0"/>
              <a:t>, for example</a:t>
            </a:r>
          </a:p>
          <a:p>
            <a:pPr lvl="1"/>
            <a:r>
              <a:rPr lang="en-US" sz="1500" dirty="0"/>
              <a:t>Constructor injection</a:t>
            </a:r>
          </a:p>
          <a:p>
            <a:pPr lvl="1"/>
            <a:r>
              <a:rPr lang="en-US" sz="1500" dirty="0"/>
              <a:t>Parameter injection</a:t>
            </a:r>
          </a:p>
          <a:p>
            <a:pPr lvl="1"/>
            <a:r>
              <a:rPr lang="en-US" sz="1500" dirty="0"/>
              <a:t>Setter injection</a:t>
            </a:r>
          </a:p>
          <a:p>
            <a:pPr lvl="0">
              <a:spcBef>
                <a:spcPts val="0"/>
              </a:spcBef>
            </a:pPr>
            <a:r>
              <a:rPr lang="en-US" sz="2000" dirty="0"/>
              <a:t>Using </a:t>
            </a:r>
            <a:r>
              <a:rPr lang="en-US" sz="2000" b="1" dirty="0"/>
              <a:t>template method design pattern</a:t>
            </a:r>
          </a:p>
          <a:p>
            <a:pPr lvl="0">
              <a:spcBef>
                <a:spcPts val="0"/>
              </a:spcBef>
            </a:pPr>
            <a:r>
              <a:rPr lang="en-US" sz="2000" dirty="0"/>
              <a:t>Using </a:t>
            </a:r>
            <a:r>
              <a:rPr lang="en-US" sz="2000" b="1" dirty="0"/>
              <a:t>strategy design pattern</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57316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Template Method</a:t>
            </a:r>
            <a:endParaRPr sz="2800" dirty="0"/>
          </a:p>
        </p:txBody>
      </p:sp>
      <p:sp>
        <p:nvSpPr>
          <p:cNvPr id="5" name="Google Shape;560;p17">
            <a:extLst>
              <a:ext uri="{FF2B5EF4-FFF2-40B4-BE49-F238E27FC236}">
                <a16:creationId xmlns:a16="http://schemas.microsoft.com/office/drawing/2014/main" id="{3C9E0A23-BC01-4956-BBBD-477AEB839985}"/>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dirty="0"/>
              <a:t>Define the skeleton of an algorithm in an operation, deferring some steps to subclasses. Template method lets subclasses redefine certain steps of an algorithm without changing the algorithm's structure.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65468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Template Method</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19835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Strategy</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5" name="Google Shape;560;p17">
            <a:extLst>
              <a:ext uri="{FF2B5EF4-FFF2-40B4-BE49-F238E27FC236}">
                <a16:creationId xmlns:a16="http://schemas.microsoft.com/office/drawing/2014/main" id="{0A5D8A4D-6F0D-42A2-8FC0-B0A1432A8CC1}"/>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dirty="0"/>
              <a:t>Define a family of algorithms, encapsulate each one, and make them interchangeable. Strategy lets the algorithm vary independently from clients that use it.</a:t>
            </a:r>
          </a:p>
        </p:txBody>
      </p:sp>
    </p:spTree>
    <p:extLst>
      <p:ext uri="{BB962C8B-B14F-4D97-AF65-F5344CB8AC3E}">
        <p14:creationId xmlns:p14="http://schemas.microsoft.com/office/powerpoint/2010/main" val="70710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Strategy</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84719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Service Locator</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5" name="Google Shape;560;p17">
            <a:extLst>
              <a:ext uri="{FF2B5EF4-FFF2-40B4-BE49-F238E27FC236}">
                <a16:creationId xmlns:a16="http://schemas.microsoft.com/office/drawing/2014/main" id="{C74CB91A-37FA-44F7-88C4-149E435DEEF9}"/>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sz="2000" dirty="0"/>
              <a:t>The service locator pattern is a design pattern used in software development to encapsulate the processes involved in obtaining a service with a strong abstraction layer. This pattern uses a central registry known as the "service locator", which on request returns the information necessary to perform a certain task. Note that many consider service locator to actually be an anti-pattern.</a:t>
            </a:r>
          </a:p>
        </p:txBody>
      </p:sp>
    </p:spTree>
    <p:extLst>
      <p:ext uri="{BB962C8B-B14F-4D97-AF65-F5344CB8AC3E}">
        <p14:creationId xmlns:p14="http://schemas.microsoft.com/office/powerpoint/2010/main" val="2194426455"/>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Офіс">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2661</TotalTime>
  <Words>1353</Words>
  <Application>Microsoft Office PowerPoint</Application>
  <PresentationFormat>Екран (16:9)</PresentationFormat>
  <Paragraphs>198</Paragraphs>
  <Slides>24</Slides>
  <Notes>23</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24</vt:i4>
      </vt:variant>
    </vt:vector>
  </HeadingPairs>
  <TitlesOfParts>
    <vt:vector size="31" baseType="lpstr">
      <vt:lpstr>Raleway</vt:lpstr>
      <vt:lpstr>Sniglet</vt:lpstr>
      <vt:lpstr>Lato</vt:lpstr>
      <vt:lpstr>Dosis</vt:lpstr>
      <vt:lpstr>Courier New</vt:lpstr>
      <vt:lpstr>Arial</vt:lpstr>
      <vt:lpstr>Antonio template</vt:lpstr>
      <vt:lpstr>Презентація PowerPoint</vt:lpstr>
      <vt:lpstr>Contents</vt:lpstr>
      <vt:lpstr>Inversion of Control</vt:lpstr>
      <vt:lpstr>Inversion of Control</vt:lpstr>
      <vt:lpstr>Inversion of Control. Template Method</vt:lpstr>
      <vt:lpstr>Inversion of Control. Template Method</vt:lpstr>
      <vt:lpstr>Inversion of Control. Strategy</vt:lpstr>
      <vt:lpstr>Inversion of Control. Strategy</vt:lpstr>
      <vt:lpstr>Inversion of Control. Service Locator</vt:lpstr>
      <vt:lpstr>Inversion of Control. Dependency Injection</vt:lpstr>
      <vt:lpstr>Inversion of Control. Service Locator with Dependency Injection</vt:lpstr>
      <vt:lpstr>Spring Core</vt:lpstr>
      <vt:lpstr>Spring Core. Architecture</vt:lpstr>
      <vt:lpstr>Spring Core. ApplicationContext</vt:lpstr>
      <vt:lpstr>Spring Core. ApplicationContext</vt:lpstr>
      <vt:lpstr>Spring Core. ApplicationContext </vt:lpstr>
      <vt:lpstr>Spring Core. Bean Scopes</vt:lpstr>
      <vt:lpstr>Spring Core. Bean Definition</vt:lpstr>
      <vt:lpstr>Spring IoC Annotations</vt:lpstr>
      <vt:lpstr>Spring Life Cycle Annotations</vt:lpstr>
      <vt:lpstr>Spring Java Configuration</vt:lpstr>
      <vt:lpstr>Homework</vt:lpstr>
      <vt:lpstr>Useful 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Oleksandr Kucher</dc:creator>
  <cp:lastModifiedBy>Oleksandr Kucher</cp:lastModifiedBy>
  <cp:revision>56</cp:revision>
  <dcterms:modified xsi:type="dcterms:W3CDTF">2020-01-19T20:10:25Z</dcterms:modified>
</cp:coreProperties>
</file>