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4"/>
  </p:notesMasterIdLst>
  <p:sldIdLst>
    <p:sldId id="488" r:id="rId2"/>
    <p:sldId id="337" r:id="rId3"/>
    <p:sldId id="453" r:id="rId4"/>
    <p:sldId id="484" r:id="rId5"/>
    <p:sldId id="479" r:id="rId6"/>
    <p:sldId id="481" r:id="rId7"/>
    <p:sldId id="483" r:id="rId8"/>
    <p:sldId id="482" r:id="rId9"/>
    <p:sldId id="480" r:id="rId10"/>
    <p:sldId id="485" r:id="rId11"/>
    <p:sldId id="486" r:id="rId12"/>
    <p:sldId id="487" r:id="rId13"/>
    <p:sldId id="489" r:id="rId14"/>
    <p:sldId id="498" r:id="rId15"/>
    <p:sldId id="499" r:id="rId16"/>
    <p:sldId id="500" r:id="rId17"/>
    <p:sldId id="501" r:id="rId18"/>
    <p:sldId id="502" r:id="rId19"/>
    <p:sldId id="497" r:id="rId20"/>
    <p:sldId id="280" r:id="rId21"/>
    <p:sldId id="503" r:id="rId22"/>
    <p:sldId id="33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068" autoAdjust="0"/>
  </p:normalViewPr>
  <p:slideViewPr>
    <p:cSldViewPr snapToGrid="0">
      <p:cViewPr varScale="1">
        <p:scale>
          <a:sx n="170" d="100"/>
          <a:sy n="170" d="100"/>
        </p:scale>
        <p:origin x="46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23.02.2020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10</a:t>
            </a:fld>
            <a:endParaRPr lang="ru-RU"/>
          </a:p>
        </p:txBody>
      </p:sp>
    </p:spTree>
    <p:extLst>
      <p:ext uri="{BB962C8B-B14F-4D97-AF65-F5344CB8AC3E}">
        <p14:creationId xmlns:p14="http://schemas.microsoft.com/office/powerpoint/2010/main" val="4117338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414488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12</a:t>
            </a:fld>
            <a:endParaRPr lang="ru-RU"/>
          </a:p>
        </p:txBody>
      </p:sp>
    </p:spTree>
    <p:extLst>
      <p:ext uri="{BB962C8B-B14F-4D97-AF65-F5344CB8AC3E}">
        <p14:creationId xmlns:p14="http://schemas.microsoft.com/office/powerpoint/2010/main" val="259046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227672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15</a:t>
            </a:fld>
            <a:endParaRPr lang="ru-RU"/>
          </a:p>
        </p:txBody>
      </p:sp>
    </p:spTree>
    <p:extLst>
      <p:ext uri="{BB962C8B-B14F-4D97-AF65-F5344CB8AC3E}">
        <p14:creationId xmlns:p14="http://schemas.microsoft.com/office/powerpoint/2010/main" val="1493364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16</a:t>
            </a:fld>
            <a:endParaRPr lang="ru-RU"/>
          </a:p>
        </p:txBody>
      </p:sp>
    </p:spTree>
    <p:extLst>
      <p:ext uri="{BB962C8B-B14F-4D97-AF65-F5344CB8AC3E}">
        <p14:creationId xmlns:p14="http://schemas.microsoft.com/office/powerpoint/2010/main" val="1626368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17</a:t>
            </a:fld>
            <a:endParaRPr lang="ru-RU"/>
          </a:p>
        </p:txBody>
      </p:sp>
    </p:spTree>
    <p:extLst>
      <p:ext uri="{BB962C8B-B14F-4D97-AF65-F5344CB8AC3E}">
        <p14:creationId xmlns:p14="http://schemas.microsoft.com/office/powerpoint/2010/main" val="2437407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18</a:t>
            </a:fld>
            <a:endParaRPr lang="ru-RU"/>
          </a:p>
        </p:txBody>
      </p:sp>
    </p:spTree>
    <p:extLst>
      <p:ext uri="{BB962C8B-B14F-4D97-AF65-F5344CB8AC3E}">
        <p14:creationId xmlns:p14="http://schemas.microsoft.com/office/powerpoint/2010/main" val="2721455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19</a:t>
            </a:fld>
            <a:endParaRPr lang="ru-RU"/>
          </a:p>
        </p:txBody>
      </p:sp>
    </p:spTree>
    <p:extLst>
      <p:ext uri="{BB962C8B-B14F-4D97-AF65-F5344CB8AC3E}">
        <p14:creationId xmlns:p14="http://schemas.microsoft.com/office/powerpoint/2010/main" val="298138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20</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21</a:t>
            </a:fld>
            <a:endParaRPr lang="ru-RU"/>
          </a:p>
        </p:txBody>
      </p:sp>
    </p:spTree>
    <p:extLst>
      <p:ext uri="{BB962C8B-B14F-4D97-AF65-F5344CB8AC3E}">
        <p14:creationId xmlns:p14="http://schemas.microsoft.com/office/powerpoint/2010/main" val="2660983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333124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308669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4020592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290659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166227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9</a:t>
            </a:fld>
            <a:endParaRPr lang="ru-RU"/>
          </a:p>
        </p:txBody>
      </p:sp>
    </p:spTree>
    <p:extLst>
      <p:ext uri="{BB962C8B-B14F-4D97-AF65-F5344CB8AC3E}">
        <p14:creationId xmlns:p14="http://schemas.microsoft.com/office/powerpoint/2010/main" val="62273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5541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298954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193510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23.02.2020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791936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944888498"/>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ring.io/guides/gs/relational-data-access" TargetMode="External"/><Relationship Id="rId7" Type="http://schemas.openxmlformats.org/officeDocument/2006/relationships/hyperlink" Target="https://flywaydb.org/documentation/migra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javatpoint.com/spring-JdbcTemplate-tutorial" TargetMode="External"/><Relationship Id="rId5" Type="http://schemas.openxmlformats.org/officeDocument/2006/relationships/hyperlink" Target="https://www.baeldung.com/spring-jdbc-jdbctemplate" TargetMode="External"/><Relationship Id="rId4" Type="http://schemas.openxmlformats.org/officeDocument/2006/relationships/hyperlink" Target="https://docs.spring.io/spring/docs/current/spring-framework-reference/data-access.html#jdbc"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934236" y="2381679"/>
            <a:ext cx="10323528" cy="84835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4267" dirty="0"/>
              <a:t>Lesson 21 – Spring JDBC. Flyway</a:t>
            </a:r>
            <a:endParaRPr lang="ru-RU" sz="426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it-IT" sz="2800" dirty="0"/>
              <a:t>Spring JdbcTemplate. BeanPropertyRowMapper</a:t>
            </a:r>
            <a:endParaRPr lang="en-US" sz="2800" dirty="0"/>
          </a:p>
        </p:txBody>
      </p:sp>
      <p:sp>
        <p:nvSpPr>
          <p:cNvPr id="5" name="Rectangle 1">
            <a:extLst>
              <a:ext uri="{FF2B5EF4-FFF2-40B4-BE49-F238E27FC236}">
                <a16:creationId xmlns:a16="http://schemas.microsoft.com/office/drawing/2014/main" id="{34C15974-22FD-43DD-B1FB-F37F8A4EDDEB}"/>
              </a:ext>
            </a:extLst>
          </p:cNvPr>
          <p:cNvSpPr>
            <a:spLocks noGrp="1" noChangeArrowheads="1"/>
          </p:cNvSpPr>
          <p:nvPr>
            <p:ph type="body" idx="1"/>
          </p:nvPr>
        </p:nvSpPr>
        <p:spPr bwMode="auto">
          <a:xfrm>
            <a:off x="1191600" y="3399433"/>
            <a:ext cx="781015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findByBPRM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id)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jdbcTemplate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.queryForObject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"SELECT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firstName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lastName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FROM users WHERE id =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MapSqlParameterSource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BeanPropertyRowMapper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36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Mapping Java Types to SQL Types</a:t>
            </a:r>
          </a:p>
        </p:txBody>
      </p:sp>
      <p:pic>
        <p:nvPicPr>
          <p:cNvPr id="6146" name="Picture 2" descr="http://player.slideplayer.com/32/10015958/data/images/img8.jpg">
            <a:extLst>
              <a:ext uri="{FF2B5EF4-FFF2-40B4-BE49-F238E27FC236}">
                <a16:creationId xmlns:a16="http://schemas.microsoft.com/office/drawing/2014/main" id="{C6D13709-0A92-4CCE-82EA-86A756981D8C}"/>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3552825" y="1838325"/>
            <a:ext cx="50863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30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SQL Injections</a:t>
            </a:r>
            <a:endParaRPr lang="en-US" sz="2800" dirty="0"/>
          </a:p>
        </p:txBody>
      </p:sp>
      <p:sp>
        <p:nvSpPr>
          <p:cNvPr id="3" name="Объект 2"/>
          <p:cNvSpPr>
            <a:spLocks noGrp="1"/>
          </p:cNvSpPr>
          <p:nvPr>
            <p:ph idx="1"/>
          </p:nvPr>
        </p:nvSpPr>
        <p:spPr/>
        <p:txBody>
          <a:bodyPr>
            <a:normAutofit/>
          </a:bodyPr>
          <a:lstStyle/>
          <a:p>
            <a:pPr>
              <a:lnSpc>
                <a:spcPct val="110000"/>
              </a:lnSpc>
            </a:pPr>
            <a:r>
              <a:rPr lang="en-US" sz="2000" dirty="0" err="1"/>
              <a:t>JdbcTemplate</a:t>
            </a:r>
            <a:r>
              <a:rPr lang="en-US" sz="2000" dirty="0"/>
              <a:t> supports </a:t>
            </a:r>
            <a:r>
              <a:rPr lang="en-US" sz="2000" b="1" i="1" dirty="0"/>
              <a:t>? wildcard </a:t>
            </a:r>
            <a:r>
              <a:rPr lang="en-US" sz="2000" dirty="0"/>
              <a:t>(the same as </a:t>
            </a:r>
            <a:r>
              <a:rPr lang="en-US" sz="2000" dirty="0" err="1"/>
              <a:t>PreparedStatement</a:t>
            </a:r>
            <a:r>
              <a:rPr lang="en-US" sz="2000" dirty="0"/>
              <a:t>)</a:t>
            </a:r>
          </a:p>
          <a:p>
            <a:pPr>
              <a:lnSpc>
                <a:spcPct val="110000"/>
              </a:lnSpc>
            </a:pPr>
            <a:r>
              <a:rPr lang="en-US" sz="2000" dirty="0"/>
              <a:t>Use this wildcard in everywhere where its possible</a:t>
            </a:r>
          </a:p>
          <a:p>
            <a:pPr>
              <a:lnSpc>
                <a:spcPct val="110000"/>
              </a:lnSpc>
            </a:pPr>
            <a:r>
              <a:rPr lang="en-US" sz="2000" dirty="0"/>
              <a:t>It provides few benefits:</a:t>
            </a:r>
          </a:p>
          <a:p>
            <a:pPr lvl="1">
              <a:lnSpc>
                <a:spcPct val="110000"/>
              </a:lnSpc>
            </a:pPr>
            <a:r>
              <a:rPr lang="en-US" sz="2000" dirty="0"/>
              <a:t>Prevents SQL Injections</a:t>
            </a:r>
          </a:p>
          <a:p>
            <a:pPr lvl="1">
              <a:lnSpc>
                <a:spcPct val="110000"/>
              </a:lnSpc>
            </a:pPr>
            <a:r>
              <a:rPr lang="en-US" sz="2000" dirty="0"/>
              <a:t>Allows databases to create </a:t>
            </a:r>
            <a:r>
              <a:rPr lang="en-US" sz="2000" b="1" dirty="0"/>
              <a:t>execution plan</a:t>
            </a:r>
            <a:r>
              <a:rPr lang="en-US" sz="2000" dirty="0"/>
              <a:t> for your query</a:t>
            </a:r>
          </a:p>
          <a:p>
            <a:pPr lvl="1">
              <a:lnSpc>
                <a:spcPct val="110000"/>
              </a:lnSpc>
            </a:pPr>
            <a:r>
              <a:rPr lang="en-US" sz="2000" dirty="0"/>
              <a:t>Makes SQL more readable inside the Java code</a:t>
            </a:r>
          </a:p>
          <a:p>
            <a:pPr>
              <a:lnSpc>
                <a:spcPct val="110000"/>
              </a:lnSpc>
            </a:pPr>
            <a:r>
              <a:rPr lang="en-US" sz="2000" dirty="0"/>
              <a:t>Create SQL queries by concatenation only if this is an only way to do this</a:t>
            </a:r>
          </a:p>
          <a:p>
            <a:pPr>
              <a:lnSpc>
                <a:spcPct val="110000"/>
              </a:lnSpc>
            </a:pPr>
            <a:r>
              <a:rPr lang="en-US" sz="2000" dirty="0"/>
              <a:t>Escape parameters that concatenated to SQL to avoid SQL Injections (better to use </a:t>
            </a:r>
            <a:r>
              <a:rPr lang="en-US" sz="2000" dirty="0" err="1"/>
              <a:t>util</a:t>
            </a:r>
            <a:r>
              <a:rPr lang="en-US" sz="2000" dirty="0"/>
              <a:t> methods from external libs)</a:t>
            </a:r>
          </a:p>
        </p:txBody>
      </p:sp>
    </p:spTree>
    <p:extLst>
      <p:ext uri="{BB962C8B-B14F-4D97-AF65-F5344CB8AC3E}">
        <p14:creationId xmlns:p14="http://schemas.microsoft.com/office/powerpoint/2010/main" val="201059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Flyway</a:t>
            </a:r>
            <a:endParaRPr lang="en-US" sz="2800" dirty="0"/>
          </a:p>
        </p:txBody>
      </p:sp>
      <p:sp>
        <p:nvSpPr>
          <p:cNvPr id="3" name="Объект 2"/>
          <p:cNvSpPr>
            <a:spLocks noGrp="1"/>
          </p:cNvSpPr>
          <p:nvPr>
            <p:ph type="body" idx="1"/>
          </p:nvPr>
        </p:nvSpPr>
        <p:spPr/>
        <p:txBody>
          <a:bodyPr>
            <a:normAutofit fontScale="70000" lnSpcReduction="20000"/>
          </a:bodyPr>
          <a:lstStyle/>
          <a:p>
            <a:pPr>
              <a:lnSpc>
                <a:spcPct val="120000"/>
              </a:lnSpc>
            </a:pPr>
            <a:r>
              <a:rPr lang="en-US" dirty="0"/>
              <a:t>Flyway is an open source database migration tool. It strongly favors simplicity and convention over configuration.</a:t>
            </a:r>
          </a:p>
          <a:p>
            <a:pPr>
              <a:lnSpc>
                <a:spcPct val="120000"/>
              </a:lnSpc>
            </a:pPr>
            <a:r>
              <a:rPr lang="en-US" dirty="0"/>
              <a:t>It is based around 7 basic commands: Migrate, Clean, Info, Validate, Undo, Baseline and Repair.</a:t>
            </a:r>
          </a:p>
          <a:p>
            <a:pPr>
              <a:lnSpc>
                <a:spcPct val="120000"/>
              </a:lnSpc>
            </a:pPr>
            <a:r>
              <a:rPr lang="en-US" dirty="0"/>
              <a:t>Migrations can be written in SQL (database-specific syntax (such as PL/SQL, T-SQL, ...) is supported) or Java (for advanced data transformations or dealing with LOBs).</a:t>
            </a:r>
          </a:p>
          <a:p>
            <a:pPr>
              <a:lnSpc>
                <a:spcPct val="120000"/>
              </a:lnSpc>
            </a:pPr>
            <a:r>
              <a:rPr lang="en-US" dirty="0"/>
              <a:t>It has a Command-line client, a Java API (also works on Android) for migrating the database on application startup, a Maven plugin and a Gradle plugin.</a:t>
            </a:r>
          </a:p>
          <a:p>
            <a:pPr>
              <a:lnSpc>
                <a:spcPct val="120000"/>
              </a:lnSpc>
            </a:pPr>
            <a:r>
              <a:rPr lang="en-US" dirty="0"/>
              <a:t>Plugins are available for Spring Boot, </a:t>
            </a:r>
            <a:r>
              <a:rPr lang="en-US" dirty="0" err="1"/>
              <a:t>Dropwizard</a:t>
            </a:r>
            <a:r>
              <a:rPr lang="en-US" dirty="0"/>
              <a:t>, Grails, Play, SBT, Ant, Griffon, Grunt, Ninja and more.</a:t>
            </a:r>
          </a:p>
          <a:p>
            <a:pPr>
              <a:lnSpc>
                <a:spcPct val="120000"/>
              </a:lnSpc>
            </a:pPr>
            <a:r>
              <a:rPr lang="en-US" dirty="0"/>
              <a:t>With Flyway all changes to the database are called migrations. Migrations can be either versioned or repeatable. Versioned migrations come in 2 forms: regular and undo.</a:t>
            </a:r>
          </a:p>
        </p:txBody>
      </p:sp>
    </p:spTree>
    <p:extLst>
      <p:ext uri="{BB962C8B-B14F-4D97-AF65-F5344CB8AC3E}">
        <p14:creationId xmlns:p14="http://schemas.microsoft.com/office/powerpoint/2010/main" val="58748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Java API: Spring Boot</a:t>
            </a:r>
          </a:p>
        </p:txBody>
      </p:sp>
      <p:sp>
        <p:nvSpPr>
          <p:cNvPr id="6" name="Rectangle 2">
            <a:extLst>
              <a:ext uri="{FF2B5EF4-FFF2-40B4-BE49-F238E27FC236}">
                <a16:creationId xmlns:a16="http://schemas.microsoft.com/office/drawing/2014/main" id="{DB1703B0-5149-4063-BB7F-895DD7B45D62}"/>
              </a:ext>
            </a:extLst>
          </p:cNvPr>
          <p:cNvSpPr>
            <a:spLocks noGrp="1" noChangeArrowheads="1"/>
          </p:cNvSpPr>
          <p:nvPr>
            <p:ph type="body" idx="1"/>
          </p:nvPr>
        </p:nvSpPr>
        <p:spPr bwMode="auto">
          <a:xfrm>
            <a:off x="1191600" y="3507154"/>
            <a:ext cx="523252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application.properties</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server.port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8085</a:t>
            </a:r>
            <a:b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spring.flyway.enabled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spring.flyway.baseline</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-on-migrate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spring.flyway.locations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classpath:db</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/migrations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333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Java API: Spring Framework</a:t>
            </a:r>
          </a:p>
        </p:txBody>
      </p:sp>
      <p:sp>
        <p:nvSpPr>
          <p:cNvPr id="4" name="Rectangle 1">
            <a:extLst>
              <a:ext uri="{FF2B5EF4-FFF2-40B4-BE49-F238E27FC236}">
                <a16:creationId xmlns:a16="http://schemas.microsoft.com/office/drawing/2014/main" id="{B7D8460A-05B7-4AA9-8F13-86F8B6A49472}"/>
              </a:ext>
            </a:extLst>
          </p:cNvPr>
          <p:cNvSpPr>
            <a:spLocks noGrp="1" noChangeArrowheads="1"/>
          </p:cNvSpPr>
          <p:nvPr>
            <p:ph type="body" idx="1"/>
          </p:nvPr>
        </p:nvSpPr>
        <p:spPr bwMode="auto">
          <a:xfrm>
            <a:off x="1191600" y="2429937"/>
            <a:ext cx="598433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//DatabaseConfig.java</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 flyway(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Flyway.</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configure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ignoreFutureMigrations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ignoreMissingMigrations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outOfOrder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.locations(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classpath:db</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/migration"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.load();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InitializingBean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flywayMigrate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 flyway)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flyway::migrate;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125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Versioned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p:txBody>
          <a:bodyPr>
            <a:normAutofit fontScale="92500"/>
          </a:bodyPr>
          <a:lstStyle/>
          <a:p>
            <a:pPr>
              <a:lnSpc>
                <a:spcPct val="150000"/>
              </a:lnSpc>
            </a:pPr>
            <a:r>
              <a:rPr lang="en-US" dirty="0"/>
              <a:t>Versioned migrations have a version, a description and a checksum. The version must be unique. The description is purely informative for you to be able to remember what each migration does. The checksum is there to detect accidental changes. Versioned migrations are the most common type of migration. They are applied in order exactly once.</a:t>
            </a:r>
          </a:p>
          <a:p>
            <a:pPr>
              <a:lnSpc>
                <a:spcPct val="150000"/>
              </a:lnSpc>
            </a:pPr>
            <a:r>
              <a:rPr lang="en-US" dirty="0"/>
              <a:t>Optionally their effect can be undone by supplying an undo migration with the same version.</a:t>
            </a:r>
          </a:p>
        </p:txBody>
      </p:sp>
    </p:spTree>
    <p:extLst>
      <p:ext uri="{BB962C8B-B14F-4D97-AF65-F5344CB8AC3E}">
        <p14:creationId xmlns:p14="http://schemas.microsoft.com/office/powerpoint/2010/main" val="307252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Repeatable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p:txBody>
          <a:bodyPr>
            <a:normAutofit fontScale="62500" lnSpcReduction="20000"/>
          </a:bodyPr>
          <a:lstStyle/>
          <a:p>
            <a:pPr>
              <a:lnSpc>
                <a:spcPct val="170000"/>
              </a:lnSpc>
            </a:pPr>
            <a:r>
              <a:rPr lang="en-US" dirty="0"/>
              <a:t>Repeatable migrations have a description and a checksum, but no version. Instead of being run just once, they are (re-)applied every time their checksum changes.</a:t>
            </a:r>
          </a:p>
          <a:p>
            <a:pPr>
              <a:lnSpc>
                <a:spcPct val="170000"/>
              </a:lnSpc>
            </a:pPr>
            <a:r>
              <a:rPr lang="en-US" dirty="0"/>
              <a:t>Within a single migration run, repeatable migrations are always applied last, after all pending versioned migrations have been executed. Repeatable migrations are applied in the order of their description.</a:t>
            </a:r>
          </a:p>
          <a:p>
            <a:pPr>
              <a:lnSpc>
                <a:spcPct val="170000"/>
              </a:lnSpc>
            </a:pPr>
            <a:r>
              <a:rPr lang="en-US" dirty="0"/>
              <a:t>By default both versioned and repeatable migrations can be written either in SQL or in Java and can consist of multiple statements.</a:t>
            </a:r>
          </a:p>
          <a:p>
            <a:pPr>
              <a:lnSpc>
                <a:spcPct val="170000"/>
              </a:lnSpc>
            </a:pPr>
            <a:r>
              <a:rPr lang="en-US" dirty="0"/>
              <a:t>Flyway automatically discovers migrations on the filesystem and on the Java </a:t>
            </a:r>
            <a:r>
              <a:rPr lang="en-US" dirty="0" err="1"/>
              <a:t>classpath</a:t>
            </a:r>
            <a:r>
              <a:rPr lang="en-US" dirty="0"/>
              <a:t>.</a:t>
            </a:r>
          </a:p>
          <a:p>
            <a:pPr>
              <a:lnSpc>
                <a:spcPct val="170000"/>
              </a:lnSpc>
            </a:pPr>
            <a:r>
              <a:rPr lang="en-US" dirty="0"/>
              <a:t>To keep track of which migrations have already been applied when and by whom, Flyway adds a schema history table to your schema.</a:t>
            </a:r>
          </a:p>
        </p:txBody>
      </p:sp>
    </p:spTree>
    <p:extLst>
      <p:ext uri="{BB962C8B-B14F-4D97-AF65-F5344CB8AC3E}">
        <p14:creationId xmlns:p14="http://schemas.microsoft.com/office/powerpoint/2010/main" val="125368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SQL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p:txBody>
          <a:bodyPr>
            <a:noAutofit/>
          </a:bodyPr>
          <a:lstStyle/>
          <a:p>
            <a:pPr>
              <a:lnSpc>
                <a:spcPct val="170000"/>
              </a:lnSpc>
            </a:pPr>
            <a:r>
              <a:rPr lang="en-US" sz="1100" dirty="0"/>
              <a:t>Migrations are most commonly written in SQL. This makes it easy to get started and leverage any existing scripts, tools and skills. It gives you access to the full set of capabilities of your database and eliminates the need to understand any intermediate translation layer.</a:t>
            </a:r>
          </a:p>
          <a:p>
            <a:pPr>
              <a:lnSpc>
                <a:spcPct val="170000"/>
              </a:lnSpc>
            </a:pPr>
            <a:r>
              <a:rPr lang="en-US" sz="1100" dirty="0"/>
              <a:t>SQL-based migrations are typically used for</a:t>
            </a:r>
          </a:p>
          <a:p>
            <a:pPr lvl="1">
              <a:lnSpc>
                <a:spcPct val="170000"/>
              </a:lnSpc>
            </a:pPr>
            <a:r>
              <a:rPr lang="en-US" sz="1100" dirty="0"/>
              <a:t>DDL changes (CREATE/ALTER/DROP statements for TABLES,VIEWS,TRIGGERS,SEQUENCES,…)</a:t>
            </a:r>
          </a:p>
          <a:p>
            <a:pPr lvl="1">
              <a:lnSpc>
                <a:spcPct val="170000"/>
              </a:lnSpc>
            </a:pPr>
            <a:r>
              <a:rPr lang="en-US" sz="1100" dirty="0"/>
              <a:t>Simple reference data changes (CRUD in reference data tables)</a:t>
            </a:r>
          </a:p>
          <a:p>
            <a:pPr lvl="1">
              <a:lnSpc>
                <a:spcPct val="170000"/>
              </a:lnSpc>
            </a:pPr>
            <a:r>
              <a:rPr lang="en-US" sz="1100" dirty="0"/>
              <a:t>Simple bulk data changes (CRUD in regular data tables)</a:t>
            </a:r>
          </a:p>
          <a:p>
            <a:pPr>
              <a:lnSpc>
                <a:spcPct val="170000"/>
              </a:lnSpc>
            </a:pPr>
            <a:r>
              <a:rPr lang="en-US" sz="1100" dirty="0"/>
              <a:t>The file name consists of the following parts:</a:t>
            </a:r>
          </a:p>
          <a:p>
            <a:pPr lvl="1">
              <a:lnSpc>
                <a:spcPct val="170000"/>
              </a:lnSpc>
            </a:pPr>
            <a:r>
              <a:rPr lang="en-US" sz="1100" dirty="0"/>
              <a:t>Prefix: V for versioned (configurable), U for undo (configurable) and R for repeatable migrations (configurable)</a:t>
            </a:r>
          </a:p>
          <a:p>
            <a:pPr lvl="1">
              <a:lnSpc>
                <a:spcPct val="170000"/>
              </a:lnSpc>
            </a:pPr>
            <a:r>
              <a:rPr lang="en-US" sz="1100" dirty="0"/>
              <a:t>Version: Version with dots or underscores separate as many parts as you like (Not for repeatable migrations)</a:t>
            </a:r>
          </a:p>
          <a:p>
            <a:pPr lvl="1">
              <a:lnSpc>
                <a:spcPct val="170000"/>
              </a:lnSpc>
            </a:pPr>
            <a:r>
              <a:rPr lang="en-US" sz="1100" dirty="0"/>
              <a:t>Separator: __ (two underscores) (configurable)</a:t>
            </a:r>
          </a:p>
          <a:p>
            <a:pPr lvl="1">
              <a:lnSpc>
                <a:spcPct val="170000"/>
              </a:lnSpc>
            </a:pPr>
            <a:r>
              <a:rPr lang="en-US" sz="1100" dirty="0"/>
              <a:t>Description: Underscores or spaces separate the words</a:t>
            </a:r>
          </a:p>
          <a:p>
            <a:pPr lvl="1">
              <a:lnSpc>
                <a:spcPct val="170000"/>
              </a:lnSpc>
            </a:pPr>
            <a:r>
              <a:rPr lang="en-US" sz="1100" dirty="0"/>
              <a:t>Suffix: .</a:t>
            </a:r>
            <a:r>
              <a:rPr lang="en-US" sz="1100" dirty="0" err="1"/>
              <a:t>sql</a:t>
            </a:r>
            <a:r>
              <a:rPr lang="en-US" sz="1100" dirty="0"/>
              <a:t> (configurable)</a:t>
            </a:r>
          </a:p>
        </p:txBody>
      </p:sp>
    </p:spTree>
    <p:extLst>
      <p:ext uri="{BB962C8B-B14F-4D97-AF65-F5344CB8AC3E}">
        <p14:creationId xmlns:p14="http://schemas.microsoft.com/office/powerpoint/2010/main" val="297471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Java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fontScale="47500" lnSpcReduction="20000"/>
          </a:bodyPr>
          <a:lstStyle/>
          <a:p>
            <a:pPr>
              <a:lnSpc>
                <a:spcPct val="170000"/>
              </a:lnSpc>
            </a:pPr>
            <a:r>
              <a:rPr lang="en-US" dirty="0"/>
              <a:t>Java-based migrations are a great fit for all changes that can not easily be expressed using SQL.</a:t>
            </a:r>
          </a:p>
          <a:p>
            <a:pPr>
              <a:lnSpc>
                <a:spcPct val="170000"/>
              </a:lnSpc>
            </a:pPr>
            <a:r>
              <a:rPr lang="en-US" dirty="0"/>
              <a:t>These would typically be things like</a:t>
            </a:r>
          </a:p>
          <a:p>
            <a:pPr lvl="1">
              <a:lnSpc>
                <a:spcPct val="170000"/>
              </a:lnSpc>
            </a:pPr>
            <a:r>
              <a:rPr lang="en-US" dirty="0"/>
              <a:t>BLOB &amp; CLOB changes</a:t>
            </a:r>
          </a:p>
          <a:p>
            <a:pPr lvl="1">
              <a:lnSpc>
                <a:spcPct val="170000"/>
              </a:lnSpc>
            </a:pPr>
            <a:r>
              <a:rPr lang="en-US" dirty="0"/>
              <a:t>Advanced bulk data changes (Recalculations, advanced format changes, …)</a:t>
            </a:r>
          </a:p>
          <a:p>
            <a:pPr>
              <a:lnSpc>
                <a:spcPct val="170000"/>
              </a:lnSpc>
            </a:pPr>
            <a:r>
              <a:rPr lang="en-US" dirty="0"/>
              <a:t>Naming</a:t>
            </a:r>
          </a:p>
          <a:p>
            <a:pPr lvl="1">
              <a:lnSpc>
                <a:spcPct val="170000"/>
              </a:lnSpc>
            </a:pPr>
            <a:r>
              <a:rPr lang="en-US" dirty="0"/>
              <a:t>In order to be picked up by Flyway, Java-based Migrations must implement the </a:t>
            </a:r>
            <a:r>
              <a:rPr lang="en-US" dirty="0" err="1"/>
              <a:t>JavaMigration</a:t>
            </a:r>
            <a:r>
              <a:rPr lang="en-US" dirty="0"/>
              <a:t> interface or extend </a:t>
            </a:r>
            <a:r>
              <a:rPr lang="en-US" dirty="0" err="1"/>
              <a:t>BaseJavaMigration</a:t>
            </a:r>
            <a:r>
              <a:rPr lang="en-US" dirty="0"/>
              <a:t> abstract class.</a:t>
            </a:r>
          </a:p>
          <a:p>
            <a:pPr lvl="1">
              <a:lnSpc>
                <a:spcPct val="170000"/>
              </a:lnSpc>
            </a:pPr>
            <a:r>
              <a:rPr lang="en-US" dirty="0"/>
              <a:t>By default Flyway will automatically extract the version and the description from the class name if </a:t>
            </a:r>
            <a:r>
              <a:rPr lang="en-US" dirty="0" err="1"/>
              <a:t>BaseJavaMigration</a:t>
            </a:r>
            <a:r>
              <a:rPr lang="en-US" dirty="0"/>
              <a:t> class extended otherwise you should implement methods that provide this information.</a:t>
            </a:r>
          </a:p>
          <a:p>
            <a:pPr>
              <a:lnSpc>
                <a:spcPct val="170000"/>
              </a:lnSpc>
            </a:pPr>
            <a:r>
              <a:rPr lang="en-US" dirty="0"/>
              <a:t>The file name consists of the following parts:</a:t>
            </a:r>
          </a:p>
          <a:p>
            <a:pPr lvl="1">
              <a:lnSpc>
                <a:spcPct val="170000"/>
              </a:lnSpc>
            </a:pPr>
            <a:r>
              <a:rPr lang="en-US" dirty="0"/>
              <a:t>Prefix: V for versioned migrations, U for undo migrations, R for repeatable migrations</a:t>
            </a:r>
          </a:p>
          <a:p>
            <a:pPr lvl="1">
              <a:lnSpc>
                <a:spcPct val="170000"/>
              </a:lnSpc>
            </a:pPr>
            <a:r>
              <a:rPr lang="en-US" dirty="0"/>
              <a:t>Version: Underscores (automatically replaced by dots at runtime) separate as many parts as you like (Not for repeatable migrations)</a:t>
            </a:r>
          </a:p>
          <a:p>
            <a:pPr lvl="1">
              <a:lnSpc>
                <a:spcPct val="170000"/>
              </a:lnSpc>
            </a:pPr>
            <a:r>
              <a:rPr lang="en-US" dirty="0"/>
              <a:t>Separator: __ (two underscores)</a:t>
            </a:r>
          </a:p>
          <a:p>
            <a:pPr lvl="1">
              <a:lnSpc>
                <a:spcPct val="170000"/>
              </a:lnSpc>
            </a:pPr>
            <a:r>
              <a:rPr lang="en-US" dirty="0"/>
              <a:t>Description: Underscores (automatically replaced by spaces at runtime) separate the words</a:t>
            </a:r>
          </a:p>
        </p:txBody>
      </p:sp>
    </p:spTree>
    <p:extLst>
      <p:ext uri="{BB962C8B-B14F-4D97-AF65-F5344CB8AC3E}">
        <p14:creationId xmlns:p14="http://schemas.microsoft.com/office/powerpoint/2010/main" val="336718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Lesson goals</a:t>
            </a:r>
            <a:endParaRPr lang="ru-RU" sz="2800" dirty="0"/>
          </a:p>
        </p:txBody>
      </p:sp>
      <p:sp>
        <p:nvSpPr>
          <p:cNvPr id="3" name="Объект 2"/>
          <p:cNvSpPr>
            <a:spLocks noGrp="1"/>
          </p:cNvSpPr>
          <p:nvPr>
            <p:ph type="body" idx="1"/>
          </p:nvPr>
        </p:nvSpPr>
        <p:spPr/>
        <p:txBody>
          <a:bodyPr>
            <a:normAutofit/>
          </a:bodyPr>
          <a:lstStyle/>
          <a:p>
            <a:r>
              <a:rPr lang="it-IT" sz="3200" dirty="0"/>
              <a:t>Spring JdbcTemplate overview</a:t>
            </a:r>
          </a:p>
          <a:p>
            <a:r>
              <a:rPr lang="it-IT" sz="3200" dirty="0"/>
              <a:t>Flyway</a:t>
            </a:r>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Useful links</a:t>
            </a:r>
            <a:endParaRPr lang="ru-RU" sz="2800" dirty="0"/>
          </a:p>
        </p:txBody>
      </p:sp>
      <p:sp>
        <p:nvSpPr>
          <p:cNvPr id="3" name="Объект 2"/>
          <p:cNvSpPr>
            <a:spLocks noGrp="1"/>
          </p:cNvSpPr>
          <p:nvPr>
            <p:ph type="body" idx="1"/>
          </p:nvPr>
        </p:nvSpPr>
        <p:spPr/>
        <p:txBody>
          <a:bodyPr>
            <a:normAutofit/>
          </a:bodyPr>
          <a:lstStyle/>
          <a:p>
            <a:pPr lvl="1">
              <a:lnSpc>
                <a:spcPct val="150000"/>
              </a:lnSpc>
            </a:pPr>
            <a:r>
              <a:rPr lang="en-US" dirty="0">
                <a:latin typeface="Sniglet" panose="020B0604020202020204" charset="0"/>
                <a:hlinkClick r:id="rId3"/>
              </a:rPr>
              <a:t>Accessing Relational Data using JDBC with Spring</a:t>
            </a:r>
            <a:endParaRPr lang="en-US" dirty="0">
              <a:latin typeface="Sniglet" panose="020B0604020202020204" charset="0"/>
            </a:endParaRPr>
          </a:p>
          <a:p>
            <a:pPr lvl="1">
              <a:lnSpc>
                <a:spcPct val="150000"/>
              </a:lnSpc>
            </a:pPr>
            <a:r>
              <a:rPr lang="en-US" dirty="0">
                <a:latin typeface="Sniglet" panose="020B0604020202020204" charset="0"/>
                <a:hlinkClick r:id="rId4"/>
              </a:rPr>
              <a:t>Spring </a:t>
            </a:r>
            <a:r>
              <a:rPr lang="en-US" dirty="0" err="1">
                <a:latin typeface="Sniglet" panose="020B0604020202020204" charset="0"/>
                <a:hlinkClick r:id="rId4"/>
              </a:rPr>
              <a:t>Jdbc</a:t>
            </a:r>
            <a:endParaRPr lang="en-US" dirty="0">
              <a:latin typeface="Sniglet" panose="020B0604020202020204" charset="0"/>
            </a:endParaRPr>
          </a:p>
          <a:p>
            <a:pPr lvl="1">
              <a:lnSpc>
                <a:spcPct val="150000"/>
              </a:lnSpc>
            </a:pPr>
            <a:r>
              <a:rPr lang="en-US" dirty="0">
                <a:latin typeface="Sniglet" panose="020B0604020202020204" charset="0"/>
                <a:hlinkClick r:id="rId5"/>
              </a:rPr>
              <a:t>Spring </a:t>
            </a:r>
            <a:r>
              <a:rPr lang="en-US" dirty="0" err="1">
                <a:latin typeface="Sniglet" panose="020B0604020202020204" charset="0"/>
                <a:hlinkClick r:id="rId5"/>
              </a:rPr>
              <a:t>Jdbc</a:t>
            </a:r>
            <a:r>
              <a:rPr lang="en-US" dirty="0">
                <a:latin typeface="Sniglet" panose="020B0604020202020204" charset="0"/>
                <a:hlinkClick r:id="rId5"/>
              </a:rPr>
              <a:t> tutorial</a:t>
            </a:r>
            <a:endParaRPr lang="en-US" dirty="0">
              <a:latin typeface="Sniglet" panose="020B0604020202020204" charset="0"/>
            </a:endParaRPr>
          </a:p>
          <a:p>
            <a:pPr lvl="1">
              <a:lnSpc>
                <a:spcPct val="150000"/>
              </a:lnSpc>
            </a:pPr>
            <a:r>
              <a:rPr lang="en-US" dirty="0">
                <a:latin typeface="Sniglet" panose="020B0604020202020204" charset="0"/>
                <a:hlinkClick r:id="rId6"/>
              </a:rPr>
              <a:t>Spring </a:t>
            </a:r>
            <a:r>
              <a:rPr lang="en-US" dirty="0" err="1">
                <a:latin typeface="Sniglet" panose="020B0604020202020204" charset="0"/>
                <a:hlinkClick r:id="rId6"/>
              </a:rPr>
              <a:t>JdbcTemplate</a:t>
            </a:r>
            <a:r>
              <a:rPr lang="en-US" dirty="0">
                <a:latin typeface="Sniglet" panose="020B0604020202020204" charset="0"/>
                <a:hlinkClick r:id="rId6"/>
              </a:rPr>
              <a:t> tutorial</a:t>
            </a:r>
            <a:endParaRPr lang="en-US" dirty="0">
              <a:latin typeface="Sniglet" panose="020B0604020202020204" charset="0"/>
            </a:endParaRPr>
          </a:p>
          <a:p>
            <a:pPr lvl="1">
              <a:lnSpc>
                <a:spcPct val="150000"/>
              </a:lnSpc>
            </a:pPr>
            <a:r>
              <a:rPr lang="en-US" dirty="0">
                <a:hlinkClick r:id="rId7"/>
              </a:rPr>
              <a:t>Flyway</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Homework</a:t>
            </a:r>
            <a:endParaRPr lang="ru-RU" sz="2800" dirty="0"/>
          </a:p>
        </p:txBody>
      </p:sp>
      <p:sp>
        <p:nvSpPr>
          <p:cNvPr id="3" name="Объект 2"/>
          <p:cNvSpPr>
            <a:spLocks noGrp="1"/>
          </p:cNvSpPr>
          <p:nvPr>
            <p:ph type="body" idx="1"/>
          </p:nvPr>
        </p:nvSpPr>
        <p:spPr/>
        <p:txBody>
          <a:bodyPr>
            <a:normAutofit/>
          </a:bodyPr>
          <a:lstStyle/>
          <a:p>
            <a:pPr lvl="1">
              <a:lnSpc>
                <a:spcPct val="150000"/>
              </a:lnSpc>
            </a:pPr>
            <a:r>
              <a:rPr lang="en-US" dirty="0"/>
              <a:t>Use Spring </a:t>
            </a:r>
            <a:r>
              <a:rPr lang="en-US" dirty="0" err="1"/>
              <a:t>Jdbc</a:t>
            </a:r>
            <a:r>
              <a:rPr lang="en-US" dirty="0"/>
              <a:t> and </a:t>
            </a:r>
            <a:r>
              <a:rPr lang="en-US" dirty="0" err="1"/>
              <a:t>Hikari</a:t>
            </a:r>
            <a:r>
              <a:rPr lang="en-US" dirty="0"/>
              <a:t> </a:t>
            </a:r>
            <a:r>
              <a:rPr lang="en-US" dirty="0" err="1"/>
              <a:t>datasource</a:t>
            </a:r>
            <a:r>
              <a:rPr lang="en-US" dirty="0"/>
              <a:t> in your application instead of direct usage of connections, and statements</a:t>
            </a:r>
          </a:p>
          <a:p>
            <a:pPr lvl="1">
              <a:lnSpc>
                <a:spcPct val="150000"/>
              </a:lnSpc>
            </a:pPr>
            <a:r>
              <a:rPr lang="en-US" dirty="0"/>
              <a:t>Use Flyway to create database structure (and populate with data) on application startup</a:t>
            </a:r>
          </a:p>
        </p:txBody>
      </p:sp>
    </p:spTree>
    <p:extLst>
      <p:ext uri="{BB962C8B-B14F-4D97-AF65-F5344CB8AC3E}">
        <p14:creationId xmlns:p14="http://schemas.microsoft.com/office/powerpoint/2010/main" val="341768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1" y="967317"/>
            <a:ext cx="7414684" cy="1547283"/>
          </a:xfrm>
          <a:prstGeom prst="rect">
            <a:avLst/>
          </a:prstGeom>
        </p:spPr>
        <p:txBody>
          <a:bodyPr spcFirstLastPara="1" wrap="square" lIns="121900" tIns="121900" rIns="121900" bIns="121900" anchor="b" anchorCtr="0">
            <a:noAutofit/>
          </a:bodyPr>
          <a:lstStyle/>
          <a:p>
            <a:r>
              <a:rPr lang="en" sz="8000" dirty="0">
                <a:solidFill>
                  <a:schemeClr val="accent2"/>
                </a:solidFill>
              </a:rPr>
              <a:t>Thanks!</a:t>
            </a:r>
            <a:endParaRPr sz="8000" dirty="0">
              <a:solidFill>
                <a:schemeClr val="accent2"/>
              </a:solidFill>
            </a:endParaRPr>
          </a:p>
        </p:txBody>
      </p:sp>
      <p:sp>
        <p:nvSpPr>
          <p:cNvPr id="335" name="Google Shape;335;p34"/>
          <p:cNvSpPr txBox="1">
            <a:spLocks noGrp="1"/>
          </p:cNvSpPr>
          <p:nvPr>
            <p:ph type="subTitle" idx="4294967295"/>
          </p:nvPr>
        </p:nvSpPr>
        <p:spPr>
          <a:xfrm>
            <a:off x="1" y="2338918"/>
            <a:ext cx="7414684" cy="1045633"/>
          </a:xfrm>
          <a:prstGeom prst="rect">
            <a:avLst/>
          </a:prstGeom>
        </p:spPr>
        <p:txBody>
          <a:bodyPr spcFirstLastPara="1" wrap="square" lIns="121900" tIns="121900" rIns="121900" bIns="121900" anchor="t" anchorCtr="0">
            <a:noAutofit/>
          </a:bodyPr>
          <a:lstStyle/>
          <a:p>
            <a:pPr marL="0" indent="0">
              <a:spcBef>
                <a:spcPts val="800"/>
              </a:spcBef>
              <a:buNone/>
            </a:pPr>
            <a:r>
              <a:rPr lang="en-US" sz="6400" b="1" dirty="0">
                <a:solidFill>
                  <a:schemeClr val="lt1"/>
                </a:solidFill>
              </a:rPr>
              <a:t>Any Q</a:t>
            </a:r>
            <a:r>
              <a:rPr lang="en" sz="6400" b="1" dirty="0">
                <a:solidFill>
                  <a:schemeClr val="lt1"/>
                </a:solidFill>
              </a:rPr>
              <a:t>uestions?</a:t>
            </a:r>
            <a:endParaRPr sz="6400" b="1" dirty="0">
              <a:solidFill>
                <a:schemeClr val="lt1"/>
              </a:solidFill>
            </a:endParaRPr>
          </a:p>
        </p:txBody>
      </p:sp>
      <p:sp>
        <p:nvSpPr>
          <p:cNvPr id="336" name="Google Shape;336;p34"/>
          <p:cNvSpPr txBox="1">
            <a:spLocks noGrp="1"/>
          </p:cNvSpPr>
          <p:nvPr>
            <p:ph type="body" idx="4294967295"/>
          </p:nvPr>
        </p:nvSpPr>
        <p:spPr>
          <a:xfrm>
            <a:off x="1" y="3678767"/>
            <a:ext cx="7414684" cy="2660651"/>
          </a:xfrm>
          <a:prstGeom prst="rect">
            <a:avLst/>
          </a:prstGeom>
        </p:spPr>
        <p:txBody>
          <a:bodyPr spcFirstLastPara="1" wrap="square" lIns="121900" tIns="121900" rIns="121900" bIns="121900" anchor="t" anchorCtr="0">
            <a:noAutofit/>
          </a:bodyPr>
          <a:lstStyle/>
          <a:p>
            <a:pPr marL="0" lvl="0" indent="0">
              <a:buNone/>
            </a:pPr>
            <a:r>
              <a:rPr lang="en-US" sz="3600" dirty="0">
                <a:solidFill>
                  <a:schemeClr val="lt1"/>
                </a:solidFill>
              </a:rPr>
              <a:t>Or find us in Slack:</a:t>
            </a:r>
          </a:p>
          <a:p>
            <a:pPr marL="0" lvl="0" indent="0">
              <a:buNone/>
            </a:pPr>
            <a:r>
              <a:rPr lang="en-US" sz="3600" dirty="0">
                <a:solidFill>
                  <a:schemeClr val="lt1"/>
                </a:solidFill>
              </a:rPr>
              <a:t>	@</a:t>
            </a:r>
            <a:r>
              <a:rPr lang="en-US" sz="3600" dirty="0" err="1">
                <a:solidFill>
                  <a:schemeClr val="lt1"/>
                </a:solidFill>
              </a:rPr>
              <a:t>Yaroslav</a:t>
            </a:r>
            <a:r>
              <a:rPr lang="en-US" sz="3600" dirty="0">
                <a:solidFill>
                  <a:schemeClr val="lt1"/>
                </a:solidFill>
              </a:rPr>
              <a:t> </a:t>
            </a:r>
            <a:r>
              <a:rPr lang="en-US" sz="3600" dirty="0" err="1">
                <a:solidFill>
                  <a:schemeClr val="lt1"/>
                </a:solidFill>
              </a:rPr>
              <a:t>Brahinets</a:t>
            </a:r>
            <a:endParaRPr lang="en-US" sz="3600" dirty="0">
              <a:solidFill>
                <a:schemeClr val="lt1"/>
              </a:solidFill>
            </a:endParaRPr>
          </a:p>
          <a:p>
            <a:pPr marL="0" indent="0">
              <a:buNone/>
            </a:pPr>
            <a:r>
              <a:rPr lang="en-US" sz="3600" dirty="0">
                <a:solidFill>
                  <a:schemeClr val="lt1"/>
                </a:solidFill>
              </a:rPr>
              <a:t>	@</a:t>
            </a:r>
            <a:r>
              <a:rPr lang="en-US" sz="3600" dirty="0" err="1">
                <a:solidFill>
                  <a:schemeClr val="lt1"/>
                </a:solidFill>
              </a:rPr>
              <a:t>Vasya</a:t>
            </a:r>
            <a:r>
              <a:rPr lang="en-US" sz="3600" dirty="0">
                <a:solidFill>
                  <a:schemeClr val="lt1"/>
                </a:solidFill>
              </a:rPr>
              <a:t> </a:t>
            </a:r>
            <a:r>
              <a:rPr lang="en-US" sz="3600" dirty="0" err="1">
                <a:solidFill>
                  <a:schemeClr val="lt1"/>
                </a:solidFill>
              </a:rPr>
              <a:t>Rudas</a:t>
            </a:r>
            <a:endParaRPr lang="en-US" sz="3600" dirty="0">
              <a:solidFill>
                <a:schemeClr val="lt1"/>
              </a:solidFill>
            </a:endParaRPr>
          </a:p>
          <a:p>
            <a:pPr marL="0" lvl="0" indent="0">
              <a:buNone/>
            </a:pPr>
            <a:r>
              <a:rPr lang="en-US" sz="3600" dirty="0">
                <a:solidFill>
                  <a:schemeClr val="lt1"/>
                </a:solidFill>
              </a:rPr>
              <a:t>	@Oleksandr Kucher</a:t>
            </a: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25358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Advantages</a:t>
            </a:r>
            <a:endParaRPr lang="en-US" sz="2800" dirty="0"/>
          </a:p>
        </p:txBody>
      </p:sp>
      <p:sp>
        <p:nvSpPr>
          <p:cNvPr id="3" name="Объект 2"/>
          <p:cNvSpPr>
            <a:spLocks noGrp="1"/>
          </p:cNvSpPr>
          <p:nvPr>
            <p:ph type="body" idx="1"/>
          </p:nvPr>
        </p:nvSpPr>
        <p:spPr/>
        <p:txBody>
          <a:bodyPr>
            <a:normAutofit/>
          </a:bodyPr>
          <a:lstStyle/>
          <a:p>
            <a:pPr>
              <a:lnSpc>
                <a:spcPct val="110000"/>
              </a:lnSpc>
            </a:pPr>
            <a:r>
              <a:rPr lang="en-US" dirty="0"/>
              <a:t>More convenient work with the database</a:t>
            </a:r>
          </a:p>
          <a:p>
            <a:pPr>
              <a:lnSpc>
                <a:spcPct val="110000"/>
              </a:lnSpc>
            </a:pPr>
            <a:r>
              <a:rPr lang="en-US" dirty="0"/>
              <a:t>Automatic release of resources</a:t>
            </a:r>
          </a:p>
          <a:p>
            <a:pPr>
              <a:lnSpc>
                <a:spcPct val="110000"/>
              </a:lnSpc>
            </a:pPr>
            <a:r>
              <a:rPr lang="en-US" dirty="0"/>
              <a:t>Transformation of exceptional situations of the DB into software</a:t>
            </a:r>
          </a:p>
          <a:p>
            <a:pPr>
              <a:lnSpc>
                <a:spcPct val="110000"/>
              </a:lnSpc>
            </a:pPr>
            <a:r>
              <a:rPr lang="en-US" dirty="0"/>
              <a:t>Flexible data access interface</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Disadvantages</a:t>
            </a:r>
            <a:endParaRPr lang="en-US" sz="2800" dirty="0"/>
          </a:p>
        </p:txBody>
      </p:sp>
      <p:sp>
        <p:nvSpPr>
          <p:cNvPr id="3" name="Объект 2"/>
          <p:cNvSpPr>
            <a:spLocks noGrp="1"/>
          </p:cNvSpPr>
          <p:nvPr>
            <p:ph type="body" idx="1"/>
          </p:nvPr>
        </p:nvSpPr>
        <p:spPr/>
        <p:txBody>
          <a:bodyPr>
            <a:normAutofit/>
          </a:bodyPr>
          <a:lstStyle/>
          <a:p>
            <a:pPr>
              <a:lnSpc>
                <a:spcPct val="110000"/>
              </a:lnSpc>
            </a:pPr>
            <a:r>
              <a:rPr lang="en-US" dirty="0"/>
              <a:t>Some very specific logic can be implement only on low level (using connections and statements)</a:t>
            </a:r>
          </a:p>
          <a:p>
            <a:pPr>
              <a:lnSpc>
                <a:spcPct val="110000"/>
              </a:lnSpc>
            </a:pPr>
            <a:r>
              <a:rPr lang="en-US" dirty="0" err="1"/>
              <a:t>JdbcTemplate</a:t>
            </a:r>
            <a:r>
              <a:rPr lang="en-US" dirty="0"/>
              <a:t> methods that work with class </a:t>
            </a:r>
            <a:r>
              <a:rPr lang="en-US" dirty="0" err="1"/>
              <a:t>BeanPropertyRowMapper</a:t>
            </a:r>
            <a:r>
              <a:rPr lang="en-US" dirty="0"/>
              <a:t> are slow because of reflection</a:t>
            </a:r>
          </a:p>
        </p:txBody>
      </p:sp>
    </p:spTree>
    <p:extLst>
      <p:ext uri="{BB962C8B-B14F-4D97-AF65-F5344CB8AC3E}">
        <p14:creationId xmlns:p14="http://schemas.microsoft.com/office/powerpoint/2010/main" val="231690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Initialization</a:t>
            </a:r>
            <a:endParaRPr lang="en-US" sz="2800" dirty="0"/>
          </a:p>
        </p:txBody>
      </p:sp>
      <p:sp>
        <p:nvSpPr>
          <p:cNvPr id="4" name="Скругленный прямоугольник 3">
            <a:extLst>
              <a:ext uri="{FF2B5EF4-FFF2-40B4-BE49-F238E27FC236}">
                <a16:creationId xmlns:a16="http://schemas.microsoft.com/office/drawing/2014/main" id="{B427E5D0-96AC-4ADC-85FE-CA88372B12E2}"/>
              </a:ext>
            </a:extLst>
          </p:cNvPr>
          <p:cNvSpPr/>
          <p:nvPr/>
        </p:nvSpPr>
        <p:spPr>
          <a:xfrm>
            <a:off x="7897416" y="1690688"/>
            <a:ext cx="201622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JDBCTemplate</a:t>
            </a:r>
            <a:endParaRPr lang="uk-UA" dirty="0"/>
          </a:p>
        </p:txBody>
      </p:sp>
      <p:sp>
        <p:nvSpPr>
          <p:cNvPr id="5" name="Скругленный прямоугольник 4">
            <a:extLst>
              <a:ext uri="{FF2B5EF4-FFF2-40B4-BE49-F238E27FC236}">
                <a16:creationId xmlns:a16="http://schemas.microsoft.com/office/drawing/2014/main" id="{FD8B9031-61B6-447C-80BA-F40260C6F8C1}"/>
              </a:ext>
            </a:extLst>
          </p:cNvPr>
          <p:cNvSpPr/>
          <p:nvPr/>
        </p:nvSpPr>
        <p:spPr>
          <a:xfrm>
            <a:off x="7897416" y="3465773"/>
            <a:ext cx="2016224" cy="7920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DataSource</a:t>
            </a:r>
            <a:endParaRPr lang="uk-UA" dirty="0"/>
          </a:p>
        </p:txBody>
      </p:sp>
      <p:sp>
        <p:nvSpPr>
          <p:cNvPr id="6" name="Цилиндр 5">
            <a:extLst>
              <a:ext uri="{FF2B5EF4-FFF2-40B4-BE49-F238E27FC236}">
                <a16:creationId xmlns:a16="http://schemas.microsoft.com/office/drawing/2014/main" id="{C7DA0408-D493-4A6A-8BD0-5E333523BA9D}"/>
              </a:ext>
            </a:extLst>
          </p:cNvPr>
          <p:cNvSpPr/>
          <p:nvPr/>
        </p:nvSpPr>
        <p:spPr>
          <a:xfrm>
            <a:off x="8437476" y="4952827"/>
            <a:ext cx="936104" cy="1080120"/>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DB</a:t>
            </a:r>
            <a:endParaRPr lang="uk-UA" dirty="0"/>
          </a:p>
        </p:txBody>
      </p:sp>
      <p:cxnSp>
        <p:nvCxnSpPr>
          <p:cNvPr id="7" name="Прямая со стрелкой 7">
            <a:extLst>
              <a:ext uri="{FF2B5EF4-FFF2-40B4-BE49-F238E27FC236}">
                <a16:creationId xmlns:a16="http://schemas.microsoft.com/office/drawing/2014/main" id="{67EEA75E-68CE-4469-9991-443A33A94CFC}"/>
              </a:ext>
            </a:extLst>
          </p:cNvPr>
          <p:cNvCxnSpPr>
            <a:cxnSpLocks/>
            <a:stCxn id="4" idx="2"/>
            <a:endCxn id="5" idx="0"/>
          </p:cNvCxnSpPr>
          <p:nvPr/>
        </p:nvCxnSpPr>
        <p:spPr>
          <a:xfrm>
            <a:off x="8905528" y="2482776"/>
            <a:ext cx="0" cy="98299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8">
            <a:extLst>
              <a:ext uri="{FF2B5EF4-FFF2-40B4-BE49-F238E27FC236}">
                <a16:creationId xmlns:a16="http://schemas.microsoft.com/office/drawing/2014/main" id="{27AA447E-2BC3-4EE5-A3AB-37CF05137735}"/>
              </a:ext>
            </a:extLst>
          </p:cNvPr>
          <p:cNvCxnSpPr>
            <a:cxnSpLocks/>
            <a:stCxn id="5" idx="2"/>
            <a:endCxn id="6" idx="1"/>
          </p:cNvCxnSpPr>
          <p:nvPr/>
        </p:nvCxnSpPr>
        <p:spPr>
          <a:xfrm>
            <a:off x="8905528" y="4257861"/>
            <a:ext cx="0" cy="69496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AB8540D0-DDF2-46F8-BDA3-F4484D7AE065}"/>
              </a:ext>
            </a:extLst>
          </p:cNvPr>
          <p:cNvSpPr>
            <a:spLocks noGrp="1" noChangeArrowheads="1"/>
          </p:cNvSpPr>
          <p:nvPr>
            <p:ph type="body" idx="1"/>
          </p:nvPr>
        </p:nvSpPr>
        <p:spPr bwMode="auto">
          <a:xfrm>
            <a:off x="1191600" y="2352991"/>
            <a:ext cx="5905784"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US" altLang="en-US" sz="900" i="1" dirty="0">
                <a:solidFill>
                  <a:srgbClr val="808080"/>
                </a:solidFill>
                <a:latin typeface="Courier New" panose="02070309020205020404" pitchFamily="49" charset="0"/>
                <a:cs typeface="Courier New" panose="02070309020205020404" pitchFamily="49" charset="0"/>
              </a:rPr>
              <a:t>#</a:t>
            </a:r>
            <a:r>
              <a:rPr lang="en-US" altLang="en-US" sz="900" i="1" dirty="0" err="1">
                <a:solidFill>
                  <a:srgbClr val="808080"/>
                </a:solidFill>
                <a:latin typeface="Courier New" panose="02070309020205020404" pitchFamily="49" charset="0"/>
                <a:cs typeface="Courier New" panose="02070309020205020404" pitchFamily="49" charset="0"/>
              </a:rPr>
              <a:t>database.properties</a:t>
            </a:r>
            <a:endParaRPr lang="en-US" altLang="en-US" sz="1800" dirty="0">
              <a:solidFill>
                <a:schemeClr val="tx1"/>
              </a:solidFill>
              <a:latin typeface="Arial" panose="020B0604020202020204" pitchFamily="34" charset="0"/>
            </a:endParaRPr>
          </a:p>
          <a:p>
            <a:pPr marL="0" indent="0" eaLnBrk="0" fontAlgn="base" hangingPunct="0">
              <a:spcBef>
                <a:spcPct val="0"/>
              </a:spcBef>
              <a:spcAft>
                <a:spcPct val="0"/>
              </a:spcAft>
              <a:buClrTx/>
              <a:buSzTx/>
              <a:buNone/>
            </a:pPr>
            <a:r>
              <a:rPr lang="en-US" altLang="en-US" sz="900" b="1" dirty="0">
                <a:solidFill>
                  <a:srgbClr val="000080"/>
                </a:solidFill>
                <a:latin typeface="Courier New" panose="02070309020205020404" pitchFamily="49" charset="0"/>
                <a:cs typeface="Courier New" panose="02070309020205020404" pitchFamily="49" charset="0"/>
              </a:rPr>
              <a:t>database.url</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jdbc:postgresql</a:t>
            </a:r>
            <a:r>
              <a:rPr lang="en-US" altLang="en-US" sz="900" b="1" dirty="0">
                <a:solidFill>
                  <a:srgbClr val="008000"/>
                </a:solidFill>
                <a:latin typeface="Courier New" panose="02070309020205020404" pitchFamily="49" charset="0"/>
                <a:cs typeface="Courier New" panose="02070309020205020404" pitchFamily="49" charset="0"/>
              </a:rPr>
              <a:t>://127.0.0.1:5432/test</a:t>
            </a:r>
            <a:br>
              <a:rPr lang="en-US" altLang="en-US" sz="900" b="1" dirty="0">
                <a:solidFill>
                  <a:srgbClr val="008000"/>
                </a:solidFill>
                <a:latin typeface="Courier New" panose="02070309020205020404" pitchFamily="49" charset="0"/>
                <a:cs typeface="Courier New" panose="02070309020205020404" pitchFamily="49" charset="0"/>
              </a:rPr>
            </a:br>
            <a:r>
              <a:rPr lang="en-US" altLang="en-US" sz="900" b="1" dirty="0" err="1">
                <a:solidFill>
                  <a:srgbClr val="000080"/>
                </a:solidFill>
                <a:latin typeface="Courier New" panose="02070309020205020404" pitchFamily="49" charset="0"/>
                <a:cs typeface="Courier New" panose="02070309020205020404" pitchFamily="49" charset="0"/>
              </a:rPr>
              <a:t>database.username</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8000"/>
                </a:solidFill>
                <a:latin typeface="Courier New" panose="02070309020205020404" pitchFamily="49" charset="0"/>
                <a:cs typeface="Courier New" panose="02070309020205020404" pitchFamily="49" charset="0"/>
              </a:rPr>
              <a:t>user</a:t>
            </a:r>
            <a:br>
              <a:rPr lang="en-US" altLang="en-US" sz="900" b="1" dirty="0">
                <a:solidFill>
                  <a:srgbClr val="008000"/>
                </a:solidFill>
                <a:latin typeface="Courier New" panose="02070309020205020404" pitchFamily="49" charset="0"/>
                <a:cs typeface="Courier New" panose="02070309020205020404" pitchFamily="49" charset="0"/>
              </a:rPr>
            </a:br>
            <a:r>
              <a:rPr lang="en-US" altLang="en-US" sz="900" b="1" dirty="0" err="1">
                <a:solidFill>
                  <a:srgbClr val="000080"/>
                </a:solidFill>
                <a:latin typeface="Courier New" panose="02070309020205020404" pitchFamily="49" charset="0"/>
                <a:cs typeface="Courier New" panose="02070309020205020404" pitchFamily="49" charset="0"/>
              </a:rPr>
              <a:t>database.password</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8000"/>
                </a:solidFill>
                <a:latin typeface="Courier New" panose="02070309020205020404" pitchFamily="49" charset="0"/>
                <a:cs typeface="Courier New" panose="02070309020205020404" pitchFamily="49" charset="0"/>
              </a:rPr>
              <a:t>pass</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ClrTx/>
              <a:buSzTx/>
              <a:buNone/>
            </a:pPr>
            <a:r>
              <a:rPr lang="en-US" altLang="en-US" sz="900" i="1" dirty="0">
                <a:solidFill>
                  <a:srgbClr val="808080"/>
                </a:solidFill>
                <a:latin typeface="Courier New" panose="02070309020205020404" pitchFamily="49" charset="0"/>
                <a:cs typeface="Courier New" panose="02070309020205020404" pitchFamily="49" charset="0"/>
              </a:rPr>
              <a:t>//DatabaseConfig.java</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PropertySource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classpath:database.properties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DatabaseConfig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"${database.url}"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database.username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username,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database.password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password)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config =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config.setDriverClassName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org.postgresql.Driver</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config.setJdbcUrl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config.setUsername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(username);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config.setPassword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(password);</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(config);</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NamedParameterJdbcTemplate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jdbcTemplate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NamedParameterJdbcTemplate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6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Who does what?</a:t>
            </a:r>
            <a:endParaRPr lang="en-US" sz="2800" dirty="0"/>
          </a:p>
        </p:txBody>
      </p:sp>
      <p:graphicFrame>
        <p:nvGraphicFramePr>
          <p:cNvPr id="4" name="Місце для вмісту 3">
            <a:extLst>
              <a:ext uri="{FF2B5EF4-FFF2-40B4-BE49-F238E27FC236}">
                <a16:creationId xmlns:a16="http://schemas.microsoft.com/office/drawing/2014/main" id="{BEB2C5F4-5F62-40A1-9FC0-A62C33375CDB}"/>
              </a:ext>
            </a:extLst>
          </p:cNvPr>
          <p:cNvGraphicFramePr>
            <a:graphicFrameLocks noGrp="1"/>
          </p:cNvGraphicFramePr>
          <p:nvPr>
            <p:ph idx="4294967295"/>
            <p:extLst>
              <p:ext uri="{D42A27DB-BD31-4B8C-83A1-F6EECF244321}">
                <p14:modId xmlns:p14="http://schemas.microsoft.com/office/powerpoint/2010/main" val="2142727685"/>
              </p:ext>
            </p:extLst>
          </p:nvPr>
        </p:nvGraphicFramePr>
        <p:xfrm>
          <a:off x="1191600" y="1831451"/>
          <a:ext cx="8935782" cy="4351338"/>
        </p:xfrm>
        <a:graphic>
          <a:graphicData uri="http://schemas.openxmlformats.org/drawingml/2006/table">
            <a:tbl>
              <a:tblPr/>
              <a:tblGrid>
                <a:gridCol w="2978594">
                  <a:extLst>
                    <a:ext uri="{9D8B030D-6E8A-4147-A177-3AD203B41FA5}">
                      <a16:colId xmlns:a16="http://schemas.microsoft.com/office/drawing/2014/main" val="1847588492"/>
                    </a:ext>
                  </a:extLst>
                </a:gridCol>
                <a:gridCol w="2978594">
                  <a:extLst>
                    <a:ext uri="{9D8B030D-6E8A-4147-A177-3AD203B41FA5}">
                      <a16:colId xmlns:a16="http://schemas.microsoft.com/office/drawing/2014/main" val="3383827939"/>
                    </a:ext>
                  </a:extLst>
                </a:gridCol>
                <a:gridCol w="2978594">
                  <a:extLst>
                    <a:ext uri="{9D8B030D-6E8A-4147-A177-3AD203B41FA5}">
                      <a16:colId xmlns:a16="http://schemas.microsoft.com/office/drawing/2014/main" val="2383174912"/>
                    </a:ext>
                  </a:extLst>
                </a:gridCol>
              </a:tblGrid>
              <a:tr h="310810">
                <a:tc>
                  <a:txBody>
                    <a:bodyPr/>
                    <a:lstStyle/>
                    <a:p>
                      <a:pPr algn="l" rtl="0" fontAlgn="t"/>
                      <a:r>
                        <a:rPr lang="en-US" sz="1500" b="1" dirty="0">
                          <a:solidFill>
                            <a:srgbClr val="34302D"/>
                          </a:solidFill>
                          <a:effectLst/>
                        </a:rPr>
                        <a:t>Action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1">
                          <a:solidFill>
                            <a:srgbClr val="34302D"/>
                          </a:solidFill>
                          <a:effectLst/>
                        </a:rPr>
                        <a:t>Spring</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1">
                          <a:solidFill>
                            <a:srgbClr val="34302D"/>
                          </a:solidFill>
                          <a:effectLst/>
                        </a:rPr>
                        <a:t>You</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4111744824"/>
                  </a:ext>
                </a:extLst>
              </a:tr>
              <a:tr h="310810">
                <a:tc>
                  <a:txBody>
                    <a:bodyPr/>
                    <a:lstStyle/>
                    <a:p>
                      <a:pPr algn="l" rtl="0" fontAlgn="t"/>
                      <a:r>
                        <a:rPr lang="en-US" sz="1500" b="0">
                          <a:solidFill>
                            <a:srgbClr val="34302D"/>
                          </a:solidFill>
                          <a:effectLst/>
                          <a:latin typeface="inherit"/>
                        </a:rPr>
                        <a:t>Define connection parameters.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706701209"/>
                  </a:ext>
                </a:extLst>
              </a:tr>
              <a:tr h="310810">
                <a:tc>
                  <a:txBody>
                    <a:bodyPr/>
                    <a:lstStyle/>
                    <a:p>
                      <a:pPr algn="l" rtl="0" fontAlgn="t"/>
                      <a:r>
                        <a:rPr lang="en-US" sz="1500" b="0">
                          <a:solidFill>
                            <a:srgbClr val="34302D"/>
                          </a:solidFill>
                          <a:effectLst/>
                          <a:latin typeface="inherit"/>
                        </a:rPr>
                        <a:t>Open the connection.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594188623"/>
                  </a:ext>
                </a:extLst>
              </a:tr>
              <a:tr h="310810">
                <a:tc>
                  <a:txBody>
                    <a:bodyPr/>
                    <a:lstStyle/>
                    <a:p>
                      <a:pPr algn="l" rtl="0" fontAlgn="t"/>
                      <a:r>
                        <a:rPr lang="en-US" sz="1500" b="0">
                          <a:solidFill>
                            <a:srgbClr val="34302D"/>
                          </a:solidFill>
                          <a:effectLst/>
                          <a:latin typeface="inherit"/>
                        </a:rPr>
                        <a:t>Specify the SQL statement.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669177973"/>
                  </a:ext>
                </a:extLst>
              </a:tr>
              <a:tr h="543917">
                <a:tc>
                  <a:txBody>
                    <a:bodyPr/>
                    <a:lstStyle/>
                    <a:p>
                      <a:pPr algn="l" rtl="0" fontAlgn="t"/>
                      <a:r>
                        <a:rPr lang="en-US" sz="1500" b="0">
                          <a:solidFill>
                            <a:srgbClr val="34302D"/>
                          </a:solidFill>
                          <a:effectLst/>
                          <a:latin typeface="inherit"/>
                        </a:rPr>
                        <a:t>Declare parameters and provide parameter values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455786669"/>
                  </a:ext>
                </a:extLst>
              </a:tr>
              <a:tr h="543917">
                <a:tc>
                  <a:txBody>
                    <a:bodyPr/>
                    <a:lstStyle/>
                    <a:p>
                      <a:pPr algn="l" rtl="0" fontAlgn="t"/>
                      <a:r>
                        <a:rPr lang="en-US" sz="1500" b="0">
                          <a:solidFill>
                            <a:srgbClr val="34302D"/>
                          </a:solidFill>
                          <a:effectLst/>
                          <a:latin typeface="inherit"/>
                        </a:rPr>
                        <a:t>Prepare and execute the statement.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52880271"/>
                  </a:ext>
                </a:extLst>
              </a:tr>
              <a:tr h="543917">
                <a:tc>
                  <a:txBody>
                    <a:bodyPr/>
                    <a:lstStyle/>
                    <a:p>
                      <a:pPr algn="l" rtl="0" fontAlgn="t"/>
                      <a:r>
                        <a:rPr lang="en-US" sz="1500" b="0">
                          <a:solidFill>
                            <a:srgbClr val="34302D"/>
                          </a:solidFill>
                          <a:effectLst/>
                          <a:latin typeface="inherit"/>
                        </a:rPr>
                        <a:t>Set up the loop to iterate through the results (if any).</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827968446"/>
                  </a:ext>
                </a:extLst>
              </a:tr>
              <a:tr h="310810">
                <a:tc>
                  <a:txBody>
                    <a:bodyPr/>
                    <a:lstStyle/>
                    <a:p>
                      <a:pPr algn="l" rtl="0" fontAlgn="t"/>
                      <a:r>
                        <a:rPr lang="en-US" sz="1500" b="0">
                          <a:solidFill>
                            <a:srgbClr val="34302D"/>
                          </a:solidFill>
                          <a:effectLst/>
                          <a:latin typeface="inherit"/>
                        </a:rPr>
                        <a:t>Do the work for each iteration.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3474137719"/>
                  </a:ext>
                </a:extLst>
              </a:tr>
              <a:tr h="310810">
                <a:tc>
                  <a:txBody>
                    <a:bodyPr/>
                    <a:lstStyle/>
                    <a:p>
                      <a:pPr algn="l" rtl="0" fontAlgn="t"/>
                      <a:r>
                        <a:rPr lang="en-US" sz="1500" b="0">
                          <a:solidFill>
                            <a:srgbClr val="34302D"/>
                          </a:solidFill>
                          <a:effectLst/>
                          <a:latin typeface="inherit"/>
                        </a:rPr>
                        <a:t>Process any exception.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891412482"/>
                  </a:ext>
                </a:extLst>
              </a:tr>
              <a:tr h="310810">
                <a:tc>
                  <a:txBody>
                    <a:bodyPr/>
                    <a:lstStyle/>
                    <a:p>
                      <a:pPr algn="l" rtl="0" fontAlgn="t"/>
                      <a:r>
                        <a:rPr lang="en-US" sz="1500" b="0">
                          <a:solidFill>
                            <a:srgbClr val="34302D"/>
                          </a:solidFill>
                          <a:effectLst/>
                          <a:latin typeface="inherit"/>
                        </a:rPr>
                        <a:t>Handle transactions.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896805707"/>
                  </a:ext>
                </a:extLst>
              </a:tr>
              <a:tr h="543917">
                <a:tc>
                  <a:txBody>
                    <a:bodyPr/>
                    <a:lstStyle/>
                    <a:p>
                      <a:pPr algn="l" rtl="0" fontAlgn="t"/>
                      <a:r>
                        <a:rPr lang="en-US" sz="1500" b="0">
                          <a:solidFill>
                            <a:srgbClr val="34302D"/>
                          </a:solidFill>
                          <a:effectLst/>
                          <a:latin typeface="inherit"/>
                        </a:rPr>
                        <a:t>Close the connection, statement and resultset.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dirty="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879637487"/>
                  </a:ext>
                </a:extLst>
              </a:tr>
            </a:tbl>
          </a:graphicData>
        </a:graphic>
      </p:graphicFrame>
    </p:spTree>
    <p:extLst>
      <p:ext uri="{BB962C8B-B14F-4D97-AF65-F5344CB8AC3E}">
        <p14:creationId xmlns:p14="http://schemas.microsoft.com/office/powerpoint/2010/main" val="303432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Most Used Methods</a:t>
            </a:r>
            <a:endParaRPr lang="en-US" sz="2800" dirty="0"/>
          </a:p>
        </p:txBody>
      </p:sp>
      <p:sp>
        <p:nvSpPr>
          <p:cNvPr id="7" name="Місце для тексту 6">
            <a:extLst>
              <a:ext uri="{FF2B5EF4-FFF2-40B4-BE49-F238E27FC236}">
                <a16:creationId xmlns:a16="http://schemas.microsoft.com/office/drawing/2014/main" id="{CECECFBD-F030-477C-B002-2DF7AC4CE144}"/>
              </a:ext>
            </a:extLst>
          </p:cNvPr>
          <p:cNvSpPr>
            <a:spLocks noGrp="1"/>
          </p:cNvSpPr>
          <p:nvPr>
            <p:ph type="body" idx="1"/>
          </p:nvPr>
        </p:nvSpPr>
        <p:spPr/>
        <p:txBody>
          <a:bodyPr/>
          <a:lstStyle/>
          <a:p>
            <a:pPr marL="0" indent="0">
              <a:buNone/>
            </a:pP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latin typeface="Courier New" panose="02070309020205020404" pitchFamily="49" charset="0"/>
                <a:cs typeface="Courier New" panose="02070309020205020404" pitchFamily="49" charset="0"/>
              </a:rPr>
              <a:t>execute(String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latin typeface="Courier New" panose="02070309020205020404" pitchFamily="49" charset="0"/>
                <a:cs typeface="Courier New" panose="02070309020205020404" pitchFamily="49" charset="0"/>
              </a:rPr>
              <a:t>query(String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RowCallbackHandler</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rch</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List&lt;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query(String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latin typeface="Courier New" panose="02070309020205020404" pitchFamily="49" charset="0"/>
                <a:cs typeface="Courier New" panose="02070309020205020404" pitchFamily="49" charset="0"/>
              </a:rPr>
              <a:t>queryForObject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latin typeface="Courier New" panose="02070309020205020404" pitchFamily="49" charset="0"/>
                <a:cs typeface="Courier New" panose="02070309020205020404" pitchFamily="49" charset="0"/>
              </a:rPr>
              <a:t>queryForObject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requiredType</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List&lt;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queryForList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elementType</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 </a:t>
            </a:r>
            <a:r>
              <a:rPr lang="en-US" altLang="en-US" sz="1400" dirty="0">
                <a:latin typeface="Courier New" panose="02070309020205020404" pitchFamily="49" charset="0"/>
                <a:cs typeface="Courier New" panose="02070309020205020404" pitchFamily="49" charset="0"/>
              </a:rPr>
              <a:t>update(String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batchUpdate</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batchUpdate</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List&lt;Object[]&gt; </a:t>
            </a:r>
            <a:r>
              <a:rPr lang="en-US" altLang="en-US" sz="1400" dirty="0" err="1">
                <a:latin typeface="Courier New" panose="02070309020205020404" pitchFamily="49" charset="0"/>
                <a:cs typeface="Courier New" panose="02070309020205020404" pitchFamily="49" charset="0"/>
              </a:rPr>
              <a:t>batchArgs</a:t>
            </a:r>
            <a:r>
              <a:rPr lang="en-US" altLang="en-US" sz="1400" dirty="0">
                <a:latin typeface="Courier New" panose="02070309020205020404" pitchFamily="49" charset="0"/>
                <a:cs typeface="Courier New" panose="02070309020205020404" pitchFamily="49" charset="0"/>
              </a:rPr>
              <a:t>);</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3828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ResultSet</a:t>
            </a:r>
            <a:endParaRPr lang="en-US" sz="2800" dirty="0"/>
          </a:p>
        </p:txBody>
      </p:sp>
      <p:sp>
        <p:nvSpPr>
          <p:cNvPr id="5" name="Місце для тексту 4">
            <a:extLst>
              <a:ext uri="{FF2B5EF4-FFF2-40B4-BE49-F238E27FC236}">
                <a16:creationId xmlns:a16="http://schemas.microsoft.com/office/drawing/2014/main" id="{EB404343-F4D4-4F10-97B4-EC29C1A50030}"/>
              </a:ext>
            </a:extLst>
          </p:cNvPr>
          <p:cNvSpPr>
            <a:spLocks noGrp="1"/>
          </p:cNvSpPr>
          <p:nvPr>
            <p:ph type="body" idx="1"/>
          </p:nvPr>
        </p:nvSpPr>
        <p:spPr/>
        <p:txBody>
          <a:bodyPr/>
          <a:lstStyle/>
          <a:p>
            <a:pPr marL="0" lvl="0" indent="0" eaLnBrk="0" fontAlgn="base" hangingPunct="0">
              <a:spcBef>
                <a:spcPct val="0"/>
              </a:spcBef>
              <a:spcAft>
                <a:spcPct val="0"/>
              </a:spcAft>
              <a:buClrTx/>
              <a:buSzTx/>
              <a:buNone/>
            </a:pPr>
            <a:r>
              <a:rPr lang="en-US" altLang="en-US" sz="1400" b="1" dirty="0" err="1">
                <a:solidFill>
                  <a:srgbClr val="000080"/>
                </a:solidFill>
                <a:latin typeface="Courier New" panose="02070309020205020404" pitchFamily="49" charset="0"/>
                <a:cs typeface="Courier New" panose="02070309020205020404" pitchFamily="49" charset="0"/>
              </a:rPr>
              <a:t>boolean</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next()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solidFill>
                  <a:srgbClr val="000000"/>
                </a:solidFill>
                <a:latin typeface="Courier New" panose="02070309020205020404" pitchFamily="49" charset="0"/>
                <a:cs typeface="Courier New" panose="02070309020205020404" pitchFamily="49" charset="0"/>
              </a:rPr>
              <a:t>close()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err="1">
                <a:solidFill>
                  <a:srgbClr val="000080"/>
                </a:solidFill>
                <a:latin typeface="Courier New" panose="02070309020205020404" pitchFamily="49" charset="0"/>
                <a:cs typeface="Courier New" panose="02070309020205020404" pitchFamily="49" charset="0"/>
              </a:rPr>
              <a:t>boolean</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wasNull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ClrTx/>
              <a:buSzTx/>
              <a:buNone/>
            </a:pPr>
            <a:endParaRPr lang="en-US" altLang="en-US" sz="14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 get**</a:t>
            </a: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ClrTx/>
              <a:buSzTx/>
              <a:buNone/>
            </a:pPr>
            <a:endParaRPr lang="en-US" altLang="en-US" sz="14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 get**</a:t>
            </a: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Object </a:t>
            </a:r>
            <a:r>
              <a:rPr lang="en-US" altLang="en-US" sz="1400" dirty="0" err="1">
                <a:solidFill>
                  <a:srgbClr val="000000"/>
                </a:solidFill>
                <a:latin typeface="Courier New" panose="02070309020205020404" pitchFamily="49" charset="0"/>
                <a:cs typeface="Courier New" panose="02070309020205020404" pitchFamily="49" charset="0"/>
              </a:rPr>
              <a:t>getObject</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solidFill>
                  <a:srgbClr val="000000"/>
                </a:solidFill>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solidFill>
                  <a:srgbClr val="000000"/>
                </a:solidFill>
                <a:latin typeface="Courier New" panose="02070309020205020404" pitchFamily="49" charset="0"/>
                <a:cs typeface="Courier New" panose="02070309020205020404" pitchFamily="49" charset="0"/>
              </a:rPr>
              <a:t>getObject</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solidFill>
                  <a:srgbClr val="000000"/>
                </a:solidFill>
                <a:latin typeface="Courier New" panose="02070309020205020404" pitchFamily="49" charset="0"/>
                <a:cs typeface="Courier New" panose="02070309020205020404" pitchFamily="49" charset="0"/>
              </a:rPr>
              <a:t>&gt; type)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java.sql.Date</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getDate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java.sql.Timestamp</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getTimestamp</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java.sql.Time</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getTime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0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RowMapper</a:t>
            </a:r>
            <a:endParaRPr lang="en-US" sz="2800" dirty="0"/>
          </a:p>
        </p:txBody>
      </p:sp>
      <p:sp>
        <p:nvSpPr>
          <p:cNvPr id="3" name="Объект 2"/>
          <p:cNvSpPr>
            <a:spLocks noGrp="1"/>
          </p:cNvSpPr>
          <p:nvPr>
            <p:ph type="body" idx="1"/>
          </p:nvPr>
        </p:nvSpPr>
        <p:spPr/>
        <p:txBody>
          <a:bodyPr>
            <a:normAutofit/>
          </a:bodyPr>
          <a:lstStyle/>
          <a:p>
            <a:pPr>
              <a:lnSpc>
                <a:spcPct val="110000"/>
              </a:lnSpc>
            </a:pPr>
            <a:r>
              <a:rPr lang="en-US" dirty="0"/>
              <a:t>The interface of processing a single line of query results and turning it into an object</a:t>
            </a:r>
          </a:p>
          <a:p>
            <a:pPr>
              <a:lnSpc>
                <a:spcPct val="110000"/>
              </a:lnSpc>
            </a:pPr>
            <a:endParaRPr lang="en-US" dirty="0"/>
          </a:p>
          <a:p>
            <a:pPr>
              <a:lnSpc>
                <a:spcPct val="110000"/>
              </a:lnSpc>
            </a:pPr>
            <a:endParaRPr lang="en-US" dirty="0"/>
          </a:p>
        </p:txBody>
      </p:sp>
      <p:sp>
        <p:nvSpPr>
          <p:cNvPr id="6" name="Rectangle 1">
            <a:extLst>
              <a:ext uri="{FF2B5EF4-FFF2-40B4-BE49-F238E27FC236}">
                <a16:creationId xmlns:a16="http://schemas.microsoft.com/office/drawing/2014/main" id="{E3788F0D-C3E0-445A-A7AA-F40662502CAF}"/>
              </a:ext>
            </a:extLst>
          </p:cNvPr>
          <p:cNvSpPr>
            <a:spLocks noChangeArrowheads="1"/>
          </p:cNvSpPr>
          <p:nvPr/>
        </p:nvSpPr>
        <p:spPr bwMode="auto">
          <a:xfrm>
            <a:off x="1191600" y="2848798"/>
            <a:ext cx="557716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FunctionalInterface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RowMapper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@Nullable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mapRow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rowNum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SQLException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C54C17F-35DD-46FA-8A6C-BA03279D8AE9}"/>
              </a:ext>
            </a:extLst>
          </p:cNvPr>
          <p:cNvSpPr>
            <a:spLocks noChangeArrowheads="1"/>
          </p:cNvSpPr>
          <p:nvPr/>
        </p:nvSpPr>
        <p:spPr bwMode="auto">
          <a:xfrm>
            <a:off x="1191600" y="4444193"/>
            <a:ext cx="6785832"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findBy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id)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jdbcTemplate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.queryForObject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"SELECT </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lastName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FROM users WHERE id = :</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MapSqlParameterSource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rowNum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User actor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actor.setFirstName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rs.getString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200" b="1" dirty="0" err="1">
                <a:solidFill>
                  <a:srgbClr val="008000"/>
                </a:solidFill>
                <a:latin typeface="Courier New" panose="02070309020205020404" pitchFamily="49" charset="0"/>
                <a:cs typeface="Courier New" panose="02070309020205020404" pitchFamily="49" charset="0"/>
              </a:rPr>
              <a:t>firstName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actor.setLastName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rs.getString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200" b="1" dirty="0" err="1">
                <a:solidFill>
                  <a:srgbClr val="008000"/>
                </a:solidFill>
                <a:latin typeface="Courier New" panose="02070309020205020404" pitchFamily="49" charset="0"/>
                <a:cs typeface="Courier New" panose="02070309020205020404" pitchFamily="49" charset="0"/>
              </a:rPr>
              <a:t>lastName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actor;</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2631145"/>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16 - Spring Framework</Template>
  <TotalTime>7446</TotalTime>
  <Words>1861</Words>
  <Application>Microsoft Office PowerPoint</Application>
  <PresentationFormat>Широкий екран</PresentationFormat>
  <Paragraphs>150</Paragraphs>
  <Slides>22</Slides>
  <Notes>22</Notes>
  <HiddenSlides>0</HiddenSlides>
  <MMClips>0</MMClips>
  <ScaleCrop>false</ScaleCrop>
  <HeadingPairs>
    <vt:vector size="6" baseType="variant">
      <vt:variant>
        <vt:lpstr>Використані шрифти</vt:lpstr>
      </vt:variant>
      <vt:variant>
        <vt:i4>7</vt:i4>
      </vt:variant>
      <vt:variant>
        <vt:lpstr>Тема</vt:lpstr>
      </vt:variant>
      <vt:variant>
        <vt:i4>1</vt:i4>
      </vt:variant>
      <vt:variant>
        <vt:lpstr>Заголовки слайдів</vt:lpstr>
      </vt:variant>
      <vt:variant>
        <vt:i4>22</vt:i4>
      </vt:variant>
    </vt:vector>
  </HeadingPairs>
  <TitlesOfParts>
    <vt:vector size="30" baseType="lpstr">
      <vt:lpstr>Arial</vt:lpstr>
      <vt:lpstr>Calibri</vt:lpstr>
      <vt:lpstr>Courier New</vt:lpstr>
      <vt:lpstr>inherit</vt:lpstr>
      <vt:lpstr>Lato</vt:lpstr>
      <vt:lpstr>Raleway</vt:lpstr>
      <vt:lpstr>Sniglet</vt:lpstr>
      <vt:lpstr>Antonio template</vt:lpstr>
      <vt:lpstr>Презентація PowerPoint</vt:lpstr>
      <vt:lpstr>Lesson goals</vt:lpstr>
      <vt:lpstr>Spring JdbcTemplate. Advantages</vt:lpstr>
      <vt:lpstr>Spring JdbcTemplate. Disadvantages</vt:lpstr>
      <vt:lpstr>Spring JdbcTemplate. Initialization</vt:lpstr>
      <vt:lpstr>Spring JdbcTemplate. Who does what?</vt:lpstr>
      <vt:lpstr>Spring JdbcTemplate. Most Used Methods</vt:lpstr>
      <vt:lpstr>Spring JdbcTemplate. ResultSet</vt:lpstr>
      <vt:lpstr>Spring JdbcTemplate. RowMapper</vt:lpstr>
      <vt:lpstr>Spring JdbcTemplate. BeanPropertyRowMapper</vt:lpstr>
      <vt:lpstr>Mapping Java Types to SQL Types</vt:lpstr>
      <vt:lpstr>Spring JdbcTemplate. SQL Injections</vt:lpstr>
      <vt:lpstr>Flyway</vt:lpstr>
      <vt:lpstr>Flyway. Java API: Spring Boot</vt:lpstr>
      <vt:lpstr>Flyway. Java API: Spring Framework</vt:lpstr>
      <vt:lpstr>Flyway. Versioned migrations</vt:lpstr>
      <vt:lpstr>Flyway. Repeatable migrations</vt:lpstr>
      <vt:lpstr>Flyway. SQL Migrations</vt:lpstr>
      <vt:lpstr>Flyway. Java Migrations</vt:lpstr>
      <vt:lpstr>Useful links</vt:lpstr>
      <vt:lpstr>Homework</vt:lpstr>
      <vt:lpstr>Thanks!</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425</cp:revision>
  <dcterms:created xsi:type="dcterms:W3CDTF">2017-10-01T09:22:06Z</dcterms:created>
  <dcterms:modified xsi:type="dcterms:W3CDTF">2020-02-23T21:42:23Z</dcterms:modified>
</cp:coreProperties>
</file>