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78" r:id="rId1"/>
  </p:sldMasterIdLst>
  <p:notesMasterIdLst>
    <p:notesMasterId r:id="rId25"/>
  </p:notesMasterIdLst>
  <p:sldIdLst>
    <p:sldId id="256" r:id="rId2"/>
    <p:sldId id="261" r:id="rId3"/>
    <p:sldId id="318" r:id="rId4"/>
    <p:sldId id="360" r:id="rId5"/>
    <p:sldId id="361" r:id="rId6"/>
    <p:sldId id="362" r:id="rId7"/>
    <p:sldId id="368" r:id="rId8"/>
    <p:sldId id="369" r:id="rId9"/>
    <p:sldId id="370" r:id="rId10"/>
    <p:sldId id="372" r:id="rId11"/>
    <p:sldId id="371" r:id="rId12"/>
    <p:sldId id="363" r:id="rId13"/>
    <p:sldId id="364" r:id="rId14"/>
    <p:sldId id="365" r:id="rId15"/>
    <p:sldId id="373" r:id="rId16"/>
    <p:sldId id="366" r:id="rId17"/>
    <p:sldId id="367" r:id="rId18"/>
    <p:sldId id="374" r:id="rId19"/>
    <p:sldId id="377" r:id="rId20"/>
    <p:sldId id="378" r:id="rId21"/>
    <p:sldId id="434" r:id="rId22"/>
    <p:sldId id="317" r:id="rId23"/>
    <p:sldId id="339" r:id="rId24"/>
  </p:sldIdLst>
  <p:sldSz cx="9144000" cy="5143500" type="screen16x9"/>
  <p:notesSz cx="6858000" cy="9144000"/>
  <p:embeddedFontLst>
    <p:embeddedFont>
      <p:font typeface="Dosis" panose="020B0604020202020204" charset="0"/>
      <p:regular r:id="rId26"/>
      <p:bold r:id="rId27"/>
    </p:embeddedFont>
    <p:embeddedFont>
      <p:font typeface="Lato" panose="020F0502020204030203" pitchFamily="34" charset="0"/>
      <p:regular r:id="rId28"/>
      <p:bold r:id="rId29"/>
      <p:italic r:id="rId30"/>
      <p:boldItalic r:id="rId31"/>
    </p:embeddedFont>
    <p:embeddedFont>
      <p:font typeface="Raleway" panose="020B0604020202020204" charset="0"/>
      <p:regular r:id="rId32"/>
      <p:bold r:id="rId33"/>
      <p:italic r:id="rId34"/>
      <p:boldItalic r:id="rId35"/>
    </p:embeddedFont>
    <p:embeddedFont>
      <p:font typeface="Sniglet" panose="020B0604020202020204" charset="0"/>
      <p:regular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C78D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41716F4-2AAE-4518-A083-4389F0D416A6}">
  <a:tblStyle styleId="{241716F4-2AAE-4518-A083-4389F0D416A6}"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59" d="100"/>
          <a:sy n="159" d="100"/>
        </p:scale>
        <p:origin x="150" y="28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8.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font" Target="fonts/font10.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1"/>
        <p:cNvGrpSpPr/>
        <p:nvPr/>
      </p:nvGrpSpPr>
      <p:grpSpPr>
        <a:xfrm>
          <a:off x="0" y="0"/>
          <a:ext cx="0" cy="0"/>
          <a:chOff x="0" y="0"/>
          <a:chExt cx="0" cy="0"/>
        </a:xfrm>
      </p:grpSpPr>
      <p:sp>
        <p:nvSpPr>
          <p:cNvPr id="522" name="Google Shape;522;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3" name="Google Shape;523;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5"/>
        <p:cNvGrpSpPr/>
        <p:nvPr/>
      </p:nvGrpSpPr>
      <p:grpSpPr>
        <a:xfrm>
          <a:off x="0" y="0"/>
          <a:ext cx="0" cy="0"/>
          <a:chOff x="0" y="0"/>
          <a:chExt cx="0" cy="0"/>
        </a:xfrm>
      </p:grpSpPr>
      <p:sp>
        <p:nvSpPr>
          <p:cNvPr id="556" name="Google Shape;55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7" name="Google Shape;5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242240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5"/>
        <p:cNvGrpSpPr/>
        <p:nvPr/>
      </p:nvGrpSpPr>
      <p:grpSpPr>
        <a:xfrm>
          <a:off x="0" y="0"/>
          <a:ext cx="0" cy="0"/>
          <a:chOff x="0" y="0"/>
          <a:chExt cx="0" cy="0"/>
        </a:xfrm>
      </p:grpSpPr>
      <p:sp>
        <p:nvSpPr>
          <p:cNvPr id="556" name="Google Shape;55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7" name="Google Shape;5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584751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5"/>
        <p:cNvGrpSpPr/>
        <p:nvPr/>
      </p:nvGrpSpPr>
      <p:grpSpPr>
        <a:xfrm>
          <a:off x="0" y="0"/>
          <a:ext cx="0" cy="0"/>
          <a:chOff x="0" y="0"/>
          <a:chExt cx="0" cy="0"/>
        </a:xfrm>
      </p:grpSpPr>
      <p:sp>
        <p:nvSpPr>
          <p:cNvPr id="556" name="Google Shape;55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7" name="Google Shape;5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090434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5"/>
        <p:cNvGrpSpPr/>
        <p:nvPr/>
      </p:nvGrpSpPr>
      <p:grpSpPr>
        <a:xfrm>
          <a:off x="0" y="0"/>
          <a:ext cx="0" cy="0"/>
          <a:chOff x="0" y="0"/>
          <a:chExt cx="0" cy="0"/>
        </a:xfrm>
      </p:grpSpPr>
      <p:sp>
        <p:nvSpPr>
          <p:cNvPr id="556" name="Google Shape;55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7" name="Google Shape;5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305413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5"/>
        <p:cNvGrpSpPr/>
        <p:nvPr/>
      </p:nvGrpSpPr>
      <p:grpSpPr>
        <a:xfrm>
          <a:off x="0" y="0"/>
          <a:ext cx="0" cy="0"/>
          <a:chOff x="0" y="0"/>
          <a:chExt cx="0" cy="0"/>
        </a:xfrm>
      </p:grpSpPr>
      <p:sp>
        <p:nvSpPr>
          <p:cNvPr id="556" name="Google Shape;55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7" name="Google Shape;5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377333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5"/>
        <p:cNvGrpSpPr/>
        <p:nvPr/>
      </p:nvGrpSpPr>
      <p:grpSpPr>
        <a:xfrm>
          <a:off x="0" y="0"/>
          <a:ext cx="0" cy="0"/>
          <a:chOff x="0" y="0"/>
          <a:chExt cx="0" cy="0"/>
        </a:xfrm>
      </p:grpSpPr>
      <p:sp>
        <p:nvSpPr>
          <p:cNvPr id="556" name="Google Shape;55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7" name="Google Shape;5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428744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5"/>
        <p:cNvGrpSpPr/>
        <p:nvPr/>
      </p:nvGrpSpPr>
      <p:grpSpPr>
        <a:xfrm>
          <a:off x="0" y="0"/>
          <a:ext cx="0" cy="0"/>
          <a:chOff x="0" y="0"/>
          <a:chExt cx="0" cy="0"/>
        </a:xfrm>
      </p:grpSpPr>
      <p:sp>
        <p:nvSpPr>
          <p:cNvPr id="556" name="Google Shape;55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7" name="Google Shape;5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0122833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5"/>
        <p:cNvGrpSpPr/>
        <p:nvPr/>
      </p:nvGrpSpPr>
      <p:grpSpPr>
        <a:xfrm>
          <a:off x="0" y="0"/>
          <a:ext cx="0" cy="0"/>
          <a:chOff x="0" y="0"/>
          <a:chExt cx="0" cy="0"/>
        </a:xfrm>
      </p:grpSpPr>
      <p:sp>
        <p:nvSpPr>
          <p:cNvPr id="556" name="Google Shape;55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7" name="Google Shape;5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874355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5"/>
        <p:cNvGrpSpPr/>
        <p:nvPr/>
      </p:nvGrpSpPr>
      <p:grpSpPr>
        <a:xfrm>
          <a:off x="0" y="0"/>
          <a:ext cx="0" cy="0"/>
          <a:chOff x="0" y="0"/>
          <a:chExt cx="0" cy="0"/>
        </a:xfrm>
      </p:grpSpPr>
      <p:sp>
        <p:nvSpPr>
          <p:cNvPr id="556" name="Google Shape;55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7" name="Google Shape;5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8778412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5"/>
        <p:cNvGrpSpPr/>
        <p:nvPr/>
      </p:nvGrpSpPr>
      <p:grpSpPr>
        <a:xfrm>
          <a:off x="0" y="0"/>
          <a:ext cx="0" cy="0"/>
          <a:chOff x="0" y="0"/>
          <a:chExt cx="0" cy="0"/>
        </a:xfrm>
      </p:grpSpPr>
      <p:sp>
        <p:nvSpPr>
          <p:cNvPr id="556" name="Google Shape;55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7" name="Google Shape;5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671971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5"/>
        <p:cNvGrpSpPr/>
        <p:nvPr/>
      </p:nvGrpSpPr>
      <p:grpSpPr>
        <a:xfrm>
          <a:off x="0" y="0"/>
          <a:ext cx="0" cy="0"/>
          <a:chOff x="0" y="0"/>
          <a:chExt cx="0" cy="0"/>
        </a:xfrm>
      </p:grpSpPr>
      <p:sp>
        <p:nvSpPr>
          <p:cNvPr id="556" name="Google Shape;55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7" name="Google Shape;5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5"/>
        <p:cNvGrpSpPr/>
        <p:nvPr/>
      </p:nvGrpSpPr>
      <p:grpSpPr>
        <a:xfrm>
          <a:off x="0" y="0"/>
          <a:ext cx="0" cy="0"/>
          <a:chOff x="0" y="0"/>
          <a:chExt cx="0" cy="0"/>
        </a:xfrm>
      </p:grpSpPr>
      <p:sp>
        <p:nvSpPr>
          <p:cNvPr id="556" name="Google Shape;55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7" name="Google Shape;5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6122558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5"/>
        <p:cNvGrpSpPr/>
        <p:nvPr/>
      </p:nvGrpSpPr>
      <p:grpSpPr>
        <a:xfrm>
          <a:off x="0" y="0"/>
          <a:ext cx="0" cy="0"/>
          <a:chOff x="0" y="0"/>
          <a:chExt cx="0" cy="0"/>
        </a:xfrm>
      </p:grpSpPr>
      <p:sp>
        <p:nvSpPr>
          <p:cNvPr id="556" name="Google Shape;55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7" name="Google Shape;5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6101664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46900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5"/>
        <p:cNvGrpSpPr/>
        <p:nvPr/>
      </p:nvGrpSpPr>
      <p:grpSpPr>
        <a:xfrm>
          <a:off x="0" y="0"/>
          <a:ext cx="0" cy="0"/>
          <a:chOff x="0" y="0"/>
          <a:chExt cx="0" cy="0"/>
        </a:xfrm>
      </p:grpSpPr>
      <p:sp>
        <p:nvSpPr>
          <p:cNvPr id="556" name="Google Shape;55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7" name="Google Shape;5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537934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5"/>
        <p:cNvGrpSpPr/>
        <p:nvPr/>
      </p:nvGrpSpPr>
      <p:grpSpPr>
        <a:xfrm>
          <a:off x="0" y="0"/>
          <a:ext cx="0" cy="0"/>
          <a:chOff x="0" y="0"/>
          <a:chExt cx="0" cy="0"/>
        </a:xfrm>
      </p:grpSpPr>
      <p:sp>
        <p:nvSpPr>
          <p:cNvPr id="556" name="Google Shape;55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7" name="Google Shape;5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140641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5"/>
        <p:cNvGrpSpPr/>
        <p:nvPr/>
      </p:nvGrpSpPr>
      <p:grpSpPr>
        <a:xfrm>
          <a:off x="0" y="0"/>
          <a:ext cx="0" cy="0"/>
          <a:chOff x="0" y="0"/>
          <a:chExt cx="0" cy="0"/>
        </a:xfrm>
      </p:grpSpPr>
      <p:sp>
        <p:nvSpPr>
          <p:cNvPr id="556" name="Google Shape;55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7" name="Google Shape;5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239175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5"/>
        <p:cNvGrpSpPr/>
        <p:nvPr/>
      </p:nvGrpSpPr>
      <p:grpSpPr>
        <a:xfrm>
          <a:off x="0" y="0"/>
          <a:ext cx="0" cy="0"/>
          <a:chOff x="0" y="0"/>
          <a:chExt cx="0" cy="0"/>
        </a:xfrm>
      </p:grpSpPr>
      <p:sp>
        <p:nvSpPr>
          <p:cNvPr id="556" name="Google Shape;55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7" name="Google Shape;5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376262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5"/>
        <p:cNvGrpSpPr/>
        <p:nvPr/>
      </p:nvGrpSpPr>
      <p:grpSpPr>
        <a:xfrm>
          <a:off x="0" y="0"/>
          <a:ext cx="0" cy="0"/>
          <a:chOff x="0" y="0"/>
          <a:chExt cx="0" cy="0"/>
        </a:xfrm>
      </p:grpSpPr>
      <p:sp>
        <p:nvSpPr>
          <p:cNvPr id="556" name="Google Shape;55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7" name="Google Shape;5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8027361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5"/>
        <p:cNvGrpSpPr/>
        <p:nvPr/>
      </p:nvGrpSpPr>
      <p:grpSpPr>
        <a:xfrm>
          <a:off x="0" y="0"/>
          <a:ext cx="0" cy="0"/>
          <a:chOff x="0" y="0"/>
          <a:chExt cx="0" cy="0"/>
        </a:xfrm>
      </p:grpSpPr>
      <p:sp>
        <p:nvSpPr>
          <p:cNvPr id="556" name="Google Shape;55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7" name="Google Shape;5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304388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5"/>
        <p:cNvGrpSpPr/>
        <p:nvPr/>
      </p:nvGrpSpPr>
      <p:grpSpPr>
        <a:xfrm>
          <a:off x="0" y="0"/>
          <a:ext cx="0" cy="0"/>
          <a:chOff x="0" y="0"/>
          <a:chExt cx="0" cy="0"/>
        </a:xfrm>
      </p:grpSpPr>
      <p:sp>
        <p:nvSpPr>
          <p:cNvPr id="556" name="Google Shape;55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7" name="Google Shape;5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9913714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645225" y="2762725"/>
            <a:ext cx="6736500" cy="11598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4400"/>
              <a:buNone/>
              <a:defRPr sz="4400">
                <a:solidFill>
                  <a:schemeClr val="dk2"/>
                </a:solidFill>
              </a:defRPr>
            </a:lvl1pPr>
            <a:lvl2pPr lvl="1">
              <a:spcBef>
                <a:spcPts val="0"/>
              </a:spcBef>
              <a:spcAft>
                <a:spcPts val="0"/>
              </a:spcAft>
              <a:buClr>
                <a:schemeClr val="dk2"/>
              </a:buClr>
              <a:buSzPts val="4400"/>
              <a:buNone/>
              <a:defRPr sz="4400">
                <a:solidFill>
                  <a:schemeClr val="dk2"/>
                </a:solidFill>
              </a:defRPr>
            </a:lvl2pPr>
            <a:lvl3pPr lvl="2">
              <a:spcBef>
                <a:spcPts val="0"/>
              </a:spcBef>
              <a:spcAft>
                <a:spcPts val="0"/>
              </a:spcAft>
              <a:buClr>
                <a:schemeClr val="dk2"/>
              </a:buClr>
              <a:buSzPts val="4400"/>
              <a:buNone/>
              <a:defRPr sz="4400">
                <a:solidFill>
                  <a:schemeClr val="dk2"/>
                </a:solidFill>
              </a:defRPr>
            </a:lvl3pPr>
            <a:lvl4pPr lvl="3">
              <a:spcBef>
                <a:spcPts val="0"/>
              </a:spcBef>
              <a:spcAft>
                <a:spcPts val="0"/>
              </a:spcAft>
              <a:buClr>
                <a:schemeClr val="dk2"/>
              </a:buClr>
              <a:buSzPts val="4400"/>
              <a:buNone/>
              <a:defRPr sz="4400">
                <a:solidFill>
                  <a:schemeClr val="dk2"/>
                </a:solidFill>
              </a:defRPr>
            </a:lvl4pPr>
            <a:lvl5pPr lvl="4">
              <a:spcBef>
                <a:spcPts val="0"/>
              </a:spcBef>
              <a:spcAft>
                <a:spcPts val="0"/>
              </a:spcAft>
              <a:buClr>
                <a:schemeClr val="dk2"/>
              </a:buClr>
              <a:buSzPts val="4400"/>
              <a:buNone/>
              <a:defRPr sz="4400">
                <a:solidFill>
                  <a:schemeClr val="dk2"/>
                </a:solidFill>
              </a:defRPr>
            </a:lvl5pPr>
            <a:lvl6pPr lvl="5">
              <a:spcBef>
                <a:spcPts val="0"/>
              </a:spcBef>
              <a:spcAft>
                <a:spcPts val="0"/>
              </a:spcAft>
              <a:buClr>
                <a:schemeClr val="dk2"/>
              </a:buClr>
              <a:buSzPts val="4400"/>
              <a:buNone/>
              <a:defRPr sz="4400">
                <a:solidFill>
                  <a:schemeClr val="dk2"/>
                </a:solidFill>
              </a:defRPr>
            </a:lvl6pPr>
            <a:lvl7pPr lvl="6">
              <a:spcBef>
                <a:spcPts val="0"/>
              </a:spcBef>
              <a:spcAft>
                <a:spcPts val="0"/>
              </a:spcAft>
              <a:buClr>
                <a:schemeClr val="dk2"/>
              </a:buClr>
              <a:buSzPts val="4400"/>
              <a:buNone/>
              <a:defRPr sz="4400">
                <a:solidFill>
                  <a:schemeClr val="dk2"/>
                </a:solidFill>
              </a:defRPr>
            </a:lvl7pPr>
            <a:lvl8pPr lvl="7">
              <a:spcBef>
                <a:spcPts val="0"/>
              </a:spcBef>
              <a:spcAft>
                <a:spcPts val="0"/>
              </a:spcAft>
              <a:buClr>
                <a:schemeClr val="dk2"/>
              </a:buClr>
              <a:buSzPts val="4400"/>
              <a:buNone/>
              <a:defRPr sz="4400">
                <a:solidFill>
                  <a:schemeClr val="dk2"/>
                </a:solidFill>
              </a:defRPr>
            </a:lvl8pPr>
            <a:lvl9pPr lvl="8">
              <a:spcBef>
                <a:spcPts val="0"/>
              </a:spcBef>
              <a:spcAft>
                <a:spcPts val="0"/>
              </a:spcAft>
              <a:buClr>
                <a:schemeClr val="dk2"/>
              </a:buClr>
              <a:buSzPts val="4400"/>
              <a:buNone/>
              <a:defRPr sz="4400">
                <a:solidFill>
                  <a:schemeClr val="dk2"/>
                </a:solidFill>
              </a:defRPr>
            </a:lvl9pPr>
          </a:lstStyle>
          <a:p>
            <a:r>
              <a:rPr lang="uk-UA"/>
              <a:t>Клацніть, щоб редагувати стиль зразка заголовка</a:t>
            </a:r>
            <a:endParaRPr/>
          </a:p>
        </p:txBody>
      </p:sp>
      <p:sp>
        <p:nvSpPr>
          <p:cNvPr id="11" name="Google Shape;11;p2"/>
          <p:cNvSpPr/>
          <p:nvPr/>
        </p:nvSpPr>
        <p:spPr>
          <a:xfrm>
            <a:off x="5938246" y="2533163"/>
            <a:ext cx="721800" cy="7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6659861" y="2533163"/>
            <a:ext cx="721800" cy="77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1" y="2533163"/>
            <a:ext cx="721800" cy="77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721425" y="2533163"/>
            <a:ext cx="5216700" cy="77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050523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893700" y="358388"/>
            <a:ext cx="6462600" cy="857400"/>
          </a:xfrm>
          <a:prstGeom prst="rect">
            <a:avLst/>
          </a:prstGeom>
        </p:spPr>
        <p:txBody>
          <a:bodyPr spcFirstLastPara="1" wrap="square" lIns="91425" tIns="91425" rIns="91425" bIns="91425"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r>
              <a:rPr lang="uk-UA"/>
              <a:t>Клацніть, щоб редагувати стиль зразка заголовка</a:t>
            </a:r>
            <a:endParaRPr/>
          </a:p>
        </p:txBody>
      </p:sp>
      <p:sp>
        <p:nvSpPr>
          <p:cNvPr id="33" name="Google Shape;33;p5"/>
          <p:cNvSpPr txBox="1">
            <a:spLocks noGrp="1"/>
          </p:cNvSpPr>
          <p:nvPr>
            <p:ph type="body" idx="1"/>
          </p:nvPr>
        </p:nvSpPr>
        <p:spPr>
          <a:xfrm>
            <a:off x="893700" y="1373588"/>
            <a:ext cx="6462600" cy="35523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Clr>
                <a:schemeClr val="accent6"/>
              </a:buClr>
              <a:buSzPts val="1800"/>
              <a:buChar char="▷"/>
              <a:defRPr>
                <a:solidFill>
                  <a:schemeClr val="dk1"/>
                </a:solidFill>
              </a:defRPr>
            </a:lvl1pPr>
            <a:lvl2pPr marL="914400" lvl="1" indent="-381000">
              <a:spcBef>
                <a:spcPts val="0"/>
              </a:spcBef>
              <a:spcAft>
                <a:spcPts val="0"/>
              </a:spcAft>
              <a:buClr>
                <a:schemeClr val="dk1"/>
              </a:buClr>
              <a:buSzPts val="2400"/>
              <a:buChar char="○"/>
              <a:defRPr>
                <a:solidFill>
                  <a:schemeClr val="dk1"/>
                </a:solidFill>
              </a:defRPr>
            </a:lvl2pPr>
            <a:lvl3pPr marL="1371600" lvl="2" indent="-381000">
              <a:spcBef>
                <a:spcPts val="0"/>
              </a:spcBef>
              <a:spcAft>
                <a:spcPts val="0"/>
              </a:spcAft>
              <a:buClr>
                <a:schemeClr val="dk1"/>
              </a:buClr>
              <a:buSzPts val="2400"/>
              <a:buChar char="■"/>
              <a:defRPr>
                <a:solidFill>
                  <a:schemeClr val="dk1"/>
                </a:solidFill>
              </a:defRPr>
            </a:lvl3pPr>
            <a:lvl4pPr marL="1828800" lvl="3" indent="-381000">
              <a:spcBef>
                <a:spcPts val="0"/>
              </a:spcBef>
              <a:spcAft>
                <a:spcPts val="0"/>
              </a:spcAft>
              <a:buClr>
                <a:schemeClr val="dk1"/>
              </a:buClr>
              <a:buSzPts val="2400"/>
              <a:buChar char="●"/>
              <a:defRPr>
                <a:solidFill>
                  <a:schemeClr val="dk1"/>
                </a:solidFill>
              </a:defRPr>
            </a:lvl4pPr>
            <a:lvl5pPr marL="2286000" lvl="4" indent="-381000">
              <a:spcBef>
                <a:spcPts val="0"/>
              </a:spcBef>
              <a:spcAft>
                <a:spcPts val="0"/>
              </a:spcAft>
              <a:buClr>
                <a:schemeClr val="dk1"/>
              </a:buClr>
              <a:buSzPts val="2400"/>
              <a:buChar char="○"/>
              <a:defRPr>
                <a:solidFill>
                  <a:schemeClr val="dk1"/>
                </a:solidFill>
              </a:defRPr>
            </a:lvl5pPr>
            <a:lvl6pPr marL="2743200" lvl="5" indent="-381000">
              <a:spcBef>
                <a:spcPts val="0"/>
              </a:spcBef>
              <a:spcAft>
                <a:spcPts val="0"/>
              </a:spcAft>
              <a:buClr>
                <a:schemeClr val="dk1"/>
              </a:buClr>
              <a:buSzPts val="2400"/>
              <a:buChar char="■"/>
              <a:defRPr>
                <a:solidFill>
                  <a:schemeClr val="dk1"/>
                </a:solidFill>
              </a:defRPr>
            </a:lvl6pPr>
            <a:lvl7pPr marL="3200400" lvl="6" indent="-381000">
              <a:spcBef>
                <a:spcPts val="0"/>
              </a:spcBef>
              <a:spcAft>
                <a:spcPts val="0"/>
              </a:spcAft>
              <a:buClr>
                <a:schemeClr val="dk1"/>
              </a:buClr>
              <a:buSzPts val="2400"/>
              <a:buChar char="●"/>
              <a:defRPr>
                <a:solidFill>
                  <a:schemeClr val="dk1"/>
                </a:solidFill>
              </a:defRPr>
            </a:lvl7pPr>
            <a:lvl8pPr marL="3657600" lvl="7" indent="-381000">
              <a:spcBef>
                <a:spcPts val="0"/>
              </a:spcBef>
              <a:spcAft>
                <a:spcPts val="0"/>
              </a:spcAft>
              <a:buClr>
                <a:schemeClr val="dk1"/>
              </a:buClr>
              <a:buSzPts val="2400"/>
              <a:buChar char="○"/>
              <a:defRPr>
                <a:solidFill>
                  <a:schemeClr val="dk1"/>
                </a:solidFill>
              </a:defRPr>
            </a:lvl8pPr>
            <a:lvl9pPr marL="4114800" lvl="8" indent="-381000">
              <a:spcBef>
                <a:spcPts val="0"/>
              </a:spcBef>
              <a:spcAft>
                <a:spcPts val="0"/>
              </a:spcAft>
              <a:buClr>
                <a:schemeClr val="dk1"/>
              </a:buClr>
              <a:buSzPts val="2400"/>
              <a:buChar char="■"/>
              <a:defRPr>
                <a:solidFill>
                  <a:schemeClr val="dk1"/>
                </a:solidFill>
              </a:defRPr>
            </a:lvl9pPr>
          </a:lstStyle>
          <a:p>
            <a:pPr lvl="0"/>
            <a:r>
              <a:rPr lang="uk-UA"/>
              <a:t>Клацніть, щоб відредагувати стилі зразків тексту</a:t>
            </a:r>
          </a:p>
        </p:txBody>
      </p:sp>
      <p:sp>
        <p:nvSpPr>
          <p:cNvPr id="34" name="Google Shape;34;p5"/>
          <p:cNvSpPr/>
          <p:nvPr/>
        </p:nvSpPr>
        <p:spPr>
          <a:xfrm>
            <a:off x="7356366" y="5066325"/>
            <a:ext cx="893700" cy="7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a:off x="8250312" y="5066325"/>
            <a:ext cx="893700" cy="77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5"/>
          <p:cNvSpPr/>
          <p:nvPr/>
        </p:nvSpPr>
        <p:spPr>
          <a:xfrm>
            <a:off x="0" y="5066325"/>
            <a:ext cx="893700" cy="77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5"/>
          <p:cNvSpPr/>
          <p:nvPr/>
        </p:nvSpPr>
        <p:spPr>
          <a:xfrm>
            <a:off x="893710" y="5066325"/>
            <a:ext cx="6462600" cy="77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5"/>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3896421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color background">
  <p:cSld name="Blank color background">
    <p:bg>
      <p:bgPr>
        <a:solidFill>
          <a:schemeClr val="accent1"/>
        </a:solidFill>
        <a:effectLst/>
      </p:bgPr>
    </p:bg>
    <p:spTree>
      <p:nvGrpSpPr>
        <p:cNvPr id="1" name="Shape 78"/>
        <p:cNvGrpSpPr/>
        <p:nvPr/>
      </p:nvGrpSpPr>
      <p:grpSpPr>
        <a:xfrm>
          <a:off x="0" y="0"/>
          <a:ext cx="0" cy="0"/>
          <a:chOff x="0" y="0"/>
          <a:chExt cx="0" cy="0"/>
        </a:xfrm>
      </p:grpSpPr>
      <p:sp>
        <p:nvSpPr>
          <p:cNvPr id="79" name="Google Shape;79;p11"/>
          <p:cNvSpPr/>
          <p:nvPr/>
        </p:nvSpPr>
        <p:spPr>
          <a:xfrm>
            <a:off x="7356366" y="5066325"/>
            <a:ext cx="893700" cy="7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1"/>
          <p:cNvSpPr/>
          <p:nvPr/>
        </p:nvSpPr>
        <p:spPr>
          <a:xfrm>
            <a:off x="8250312" y="5066325"/>
            <a:ext cx="893700" cy="77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1"/>
          <p:cNvSpPr/>
          <p:nvPr/>
        </p:nvSpPr>
        <p:spPr>
          <a:xfrm>
            <a:off x="0" y="5066325"/>
            <a:ext cx="893700" cy="77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1"/>
          <p:cNvSpPr/>
          <p:nvPr/>
        </p:nvSpPr>
        <p:spPr>
          <a:xfrm>
            <a:off x="893710" y="5066325"/>
            <a:ext cx="6462600" cy="77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1"/>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l"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274601130"/>
      </p:ext>
    </p:extLst>
  </p:cSld>
  <p:clrMapOvr>
    <a:masterClrMapping/>
  </p:clrMapOvr>
  <p:hf hdr="0" ftr="0" dt="0"/>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93700" y="358388"/>
            <a:ext cx="6462600" cy="8574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1pPr>
            <a:lvl2pPr lvl="1">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2pPr>
            <a:lvl3pPr lvl="2">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3pPr>
            <a:lvl4pPr lvl="3">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4pPr>
            <a:lvl5pPr lvl="4">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5pPr>
            <a:lvl6pPr lvl="5">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6pPr>
            <a:lvl7pPr lvl="6">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7pPr>
            <a:lvl8pPr lvl="7">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8pPr>
            <a:lvl9pPr lvl="8">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893700" y="1373588"/>
            <a:ext cx="6462600" cy="35523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chemeClr val="accent6"/>
              </a:buClr>
              <a:buSzPts val="2400"/>
              <a:buFont typeface="Lato"/>
              <a:buChar char="▷"/>
              <a:defRPr sz="2400">
                <a:solidFill>
                  <a:schemeClr val="dk1"/>
                </a:solidFill>
                <a:latin typeface="Lato"/>
                <a:ea typeface="Lato"/>
                <a:cs typeface="Lato"/>
                <a:sym typeface="Lato"/>
              </a:defRPr>
            </a:lvl1pPr>
            <a:lvl2pPr marL="914400" lvl="1"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2pPr>
            <a:lvl3pPr marL="1371600" lvl="2"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3pPr>
            <a:lvl4pPr marL="1828800" lvl="3"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4pPr>
            <a:lvl5pPr marL="2286000" lvl="4"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5pPr>
            <a:lvl6pPr marL="2743200" lvl="5"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6pPr>
            <a:lvl7pPr marL="3200400" lvl="6"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7pPr>
            <a:lvl8pPr marL="3657600" lvl="7"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8pPr>
            <a:lvl9pPr marL="4114800" lvl="8"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80575" y="4696933"/>
            <a:ext cx="548700" cy="313500"/>
          </a:xfrm>
          <a:prstGeom prst="rect">
            <a:avLst/>
          </a:prstGeom>
          <a:noFill/>
          <a:ln>
            <a:noFill/>
          </a:ln>
        </p:spPr>
        <p:txBody>
          <a:bodyPr spcFirstLastPara="1" wrap="square" lIns="91425" tIns="91425" rIns="91425" bIns="91425" anchor="t" anchorCtr="0">
            <a:noAutofit/>
          </a:bodyPr>
          <a:lstStyle>
            <a:lvl1pPr lvl="0" algn="r">
              <a:buNone/>
              <a:defRPr sz="1300">
                <a:solidFill>
                  <a:schemeClr val="accent6"/>
                </a:solidFill>
                <a:latin typeface="Lato"/>
                <a:ea typeface="Lato"/>
                <a:cs typeface="Lato"/>
                <a:sym typeface="Lato"/>
              </a:defRPr>
            </a:lvl1pPr>
            <a:lvl2pPr lvl="1" algn="r">
              <a:buNone/>
              <a:defRPr sz="1300">
                <a:solidFill>
                  <a:schemeClr val="accent6"/>
                </a:solidFill>
                <a:latin typeface="Lato"/>
                <a:ea typeface="Lato"/>
                <a:cs typeface="Lato"/>
                <a:sym typeface="Lato"/>
              </a:defRPr>
            </a:lvl2pPr>
            <a:lvl3pPr lvl="2" algn="r">
              <a:buNone/>
              <a:defRPr sz="1300">
                <a:solidFill>
                  <a:schemeClr val="accent6"/>
                </a:solidFill>
                <a:latin typeface="Lato"/>
                <a:ea typeface="Lato"/>
                <a:cs typeface="Lato"/>
                <a:sym typeface="Lato"/>
              </a:defRPr>
            </a:lvl3pPr>
            <a:lvl4pPr lvl="3" algn="r">
              <a:buNone/>
              <a:defRPr sz="1300">
                <a:solidFill>
                  <a:schemeClr val="accent6"/>
                </a:solidFill>
                <a:latin typeface="Lato"/>
                <a:ea typeface="Lato"/>
                <a:cs typeface="Lato"/>
                <a:sym typeface="Lato"/>
              </a:defRPr>
            </a:lvl4pPr>
            <a:lvl5pPr lvl="4" algn="r">
              <a:buNone/>
              <a:defRPr sz="1300">
                <a:solidFill>
                  <a:schemeClr val="accent6"/>
                </a:solidFill>
                <a:latin typeface="Lato"/>
                <a:ea typeface="Lato"/>
                <a:cs typeface="Lato"/>
                <a:sym typeface="Lato"/>
              </a:defRPr>
            </a:lvl5pPr>
            <a:lvl6pPr lvl="5" algn="r">
              <a:buNone/>
              <a:defRPr sz="1300">
                <a:solidFill>
                  <a:schemeClr val="accent6"/>
                </a:solidFill>
                <a:latin typeface="Lato"/>
                <a:ea typeface="Lato"/>
                <a:cs typeface="Lato"/>
                <a:sym typeface="Lato"/>
              </a:defRPr>
            </a:lvl6pPr>
            <a:lvl7pPr lvl="6" algn="r">
              <a:buNone/>
              <a:defRPr sz="1300">
                <a:solidFill>
                  <a:schemeClr val="accent6"/>
                </a:solidFill>
                <a:latin typeface="Lato"/>
                <a:ea typeface="Lato"/>
                <a:cs typeface="Lato"/>
                <a:sym typeface="Lato"/>
              </a:defRPr>
            </a:lvl7pPr>
            <a:lvl8pPr lvl="7" algn="r">
              <a:buNone/>
              <a:defRPr sz="1300">
                <a:solidFill>
                  <a:schemeClr val="accent6"/>
                </a:solidFill>
                <a:latin typeface="Lato"/>
                <a:ea typeface="Lato"/>
                <a:cs typeface="Lato"/>
                <a:sym typeface="Lato"/>
              </a:defRPr>
            </a:lvl8pPr>
            <a:lvl9pPr lvl="8" algn="r">
              <a:buNone/>
              <a:defRPr sz="1300">
                <a:solidFill>
                  <a:schemeClr val="accent6"/>
                </a:solidFill>
                <a:latin typeface="Lato"/>
                <a:ea typeface="Lato"/>
                <a:cs typeface="Lato"/>
                <a:sym typeface="Lato"/>
              </a:defRPr>
            </a:lvl9pPr>
          </a:lstStyle>
          <a:p>
            <a:pPr marL="0" lvl="0" indent="0" algn="l"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897339630"/>
      </p:ext>
    </p:extLst>
  </p:cSld>
  <p:clrMap bg1="lt1" tx1="dk1" bg2="dk2" tx2="lt2" accent1="accent1" accent2="accent2" accent3="accent3" accent4="accent4" accent5="accent5" accent6="accent6" hlink="hlink" folHlink="folHlink"/>
  <p:sldLayoutIdLst>
    <p:sldLayoutId id="2147483679" r:id="rId1"/>
    <p:sldLayoutId id="2147483680" r:id="rId2"/>
    <p:sldLayoutId id="2147483681" r:id="rId3"/>
  </p:sldLayoutIdLst>
  <p:transition>
    <p:fade thruBlk="1"/>
  </p:transition>
  <p:hf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hyperlink" Target="https://docs.spring.io/spring/docs/current/spring-framework-reference/" TargetMode="External"/><Relationship Id="rId3" Type="http://schemas.openxmlformats.org/officeDocument/2006/relationships/hyperlink" Target="https://github.com/iluwatar/java-design-patterns/tree/master/service-locator" TargetMode="External"/><Relationship Id="rId7" Type="http://schemas.openxmlformats.org/officeDocument/2006/relationships/hyperlink" Target="https://www.tutorialspoint.com/spring/index.htm"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hyperlink" Target="https://github.com/iluwatar/java-design-patterns/tree/master/strategy" TargetMode="External"/><Relationship Id="rId5" Type="http://schemas.openxmlformats.org/officeDocument/2006/relationships/hyperlink" Target="https://github.com/iluwatar/java-design-patterns/tree/master/template-method" TargetMode="External"/><Relationship Id="rId4" Type="http://schemas.openxmlformats.org/officeDocument/2006/relationships/hyperlink" Target="https://github.com/iluwatar/java-design-patterns/tree/master/dependency-injection" TargetMode="External"/><Relationship Id="rId9" Type="http://schemas.openxmlformats.org/officeDocument/2006/relationships/hyperlink" Target="http://www.baeldung.com/inversion-control-and-dependency-injection-in-spring" TargetMode="Externa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24"/>
        <p:cNvGrpSpPr/>
        <p:nvPr/>
      </p:nvGrpSpPr>
      <p:grpSpPr>
        <a:xfrm>
          <a:off x="0" y="0"/>
          <a:ext cx="0" cy="0"/>
          <a:chOff x="0" y="0"/>
          <a:chExt cx="0" cy="0"/>
        </a:xfrm>
      </p:grpSpPr>
      <p:sp>
        <p:nvSpPr>
          <p:cNvPr id="3" name="Google Shape;88;p12">
            <a:extLst>
              <a:ext uri="{FF2B5EF4-FFF2-40B4-BE49-F238E27FC236}">
                <a16:creationId xmlns:a16="http://schemas.microsoft.com/office/drawing/2014/main" id="{C67C566D-FB34-45E4-90EB-613C5CC7F6DE}"/>
              </a:ext>
            </a:extLst>
          </p:cNvPr>
          <p:cNvSpPr txBox="1">
            <a:spLocks/>
          </p:cNvSpPr>
          <p:nvPr/>
        </p:nvSpPr>
        <p:spPr>
          <a:xfrm>
            <a:off x="700677" y="1786259"/>
            <a:ext cx="7742646" cy="63626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dk2"/>
              </a:buClr>
              <a:buSzPts val="4400"/>
              <a:buFont typeface="Raleway"/>
              <a:buNone/>
              <a:defRPr sz="4400" b="0" i="0" u="none" strike="noStrike" cap="none">
                <a:solidFill>
                  <a:schemeClr val="dk2"/>
                </a:solidFill>
                <a:latin typeface="Raleway"/>
                <a:ea typeface="Raleway"/>
                <a:cs typeface="Raleway"/>
                <a:sym typeface="Raleway"/>
              </a:defRPr>
            </a:lvl1pPr>
            <a:lvl2pPr marR="0" lvl="1" algn="l" rtl="0" eaLnBrk="1" hangingPunct="1">
              <a:lnSpc>
                <a:spcPct val="100000"/>
              </a:lnSpc>
              <a:spcBef>
                <a:spcPts val="0"/>
              </a:spcBef>
              <a:spcAft>
                <a:spcPts val="0"/>
              </a:spcAft>
              <a:buClr>
                <a:schemeClr val="dk2"/>
              </a:buClr>
              <a:buSzPts val="4400"/>
              <a:buFont typeface="Raleway"/>
              <a:buNone/>
              <a:defRPr sz="4400" b="0" i="0" u="none" strike="noStrike" cap="none">
                <a:solidFill>
                  <a:schemeClr val="dk2"/>
                </a:solidFill>
                <a:latin typeface="Raleway"/>
                <a:ea typeface="Raleway"/>
                <a:cs typeface="Raleway"/>
                <a:sym typeface="Raleway"/>
              </a:defRPr>
            </a:lvl2pPr>
            <a:lvl3pPr marR="0" lvl="2" algn="l" rtl="0" eaLnBrk="1" hangingPunct="1">
              <a:lnSpc>
                <a:spcPct val="100000"/>
              </a:lnSpc>
              <a:spcBef>
                <a:spcPts val="0"/>
              </a:spcBef>
              <a:spcAft>
                <a:spcPts val="0"/>
              </a:spcAft>
              <a:buClr>
                <a:schemeClr val="dk2"/>
              </a:buClr>
              <a:buSzPts val="4400"/>
              <a:buFont typeface="Raleway"/>
              <a:buNone/>
              <a:defRPr sz="4400" b="0" i="0" u="none" strike="noStrike" cap="none">
                <a:solidFill>
                  <a:schemeClr val="dk2"/>
                </a:solidFill>
                <a:latin typeface="Raleway"/>
                <a:ea typeface="Raleway"/>
                <a:cs typeface="Raleway"/>
                <a:sym typeface="Raleway"/>
              </a:defRPr>
            </a:lvl3pPr>
            <a:lvl4pPr marR="0" lvl="3" algn="l" rtl="0" eaLnBrk="1" hangingPunct="1">
              <a:lnSpc>
                <a:spcPct val="100000"/>
              </a:lnSpc>
              <a:spcBef>
                <a:spcPts val="0"/>
              </a:spcBef>
              <a:spcAft>
                <a:spcPts val="0"/>
              </a:spcAft>
              <a:buClr>
                <a:schemeClr val="dk2"/>
              </a:buClr>
              <a:buSzPts val="4400"/>
              <a:buFont typeface="Raleway"/>
              <a:buNone/>
              <a:defRPr sz="4400" b="0" i="0" u="none" strike="noStrike" cap="none">
                <a:solidFill>
                  <a:schemeClr val="dk2"/>
                </a:solidFill>
                <a:latin typeface="Raleway"/>
                <a:ea typeface="Raleway"/>
                <a:cs typeface="Raleway"/>
                <a:sym typeface="Raleway"/>
              </a:defRPr>
            </a:lvl4pPr>
            <a:lvl5pPr marR="0" lvl="4" algn="l" rtl="0" eaLnBrk="1" hangingPunct="1">
              <a:lnSpc>
                <a:spcPct val="100000"/>
              </a:lnSpc>
              <a:spcBef>
                <a:spcPts val="0"/>
              </a:spcBef>
              <a:spcAft>
                <a:spcPts val="0"/>
              </a:spcAft>
              <a:buClr>
                <a:schemeClr val="dk2"/>
              </a:buClr>
              <a:buSzPts val="4400"/>
              <a:buFont typeface="Raleway"/>
              <a:buNone/>
              <a:defRPr sz="4400" b="0" i="0" u="none" strike="noStrike" cap="none">
                <a:solidFill>
                  <a:schemeClr val="dk2"/>
                </a:solidFill>
                <a:latin typeface="Raleway"/>
                <a:ea typeface="Raleway"/>
                <a:cs typeface="Raleway"/>
                <a:sym typeface="Raleway"/>
              </a:defRPr>
            </a:lvl5pPr>
            <a:lvl6pPr marR="0" lvl="5" algn="l" rtl="0" eaLnBrk="1" hangingPunct="1">
              <a:lnSpc>
                <a:spcPct val="100000"/>
              </a:lnSpc>
              <a:spcBef>
                <a:spcPts val="0"/>
              </a:spcBef>
              <a:spcAft>
                <a:spcPts val="0"/>
              </a:spcAft>
              <a:buClr>
                <a:schemeClr val="dk2"/>
              </a:buClr>
              <a:buSzPts val="4400"/>
              <a:buFont typeface="Raleway"/>
              <a:buNone/>
              <a:defRPr sz="4400" b="0" i="0" u="none" strike="noStrike" cap="none">
                <a:solidFill>
                  <a:schemeClr val="dk2"/>
                </a:solidFill>
                <a:latin typeface="Raleway"/>
                <a:ea typeface="Raleway"/>
                <a:cs typeface="Raleway"/>
                <a:sym typeface="Raleway"/>
              </a:defRPr>
            </a:lvl6pPr>
            <a:lvl7pPr marR="0" lvl="6" algn="l" rtl="0" eaLnBrk="1" hangingPunct="1">
              <a:lnSpc>
                <a:spcPct val="100000"/>
              </a:lnSpc>
              <a:spcBef>
                <a:spcPts val="0"/>
              </a:spcBef>
              <a:spcAft>
                <a:spcPts val="0"/>
              </a:spcAft>
              <a:buClr>
                <a:schemeClr val="dk2"/>
              </a:buClr>
              <a:buSzPts val="4400"/>
              <a:buFont typeface="Raleway"/>
              <a:buNone/>
              <a:defRPr sz="4400" b="0" i="0" u="none" strike="noStrike" cap="none">
                <a:solidFill>
                  <a:schemeClr val="dk2"/>
                </a:solidFill>
                <a:latin typeface="Raleway"/>
                <a:ea typeface="Raleway"/>
                <a:cs typeface="Raleway"/>
                <a:sym typeface="Raleway"/>
              </a:defRPr>
            </a:lvl7pPr>
            <a:lvl8pPr marR="0" lvl="7" algn="l" rtl="0" eaLnBrk="1" hangingPunct="1">
              <a:lnSpc>
                <a:spcPct val="100000"/>
              </a:lnSpc>
              <a:spcBef>
                <a:spcPts val="0"/>
              </a:spcBef>
              <a:spcAft>
                <a:spcPts val="0"/>
              </a:spcAft>
              <a:buClr>
                <a:schemeClr val="dk2"/>
              </a:buClr>
              <a:buSzPts val="4400"/>
              <a:buFont typeface="Raleway"/>
              <a:buNone/>
              <a:defRPr sz="4400" b="0" i="0" u="none" strike="noStrike" cap="none">
                <a:solidFill>
                  <a:schemeClr val="dk2"/>
                </a:solidFill>
                <a:latin typeface="Raleway"/>
                <a:ea typeface="Raleway"/>
                <a:cs typeface="Raleway"/>
                <a:sym typeface="Raleway"/>
              </a:defRPr>
            </a:lvl8pPr>
            <a:lvl9pPr marR="0" lvl="8" algn="l" rtl="0" eaLnBrk="1" hangingPunct="1">
              <a:lnSpc>
                <a:spcPct val="100000"/>
              </a:lnSpc>
              <a:spcBef>
                <a:spcPts val="0"/>
              </a:spcBef>
              <a:spcAft>
                <a:spcPts val="0"/>
              </a:spcAft>
              <a:buClr>
                <a:schemeClr val="dk2"/>
              </a:buClr>
              <a:buSzPts val="4400"/>
              <a:buFont typeface="Raleway"/>
              <a:buNone/>
              <a:defRPr sz="4400" b="0" i="0" u="none" strike="noStrike" cap="none">
                <a:solidFill>
                  <a:schemeClr val="dk2"/>
                </a:solidFill>
                <a:latin typeface="Raleway"/>
                <a:ea typeface="Raleway"/>
                <a:cs typeface="Raleway"/>
                <a:sym typeface="Raleway"/>
              </a:defRPr>
            </a:lvl9pPr>
          </a:lstStyle>
          <a:p>
            <a:r>
              <a:rPr lang="en-US" sz="3200" dirty="0"/>
              <a:t>Lesson 16 – Spring Framework</a:t>
            </a:r>
            <a:endParaRPr lang="ru-RU" sz="32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58"/>
        <p:cNvGrpSpPr/>
        <p:nvPr/>
      </p:nvGrpSpPr>
      <p:grpSpPr>
        <a:xfrm>
          <a:off x="0" y="0"/>
          <a:ext cx="0" cy="0"/>
          <a:chOff x="0" y="0"/>
          <a:chExt cx="0" cy="0"/>
        </a:xfrm>
      </p:grpSpPr>
      <p:sp>
        <p:nvSpPr>
          <p:cNvPr id="559" name="Google Shape;559;p17"/>
          <p:cNvSpPr txBox="1">
            <a:spLocks noGrp="1"/>
          </p:cNvSpPr>
          <p:nvPr>
            <p:ph type="title"/>
          </p:nvPr>
        </p:nvSpPr>
        <p:spPr>
          <a:prstGeom prst="rect">
            <a:avLst/>
          </a:prstGeom>
        </p:spPr>
        <p:txBody>
          <a:bodyPr spcFirstLastPara="1" wrap="square" lIns="91425" tIns="91425" rIns="91425" bIns="91425" anchor="b" anchorCtr="0">
            <a:noAutofit/>
          </a:bodyPr>
          <a:lstStyle/>
          <a:p>
            <a:pPr lvl="0"/>
            <a:r>
              <a:rPr lang="en-US" sz="2400" dirty="0"/>
              <a:t>Inversion of Control. Dependency Injection</a:t>
            </a:r>
            <a:endParaRPr sz="2400" dirty="0"/>
          </a:p>
        </p:txBody>
      </p:sp>
      <p:sp>
        <p:nvSpPr>
          <p:cNvPr id="561" name="Google Shape;561;p17"/>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10</a:t>
            </a:fld>
            <a:endParaRPr/>
          </a:p>
        </p:txBody>
      </p:sp>
      <p:sp>
        <p:nvSpPr>
          <p:cNvPr id="5" name="Google Shape;560;p17">
            <a:extLst>
              <a:ext uri="{FF2B5EF4-FFF2-40B4-BE49-F238E27FC236}">
                <a16:creationId xmlns:a16="http://schemas.microsoft.com/office/drawing/2014/main" id="{6E5CF34E-52AA-4201-BE25-600FC37251C0}"/>
              </a:ext>
            </a:extLst>
          </p:cNvPr>
          <p:cNvSpPr txBox="1">
            <a:spLocks noGrp="1"/>
          </p:cNvSpPr>
          <p:nvPr>
            <p:ph type="body" idx="1"/>
          </p:nvPr>
        </p:nvSpPr>
        <p:spPr>
          <a:xfrm>
            <a:off x="893700" y="1323474"/>
            <a:ext cx="6462599" cy="3602414"/>
          </a:xfrm>
          <a:prstGeom prst="rect">
            <a:avLst/>
          </a:prstGeom>
        </p:spPr>
        <p:txBody>
          <a:bodyPr spcFirstLastPara="1" wrap="square" lIns="91425" tIns="91425" rIns="91425" bIns="91425" anchor="t" anchorCtr="0">
            <a:noAutofit/>
          </a:bodyPr>
          <a:lstStyle/>
          <a:p>
            <a:pPr>
              <a:spcBef>
                <a:spcPts val="0"/>
              </a:spcBef>
            </a:pPr>
            <a:r>
              <a:rPr lang="en-US" sz="2000" dirty="0"/>
              <a:t>Dependency Injection is a software design pattern in which one or more dependencies (or services) are injected, or passed by reference, into a dependent object (or client) and are made part of the client's state. The pattern separates the creation of a client's dependencies from its own behavior, which allows program designs to be loosely coupled and to follow the inversion of control and single responsibility principles.</a:t>
            </a:r>
          </a:p>
        </p:txBody>
      </p:sp>
    </p:spTree>
    <p:extLst>
      <p:ext uri="{BB962C8B-B14F-4D97-AF65-F5344CB8AC3E}">
        <p14:creationId xmlns:p14="http://schemas.microsoft.com/office/powerpoint/2010/main" val="24736803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58"/>
        <p:cNvGrpSpPr/>
        <p:nvPr/>
      </p:nvGrpSpPr>
      <p:grpSpPr>
        <a:xfrm>
          <a:off x="0" y="0"/>
          <a:ext cx="0" cy="0"/>
          <a:chOff x="0" y="0"/>
          <a:chExt cx="0" cy="0"/>
        </a:xfrm>
      </p:grpSpPr>
      <p:sp>
        <p:nvSpPr>
          <p:cNvPr id="559" name="Google Shape;559;p17"/>
          <p:cNvSpPr txBox="1">
            <a:spLocks noGrp="1"/>
          </p:cNvSpPr>
          <p:nvPr>
            <p:ph type="title"/>
          </p:nvPr>
        </p:nvSpPr>
        <p:spPr>
          <a:prstGeom prst="rect">
            <a:avLst/>
          </a:prstGeom>
        </p:spPr>
        <p:txBody>
          <a:bodyPr spcFirstLastPara="1" wrap="square" lIns="91425" tIns="91425" rIns="91425" bIns="91425" anchor="b" anchorCtr="0">
            <a:noAutofit/>
          </a:bodyPr>
          <a:lstStyle/>
          <a:p>
            <a:pPr lvl="0"/>
            <a:r>
              <a:rPr lang="en-US" sz="2400" dirty="0"/>
              <a:t>Inversion of Control. Service Locator with Dependency Injection</a:t>
            </a:r>
            <a:endParaRPr sz="2400" dirty="0"/>
          </a:p>
        </p:txBody>
      </p:sp>
      <p:sp>
        <p:nvSpPr>
          <p:cNvPr id="560" name="Google Shape;560;p17"/>
          <p:cNvSpPr txBox="1">
            <a:spLocks noGrp="1"/>
          </p:cNvSpPr>
          <p:nvPr>
            <p:ph type="body" idx="1"/>
          </p:nvPr>
        </p:nvSpPr>
        <p:spPr>
          <a:prstGeom prst="rect">
            <a:avLst/>
          </a:prstGeom>
        </p:spPr>
        <p:txBody>
          <a:bodyPr spcFirstLastPara="1" wrap="square" lIns="91425" tIns="91425" rIns="91425" bIns="91425" anchor="ctr" anchorCtr="0">
            <a:noAutofit/>
          </a:bodyPr>
          <a:lstStyle/>
          <a:p>
            <a:pPr marL="69850" lvl="0" indent="0" algn="ctr">
              <a:spcBef>
                <a:spcPts val="0"/>
              </a:spcBef>
              <a:buNone/>
            </a:pPr>
            <a:r>
              <a:rPr lang="en-US" sz="3200" b="1" dirty="0"/>
              <a:t>Code example</a:t>
            </a:r>
          </a:p>
        </p:txBody>
      </p:sp>
      <p:sp>
        <p:nvSpPr>
          <p:cNvPr id="561" name="Google Shape;561;p17"/>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11</a:t>
            </a:fld>
            <a:endParaRPr/>
          </a:p>
        </p:txBody>
      </p:sp>
    </p:spTree>
    <p:extLst>
      <p:ext uri="{BB962C8B-B14F-4D97-AF65-F5344CB8AC3E}">
        <p14:creationId xmlns:p14="http://schemas.microsoft.com/office/powerpoint/2010/main" val="24901796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58"/>
        <p:cNvGrpSpPr/>
        <p:nvPr/>
      </p:nvGrpSpPr>
      <p:grpSpPr>
        <a:xfrm>
          <a:off x="0" y="0"/>
          <a:ext cx="0" cy="0"/>
          <a:chOff x="0" y="0"/>
          <a:chExt cx="0" cy="0"/>
        </a:xfrm>
      </p:grpSpPr>
      <p:sp>
        <p:nvSpPr>
          <p:cNvPr id="559" name="Google Shape;559;p17"/>
          <p:cNvSpPr txBox="1">
            <a:spLocks noGrp="1"/>
          </p:cNvSpPr>
          <p:nvPr>
            <p:ph type="title"/>
          </p:nvPr>
        </p:nvSpPr>
        <p:spPr>
          <a:prstGeom prst="rect">
            <a:avLst/>
          </a:prstGeom>
        </p:spPr>
        <p:txBody>
          <a:bodyPr spcFirstLastPara="1" wrap="square" lIns="91425" tIns="91425" rIns="91425" bIns="91425" anchor="b" anchorCtr="0">
            <a:noAutofit/>
          </a:bodyPr>
          <a:lstStyle/>
          <a:p>
            <a:pPr lvl="0"/>
            <a:r>
              <a:rPr lang="en-US" sz="2800" dirty="0"/>
              <a:t>Spring Core</a:t>
            </a:r>
            <a:endParaRPr sz="2800" dirty="0"/>
          </a:p>
        </p:txBody>
      </p:sp>
      <p:sp>
        <p:nvSpPr>
          <p:cNvPr id="560" name="Google Shape;560;p17"/>
          <p:cNvSpPr txBox="1">
            <a:spLocks noGrp="1"/>
          </p:cNvSpPr>
          <p:nvPr>
            <p:ph type="body" idx="1"/>
          </p:nvPr>
        </p:nvSpPr>
        <p:spPr>
          <a:prstGeom prst="rect">
            <a:avLst/>
          </a:prstGeom>
        </p:spPr>
        <p:txBody>
          <a:bodyPr spcFirstLastPara="1" wrap="square" lIns="91425" tIns="91425" rIns="91425" bIns="91425" anchor="t" anchorCtr="0">
            <a:noAutofit/>
          </a:bodyPr>
          <a:lstStyle/>
          <a:p>
            <a:pPr lvl="0">
              <a:spcBef>
                <a:spcPts val="0"/>
              </a:spcBef>
            </a:pPr>
            <a:r>
              <a:rPr lang="en-US" sz="1600" dirty="0"/>
              <a:t>The Spring Framework is an application framework and inversion of control container for the Java platform. The framework's core features can be used by any Java application, but there are extensions for building web applications on top of the Java EE (Enterprise Edition) platform. Although the framework does not impose any specific programming model, it has become popular in the Java community as an addition to, or even replacement for the Enterprise JavaBeans (EJB) model. The Spring Framework is open source.</a:t>
            </a:r>
          </a:p>
        </p:txBody>
      </p:sp>
      <p:sp>
        <p:nvSpPr>
          <p:cNvPr id="561" name="Google Shape;561;p17"/>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12</a:t>
            </a:fld>
            <a:endParaRPr/>
          </a:p>
        </p:txBody>
      </p:sp>
    </p:spTree>
    <p:extLst>
      <p:ext uri="{BB962C8B-B14F-4D97-AF65-F5344CB8AC3E}">
        <p14:creationId xmlns:p14="http://schemas.microsoft.com/office/powerpoint/2010/main" val="7167355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58"/>
        <p:cNvGrpSpPr/>
        <p:nvPr/>
      </p:nvGrpSpPr>
      <p:grpSpPr>
        <a:xfrm>
          <a:off x="0" y="0"/>
          <a:ext cx="0" cy="0"/>
          <a:chOff x="0" y="0"/>
          <a:chExt cx="0" cy="0"/>
        </a:xfrm>
      </p:grpSpPr>
      <p:sp>
        <p:nvSpPr>
          <p:cNvPr id="559" name="Google Shape;559;p17"/>
          <p:cNvSpPr txBox="1">
            <a:spLocks noGrp="1"/>
          </p:cNvSpPr>
          <p:nvPr>
            <p:ph type="title"/>
          </p:nvPr>
        </p:nvSpPr>
        <p:spPr>
          <a:prstGeom prst="rect">
            <a:avLst/>
          </a:prstGeom>
        </p:spPr>
        <p:txBody>
          <a:bodyPr spcFirstLastPara="1" wrap="square" lIns="91425" tIns="91425" rIns="91425" bIns="91425" anchor="b" anchorCtr="0">
            <a:noAutofit/>
          </a:bodyPr>
          <a:lstStyle/>
          <a:p>
            <a:pPr lvl="0"/>
            <a:r>
              <a:rPr lang="en-US" sz="2800" dirty="0"/>
              <a:t>Spring Core. Architecture</a:t>
            </a:r>
            <a:endParaRPr sz="2800" dirty="0"/>
          </a:p>
        </p:txBody>
      </p:sp>
      <p:sp>
        <p:nvSpPr>
          <p:cNvPr id="561" name="Google Shape;561;p17"/>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13</a:t>
            </a:fld>
            <a:endParaRPr/>
          </a:p>
        </p:txBody>
      </p:sp>
      <p:grpSp>
        <p:nvGrpSpPr>
          <p:cNvPr id="5" name="Группа 34">
            <a:extLst>
              <a:ext uri="{FF2B5EF4-FFF2-40B4-BE49-F238E27FC236}">
                <a16:creationId xmlns:a16="http://schemas.microsoft.com/office/drawing/2014/main" id="{57808D62-0B2A-4326-8E4C-E51E24CF38EF}"/>
              </a:ext>
            </a:extLst>
          </p:cNvPr>
          <p:cNvGrpSpPr/>
          <p:nvPr/>
        </p:nvGrpSpPr>
        <p:grpSpPr>
          <a:xfrm>
            <a:off x="1026434" y="1205345"/>
            <a:ext cx="5583382" cy="3373722"/>
            <a:chOff x="5477164" y="1405633"/>
            <a:chExt cx="5577698" cy="4632712"/>
          </a:xfrm>
        </p:grpSpPr>
        <p:sp>
          <p:nvSpPr>
            <p:cNvPr id="6" name="Прямоугольник 4">
              <a:extLst>
                <a:ext uri="{FF2B5EF4-FFF2-40B4-BE49-F238E27FC236}">
                  <a16:creationId xmlns:a16="http://schemas.microsoft.com/office/drawing/2014/main" id="{8BFE4F87-4F42-4DBB-8970-6FD555F8306B}"/>
                </a:ext>
              </a:extLst>
            </p:cNvPr>
            <p:cNvSpPr/>
            <p:nvPr/>
          </p:nvSpPr>
          <p:spPr>
            <a:xfrm>
              <a:off x="5477164" y="1405633"/>
              <a:ext cx="5577698" cy="4632712"/>
            </a:xfrm>
            <a:prstGeom prst="rect">
              <a:avLst/>
            </a:prstGeom>
            <a:solidFill>
              <a:srgbClr val="C1CC22"/>
            </a:solidFill>
            <a:ln w="57150">
              <a:solidFill>
                <a:srgbClr val="71893F"/>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dirty="0">
                  <a:ln w="0"/>
                  <a:solidFill>
                    <a:schemeClr val="tx1">
                      <a:lumMod val="75000"/>
                      <a:lumOff val="25000"/>
                    </a:schemeClr>
                  </a:solidFill>
                  <a:effectLst>
                    <a:outerShdw blurRad="38100" dist="19050" dir="2700000" algn="tl" rotWithShape="0">
                      <a:schemeClr val="dk1">
                        <a:alpha val="40000"/>
                      </a:schemeClr>
                    </a:outerShdw>
                  </a:effectLst>
                </a:rPr>
                <a:t>Spring Framework</a:t>
              </a:r>
              <a:endParaRPr lang="uk-UA" b="1" dirty="0">
                <a:ln w="0"/>
                <a:solidFill>
                  <a:schemeClr val="tx1">
                    <a:lumMod val="75000"/>
                    <a:lumOff val="25000"/>
                  </a:schemeClr>
                </a:solidFill>
                <a:effectLst>
                  <a:outerShdw blurRad="38100" dist="19050" dir="2700000" algn="tl" rotWithShape="0">
                    <a:schemeClr val="dk1">
                      <a:alpha val="40000"/>
                    </a:schemeClr>
                  </a:outerShdw>
                </a:effectLst>
              </a:endParaRPr>
            </a:p>
          </p:txBody>
        </p:sp>
        <p:sp>
          <p:nvSpPr>
            <p:cNvPr id="7" name="Прямоугольник 5">
              <a:extLst>
                <a:ext uri="{FF2B5EF4-FFF2-40B4-BE49-F238E27FC236}">
                  <a16:creationId xmlns:a16="http://schemas.microsoft.com/office/drawing/2014/main" id="{2727796A-AF0A-40C1-B7CC-80ED46BAFC8A}"/>
                </a:ext>
              </a:extLst>
            </p:cNvPr>
            <p:cNvSpPr/>
            <p:nvPr/>
          </p:nvSpPr>
          <p:spPr>
            <a:xfrm>
              <a:off x="5706030" y="2031735"/>
              <a:ext cx="2410691" cy="1690254"/>
            </a:xfrm>
            <a:prstGeom prst="rect">
              <a:avLst/>
            </a:prstGeom>
            <a:solidFill>
              <a:srgbClr val="F2F2F2"/>
            </a:solidFill>
            <a:ln w="28575">
              <a:solidFill>
                <a:srgbClr val="71893F"/>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ln w="0"/>
                  <a:solidFill>
                    <a:schemeClr val="tx1"/>
                  </a:solidFill>
                  <a:effectLst>
                    <a:outerShdw blurRad="38100" dist="19050" dir="2700000" algn="tl" rotWithShape="0">
                      <a:schemeClr val="dk1">
                        <a:alpha val="40000"/>
                      </a:schemeClr>
                    </a:outerShdw>
                  </a:effectLst>
                </a:rPr>
                <a:t>Data Access Integration</a:t>
              </a:r>
              <a:endParaRPr lang="uk-UA" sz="1200" dirty="0">
                <a:ln w="0"/>
                <a:solidFill>
                  <a:schemeClr val="tx1"/>
                </a:solidFill>
                <a:effectLst>
                  <a:outerShdw blurRad="38100" dist="19050" dir="2700000" algn="tl" rotWithShape="0">
                    <a:schemeClr val="dk1">
                      <a:alpha val="40000"/>
                    </a:schemeClr>
                  </a:outerShdw>
                </a:effectLst>
              </a:endParaRPr>
            </a:p>
          </p:txBody>
        </p:sp>
        <p:sp>
          <p:nvSpPr>
            <p:cNvPr id="8" name="Прямоугольник 7">
              <a:extLst>
                <a:ext uri="{FF2B5EF4-FFF2-40B4-BE49-F238E27FC236}">
                  <a16:creationId xmlns:a16="http://schemas.microsoft.com/office/drawing/2014/main" id="{EAB42B1A-1C95-4C3B-AEBB-2A5A641E66B7}"/>
                </a:ext>
              </a:extLst>
            </p:cNvPr>
            <p:cNvSpPr/>
            <p:nvPr/>
          </p:nvSpPr>
          <p:spPr>
            <a:xfrm>
              <a:off x="8394833" y="2014099"/>
              <a:ext cx="2410691" cy="1690254"/>
            </a:xfrm>
            <a:prstGeom prst="rect">
              <a:avLst/>
            </a:prstGeom>
            <a:solidFill>
              <a:srgbClr val="F2F2F2"/>
            </a:solidFill>
            <a:ln w="28575">
              <a:solidFill>
                <a:srgbClr val="71893F"/>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ln w="0"/>
                  <a:solidFill>
                    <a:schemeClr val="tx1"/>
                  </a:solidFill>
                  <a:effectLst>
                    <a:outerShdw blurRad="38100" dist="19050" dir="2700000" algn="tl" rotWithShape="0">
                      <a:schemeClr val="dk1">
                        <a:alpha val="40000"/>
                      </a:schemeClr>
                    </a:outerShdw>
                  </a:effectLst>
                </a:rPr>
                <a:t>Web (MVC/</a:t>
              </a:r>
              <a:r>
                <a:rPr lang="en-US" sz="1200" dirty="0" err="1">
                  <a:ln w="0"/>
                  <a:solidFill>
                    <a:schemeClr val="tx1"/>
                  </a:solidFill>
                  <a:effectLst>
                    <a:outerShdw blurRad="38100" dist="19050" dir="2700000" algn="tl" rotWithShape="0">
                      <a:schemeClr val="dk1">
                        <a:alpha val="40000"/>
                      </a:schemeClr>
                    </a:outerShdw>
                  </a:effectLst>
                </a:rPr>
                <a:t>Remoting</a:t>
              </a:r>
              <a:r>
                <a:rPr lang="en-US" sz="1200" dirty="0">
                  <a:ln w="0"/>
                  <a:solidFill>
                    <a:schemeClr val="tx1"/>
                  </a:solidFill>
                  <a:effectLst>
                    <a:outerShdw blurRad="38100" dist="19050" dir="2700000" algn="tl" rotWithShape="0">
                      <a:schemeClr val="dk1">
                        <a:alpha val="40000"/>
                      </a:schemeClr>
                    </a:outerShdw>
                  </a:effectLst>
                </a:rPr>
                <a:t>)</a:t>
              </a:r>
              <a:endParaRPr lang="uk-UA" sz="1200" dirty="0">
                <a:ln w="0"/>
                <a:solidFill>
                  <a:schemeClr val="tx1"/>
                </a:solidFill>
                <a:effectLst>
                  <a:outerShdw blurRad="38100" dist="19050" dir="2700000" algn="tl" rotWithShape="0">
                    <a:schemeClr val="dk1">
                      <a:alpha val="40000"/>
                    </a:schemeClr>
                  </a:outerShdw>
                </a:effectLst>
              </a:endParaRPr>
            </a:p>
          </p:txBody>
        </p:sp>
        <p:sp>
          <p:nvSpPr>
            <p:cNvPr id="9" name="Скругленный прямоугольник 10">
              <a:extLst>
                <a:ext uri="{FF2B5EF4-FFF2-40B4-BE49-F238E27FC236}">
                  <a16:creationId xmlns:a16="http://schemas.microsoft.com/office/drawing/2014/main" id="{9D9D52AE-5913-43F1-865A-E3C2DFE074AB}"/>
                </a:ext>
              </a:extLst>
            </p:cNvPr>
            <p:cNvSpPr/>
            <p:nvPr/>
          </p:nvSpPr>
          <p:spPr>
            <a:xfrm>
              <a:off x="5853979" y="2497015"/>
              <a:ext cx="933683" cy="379847"/>
            </a:xfrm>
            <a:prstGeom prst="roundRect">
              <a:avLst/>
            </a:prstGeom>
            <a:solidFill>
              <a:srgbClr val="EBF1DE"/>
            </a:solidFill>
            <a:ln w="38100">
              <a:solidFill>
                <a:srgbClr val="C1CC2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050" b="1" dirty="0">
                  <a:ln w="0"/>
                  <a:solidFill>
                    <a:schemeClr val="tx1"/>
                  </a:solidFill>
                  <a:effectLst>
                    <a:outerShdw blurRad="38100" dist="19050" dir="2700000" algn="tl" rotWithShape="0">
                      <a:schemeClr val="dk1">
                        <a:alpha val="40000"/>
                      </a:schemeClr>
                    </a:outerShdw>
                  </a:effectLst>
                </a:rPr>
                <a:t>JDBC</a:t>
              </a:r>
              <a:endParaRPr lang="uk-UA" sz="1050" b="1" dirty="0">
                <a:ln w="0"/>
                <a:solidFill>
                  <a:schemeClr val="tx1"/>
                </a:solidFill>
                <a:effectLst>
                  <a:outerShdw blurRad="38100" dist="19050" dir="2700000" algn="tl" rotWithShape="0">
                    <a:schemeClr val="dk1">
                      <a:alpha val="40000"/>
                    </a:schemeClr>
                  </a:outerShdw>
                </a:effectLst>
              </a:endParaRPr>
            </a:p>
          </p:txBody>
        </p:sp>
        <p:sp>
          <p:nvSpPr>
            <p:cNvPr id="10" name="Скругленный прямоугольник 11">
              <a:extLst>
                <a:ext uri="{FF2B5EF4-FFF2-40B4-BE49-F238E27FC236}">
                  <a16:creationId xmlns:a16="http://schemas.microsoft.com/office/drawing/2014/main" id="{6CCA34B5-EEAF-4636-880F-26117A52F3A1}"/>
                </a:ext>
              </a:extLst>
            </p:cNvPr>
            <p:cNvSpPr/>
            <p:nvPr/>
          </p:nvSpPr>
          <p:spPr>
            <a:xfrm>
              <a:off x="7016528" y="2497015"/>
              <a:ext cx="933683" cy="379847"/>
            </a:xfrm>
            <a:prstGeom prst="roundRect">
              <a:avLst/>
            </a:prstGeom>
            <a:solidFill>
              <a:srgbClr val="EBF1DE"/>
            </a:solidFill>
            <a:ln w="38100">
              <a:solidFill>
                <a:srgbClr val="C1CC2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050" b="1" dirty="0">
                  <a:ln w="0"/>
                  <a:solidFill>
                    <a:schemeClr val="tx1"/>
                  </a:solidFill>
                  <a:effectLst>
                    <a:outerShdw blurRad="38100" dist="19050" dir="2700000" algn="tl" rotWithShape="0">
                      <a:schemeClr val="dk1">
                        <a:alpha val="40000"/>
                      </a:schemeClr>
                    </a:outerShdw>
                  </a:effectLst>
                </a:rPr>
                <a:t>ORM</a:t>
              </a:r>
              <a:endParaRPr lang="uk-UA" sz="1050" b="1" dirty="0">
                <a:ln w="0"/>
                <a:solidFill>
                  <a:schemeClr val="tx1"/>
                </a:solidFill>
                <a:effectLst>
                  <a:outerShdw blurRad="38100" dist="19050" dir="2700000" algn="tl" rotWithShape="0">
                    <a:schemeClr val="dk1">
                      <a:alpha val="40000"/>
                    </a:schemeClr>
                  </a:outerShdw>
                </a:effectLst>
              </a:endParaRPr>
            </a:p>
          </p:txBody>
        </p:sp>
        <p:sp>
          <p:nvSpPr>
            <p:cNvPr id="11" name="Скругленный прямоугольник 12">
              <a:extLst>
                <a:ext uri="{FF2B5EF4-FFF2-40B4-BE49-F238E27FC236}">
                  <a16:creationId xmlns:a16="http://schemas.microsoft.com/office/drawing/2014/main" id="{94D7B9A1-9654-4EA4-8651-091FC2F2C93C}"/>
                </a:ext>
              </a:extLst>
            </p:cNvPr>
            <p:cNvSpPr/>
            <p:nvPr/>
          </p:nvSpPr>
          <p:spPr>
            <a:xfrm>
              <a:off x="5853978" y="3107896"/>
              <a:ext cx="933683" cy="379847"/>
            </a:xfrm>
            <a:prstGeom prst="roundRect">
              <a:avLst/>
            </a:prstGeom>
            <a:solidFill>
              <a:srgbClr val="EBF1DE"/>
            </a:solidFill>
            <a:ln w="38100">
              <a:solidFill>
                <a:srgbClr val="C1CC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b="1" dirty="0">
                  <a:ln w="0"/>
                  <a:solidFill>
                    <a:schemeClr val="tx1"/>
                  </a:solidFill>
                  <a:effectLst>
                    <a:outerShdw blurRad="38100" dist="19050" dir="2700000" algn="tl" rotWithShape="0">
                      <a:schemeClr val="dk1">
                        <a:alpha val="40000"/>
                      </a:schemeClr>
                    </a:outerShdw>
                  </a:effectLst>
                </a:rPr>
                <a:t>OXM</a:t>
              </a:r>
              <a:endParaRPr lang="uk-UA" sz="1400" b="1" dirty="0">
                <a:ln w="0"/>
                <a:solidFill>
                  <a:schemeClr val="tx1"/>
                </a:solidFill>
                <a:effectLst>
                  <a:outerShdw blurRad="38100" dist="19050" dir="2700000" algn="tl" rotWithShape="0">
                    <a:schemeClr val="dk1">
                      <a:alpha val="40000"/>
                    </a:schemeClr>
                  </a:outerShdw>
                </a:effectLst>
              </a:endParaRPr>
            </a:p>
          </p:txBody>
        </p:sp>
        <p:sp>
          <p:nvSpPr>
            <p:cNvPr id="12" name="Скругленный прямоугольник 13">
              <a:extLst>
                <a:ext uri="{FF2B5EF4-FFF2-40B4-BE49-F238E27FC236}">
                  <a16:creationId xmlns:a16="http://schemas.microsoft.com/office/drawing/2014/main" id="{1D71CE08-738D-4A7E-B5EA-F899B52CD923}"/>
                </a:ext>
              </a:extLst>
            </p:cNvPr>
            <p:cNvSpPr/>
            <p:nvPr/>
          </p:nvSpPr>
          <p:spPr>
            <a:xfrm>
              <a:off x="7020297" y="3107896"/>
              <a:ext cx="933683" cy="379847"/>
            </a:xfrm>
            <a:prstGeom prst="roundRect">
              <a:avLst/>
            </a:prstGeom>
            <a:solidFill>
              <a:srgbClr val="EBF1DE"/>
            </a:solidFill>
            <a:ln w="38100">
              <a:solidFill>
                <a:srgbClr val="C1CC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b="1" dirty="0">
                  <a:ln w="0"/>
                  <a:solidFill>
                    <a:schemeClr val="tx1"/>
                  </a:solidFill>
                  <a:effectLst>
                    <a:outerShdw blurRad="38100" dist="19050" dir="2700000" algn="tl" rotWithShape="0">
                      <a:schemeClr val="dk1">
                        <a:alpha val="40000"/>
                      </a:schemeClr>
                    </a:outerShdw>
                  </a:effectLst>
                </a:rPr>
                <a:t>JMS</a:t>
              </a:r>
              <a:endParaRPr lang="uk-UA" sz="1400" b="1" dirty="0">
                <a:ln w="0"/>
                <a:solidFill>
                  <a:schemeClr val="tx1"/>
                </a:solidFill>
                <a:effectLst>
                  <a:outerShdw blurRad="38100" dist="19050" dir="2700000" algn="tl" rotWithShape="0">
                    <a:schemeClr val="dk1">
                      <a:alpha val="40000"/>
                    </a:schemeClr>
                  </a:outerShdw>
                </a:effectLst>
              </a:endParaRPr>
            </a:p>
          </p:txBody>
        </p:sp>
        <p:sp>
          <p:nvSpPr>
            <p:cNvPr id="13" name="Скругленный прямоугольник 14">
              <a:extLst>
                <a:ext uri="{FF2B5EF4-FFF2-40B4-BE49-F238E27FC236}">
                  <a16:creationId xmlns:a16="http://schemas.microsoft.com/office/drawing/2014/main" id="{88910222-BCE6-4BF3-9735-FF7A7D2BE3B9}"/>
                </a:ext>
              </a:extLst>
            </p:cNvPr>
            <p:cNvSpPr/>
            <p:nvPr/>
          </p:nvSpPr>
          <p:spPr>
            <a:xfrm>
              <a:off x="8562010" y="2497015"/>
              <a:ext cx="933683" cy="379847"/>
            </a:xfrm>
            <a:prstGeom prst="roundRect">
              <a:avLst/>
            </a:prstGeom>
            <a:solidFill>
              <a:srgbClr val="EBF1DE"/>
            </a:solidFill>
            <a:ln w="38100">
              <a:solidFill>
                <a:srgbClr val="C1CC2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050" b="1" dirty="0">
                  <a:ln w="0"/>
                  <a:solidFill>
                    <a:schemeClr val="tx1"/>
                  </a:solidFill>
                  <a:effectLst>
                    <a:outerShdw blurRad="38100" dist="19050" dir="2700000" algn="tl" rotWithShape="0">
                      <a:schemeClr val="dk1">
                        <a:alpha val="40000"/>
                      </a:schemeClr>
                    </a:outerShdw>
                  </a:effectLst>
                </a:rPr>
                <a:t>Web</a:t>
              </a:r>
              <a:endParaRPr lang="uk-UA" sz="1050" b="1" dirty="0">
                <a:ln w="0"/>
                <a:solidFill>
                  <a:schemeClr val="tx1"/>
                </a:solidFill>
                <a:effectLst>
                  <a:outerShdw blurRad="38100" dist="19050" dir="2700000" algn="tl" rotWithShape="0">
                    <a:schemeClr val="dk1">
                      <a:alpha val="40000"/>
                    </a:schemeClr>
                  </a:outerShdw>
                </a:effectLst>
              </a:endParaRPr>
            </a:p>
          </p:txBody>
        </p:sp>
        <p:sp>
          <p:nvSpPr>
            <p:cNvPr id="14" name="Скругленный прямоугольник 15">
              <a:extLst>
                <a:ext uri="{FF2B5EF4-FFF2-40B4-BE49-F238E27FC236}">
                  <a16:creationId xmlns:a16="http://schemas.microsoft.com/office/drawing/2014/main" id="{87AB67B7-7AB8-412E-ADB4-08BF86AAB1C8}"/>
                </a:ext>
              </a:extLst>
            </p:cNvPr>
            <p:cNvSpPr/>
            <p:nvPr/>
          </p:nvSpPr>
          <p:spPr>
            <a:xfrm>
              <a:off x="9683767" y="2497015"/>
              <a:ext cx="933683" cy="379847"/>
            </a:xfrm>
            <a:prstGeom prst="roundRect">
              <a:avLst/>
            </a:prstGeom>
            <a:solidFill>
              <a:srgbClr val="EBF1DE"/>
            </a:solidFill>
            <a:ln w="38100">
              <a:solidFill>
                <a:srgbClr val="C1CC2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050" b="1" dirty="0">
                  <a:ln w="0"/>
                  <a:solidFill>
                    <a:schemeClr val="tx1"/>
                  </a:solidFill>
                  <a:effectLst>
                    <a:outerShdw blurRad="38100" dist="19050" dir="2700000" algn="tl" rotWithShape="0">
                      <a:schemeClr val="dk1">
                        <a:alpha val="40000"/>
                      </a:schemeClr>
                    </a:outerShdw>
                  </a:effectLst>
                </a:rPr>
                <a:t>Servlet</a:t>
              </a:r>
              <a:endParaRPr lang="uk-UA" sz="1050" b="1" dirty="0">
                <a:ln w="0"/>
                <a:solidFill>
                  <a:schemeClr val="tx1"/>
                </a:solidFill>
                <a:effectLst>
                  <a:outerShdw blurRad="38100" dist="19050" dir="2700000" algn="tl" rotWithShape="0">
                    <a:schemeClr val="dk1">
                      <a:alpha val="40000"/>
                    </a:schemeClr>
                  </a:outerShdw>
                </a:effectLst>
              </a:endParaRPr>
            </a:p>
          </p:txBody>
        </p:sp>
        <p:sp>
          <p:nvSpPr>
            <p:cNvPr id="16" name="Скругленный прямоугольник 17">
              <a:extLst>
                <a:ext uri="{FF2B5EF4-FFF2-40B4-BE49-F238E27FC236}">
                  <a16:creationId xmlns:a16="http://schemas.microsoft.com/office/drawing/2014/main" id="{72C32ED3-5B17-4CA0-8774-04D4E3DBD77B}"/>
                </a:ext>
              </a:extLst>
            </p:cNvPr>
            <p:cNvSpPr/>
            <p:nvPr/>
          </p:nvSpPr>
          <p:spPr>
            <a:xfrm>
              <a:off x="9133337" y="3095778"/>
              <a:ext cx="933683" cy="379846"/>
            </a:xfrm>
            <a:prstGeom prst="roundRect">
              <a:avLst/>
            </a:prstGeom>
            <a:solidFill>
              <a:srgbClr val="EBF1DE"/>
            </a:solidFill>
            <a:ln w="38100">
              <a:solidFill>
                <a:srgbClr val="C1CC2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050" b="1" dirty="0">
                  <a:ln w="0"/>
                  <a:solidFill>
                    <a:schemeClr val="tx1"/>
                  </a:solidFill>
                  <a:effectLst>
                    <a:outerShdw blurRad="38100" dist="19050" dir="2700000" algn="tl" rotWithShape="0">
                      <a:schemeClr val="dk1">
                        <a:alpha val="40000"/>
                      </a:schemeClr>
                    </a:outerShdw>
                  </a:effectLst>
                </a:rPr>
                <a:t>Struts</a:t>
              </a:r>
              <a:endParaRPr lang="uk-UA" sz="1050" b="1" dirty="0">
                <a:ln w="0"/>
                <a:solidFill>
                  <a:schemeClr val="tx1"/>
                </a:solidFill>
                <a:effectLst>
                  <a:outerShdw blurRad="38100" dist="19050" dir="2700000" algn="tl" rotWithShape="0">
                    <a:schemeClr val="dk1">
                      <a:alpha val="40000"/>
                    </a:schemeClr>
                  </a:outerShdw>
                </a:effectLst>
              </a:endParaRPr>
            </a:p>
          </p:txBody>
        </p:sp>
        <p:sp>
          <p:nvSpPr>
            <p:cNvPr id="17" name="Прямоугольник 18">
              <a:extLst>
                <a:ext uri="{FF2B5EF4-FFF2-40B4-BE49-F238E27FC236}">
                  <a16:creationId xmlns:a16="http://schemas.microsoft.com/office/drawing/2014/main" id="{4F8A08F2-9BE5-4B03-928E-BF6B33F6429B}"/>
                </a:ext>
              </a:extLst>
            </p:cNvPr>
            <p:cNvSpPr/>
            <p:nvPr/>
          </p:nvSpPr>
          <p:spPr>
            <a:xfrm>
              <a:off x="5706029" y="4345656"/>
              <a:ext cx="5099495" cy="929727"/>
            </a:xfrm>
            <a:prstGeom prst="rect">
              <a:avLst/>
            </a:prstGeom>
            <a:solidFill>
              <a:srgbClr val="F2F2F2"/>
            </a:solidFill>
            <a:ln w="28575">
              <a:solidFill>
                <a:srgbClr val="71893F"/>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ln w="0"/>
                  <a:solidFill>
                    <a:schemeClr val="tx1"/>
                  </a:solidFill>
                  <a:effectLst>
                    <a:outerShdw blurRad="38100" dist="19050" dir="2700000" algn="tl" rotWithShape="0">
                      <a:schemeClr val="dk1">
                        <a:alpha val="40000"/>
                      </a:schemeClr>
                    </a:outerShdw>
                  </a:effectLst>
                </a:rPr>
                <a:t>Core Container</a:t>
              </a:r>
              <a:endParaRPr lang="uk-UA" sz="1200" dirty="0">
                <a:ln w="0"/>
                <a:solidFill>
                  <a:schemeClr val="tx1"/>
                </a:solidFill>
                <a:effectLst>
                  <a:outerShdw blurRad="38100" dist="19050" dir="2700000" algn="tl" rotWithShape="0">
                    <a:schemeClr val="dk1">
                      <a:alpha val="40000"/>
                    </a:schemeClr>
                  </a:outerShdw>
                </a:effectLst>
              </a:endParaRPr>
            </a:p>
          </p:txBody>
        </p:sp>
        <p:sp>
          <p:nvSpPr>
            <p:cNvPr id="18" name="Скругленный прямоугольник 19">
              <a:extLst>
                <a:ext uri="{FF2B5EF4-FFF2-40B4-BE49-F238E27FC236}">
                  <a16:creationId xmlns:a16="http://schemas.microsoft.com/office/drawing/2014/main" id="{BED0D346-2073-4F80-BEA3-30D2980DFD2B}"/>
                </a:ext>
              </a:extLst>
            </p:cNvPr>
            <p:cNvSpPr/>
            <p:nvPr/>
          </p:nvSpPr>
          <p:spPr>
            <a:xfrm>
              <a:off x="6008039" y="4682693"/>
              <a:ext cx="1050915" cy="507929"/>
            </a:xfrm>
            <a:prstGeom prst="roundRect">
              <a:avLst/>
            </a:prstGeom>
            <a:solidFill>
              <a:srgbClr val="EBF1DE"/>
            </a:solidFill>
            <a:ln w="38100">
              <a:solidFill>
                <a:srgbClr val="C1CC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050" b="1" dirty="0">
                  <a:ln w="0"/>
                  <a:solidFill>
                    <a:schemeClr val="tx1"/>
                  </a:solidFill>
                  <a:effectLst>
                    <a:outerShdw blurRad="38100" dist="19050" dir="2700000" algn="tl" rotWithShape="0">
                      <a:schemeClr val="dk1">
                        <a:alpha val="40000"/>
                      </a:schemeClr>
                    </a:outerShdw>
                  </a:effectLst>
                </a:rPr>
                <a:t>Beans</a:t>
              </a:r>
              <a:endParaRPr lang="uk-UA" sz="1050" b="1" dirty="0">
                <a:ln w="0"/>
                <a:solidFill>
                  <a:schemeClr val="tx1"/>
                </a:solidFill>
                <a:effectLst>
                  <a:outerShdw blurRad="38100" dist="19050" dir="2700000" algn="tl" rotWithShape="0">
                    <a:schemeClr val="dk1">
                      <a:alpha val="40000"/>
                    </a:schemeClr>
                  </a:outerShdw>
                </a:effectLst>
              </a:endParaRPr>
            </a:p>
          </p:txBody>
        </p:sp>
        <p:sp>
          <p:nvSpPr>
            <p:cNvPr id="19" name="Скругленный прямоугольник 25">
              <a:extLst>
                <a:ext uri="{FF2B5EF4-FFF2-40B4-BE49-F238E27FC236}">
                  <a16:creationId xmlns:a16="http://schemas.microsoft.com/office/drawing/2014/main" id="{18C802E3-CF8D-4599-B9A9-604188CD9177}"/>
                </a:ext>
              </a:extLst>
            </p:cNvPr>
            <p:cNvSpPr/>
            <p:nvPr/>
          </p:nvSpPr>
          <p:spPr>
            <a:xfrm>
              <a:off x="7170590" y="4682693"/>
              <a:ext cx="1050915" cy="507929"/>
            </a:xfrm>
            <a:prstGeom prst="roundRect">
              <a:avLst/>
            </a:prstGeom>
            <a:solidFill>
              <a:srgbClr val="EBF1DE"/>
            </a:solidFill>
            <a:ln w="38100">
              <a:solidFill>
                <a:srgbClr val="C1CC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050" b="1" dirty="0">
                  <a:ln w="0"/>
                  <a:solidFill>
                    <a:schemeClr val="tx1"/>
                  </a:solidFill>
                  <a:effectLst>
                    <a:outerShdw blurRad="38100" dist="19050" dir="2700000" algn="tl" rotWithShape="0">
                      <a:schemeClr val="dk1">
                        <a:alpha val="40000"/>
                      </a:schemeClr>
                    </a:outerShdw>
                  </a:effectLst>
                </a:rPr>
                <a:t>Core</a:t>
              </a:r>
              <a:endParaRPr lang="uk-UA" sz="1050" b="1" dirty="0">
                <a:ln w="0"/>
                <a:solidFill>
                  <a:schemeClr val="tx1"/>
                </a:solidFill>
                <a:effectLst>
                  <a:outerShdw blurRad="38100" dist="19050" dir="2700000" algn="tl" rotWithShape="0">
                    <a:schemeClr val="dk1">
                      <a:alpha val="40000"/>
                    </a:schemeClr>
                  </a:outerShdw>
                </a:effectLst>
              </a:endParaRPr>
            </a:p>
          </p:txBody>
        </p:sp>
        <p:sp>
          <p:nvSpPr>
            <p:cNvPr id="20" name="Скругленный прямоугольник 26">
              <a:extLst>
                <a:ext uri="{FF2B5EF4-FFF2-40B4-BE49-F238E27FC236}">
                  <a16:creationId xmlns:a16="http://schemas.microsoft.com/office/drawing/2014/main" id="{BB8308C6-2FE8-4DFB-9648-9783CC47E265}"/>
                </a:ext>
              </a:extLst>
            </p:cNvPr>
            <p:cNvSpPr/>
            <p:nvPr/>
          </p:nvSpPr>
          <p:spPr>
            <a:xfrm>
              <a:off x="8333142" y="4690545"/>
              <a:ext cx="1050915" cy="507929"/>
            </a:xfrm>
            <a:prstGeom prst="roundRect">
              <a:avLst/>
            </a:prstGeom>
            <a:solidFill>
              <a:srgbClr val="EBF1DE"/>
            </a:solidFill>
            <a:ln w="38100">
              <a:solidFill>
                <a:srgbClr val="C1CC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050" b="1" dirty="0">
                  <a:ln w="0"/>
                  <a:solidFill>
                    <a:schemeClr val="tx1"/>
                  </a:solidFill>
                  <a:effectLst>
                    <a:outerShdw blurRad="38100" dist="19050" dir="2700000" algn="tl" rotWithShape="0">
                      <a:schemeClr val="dk1">
                        <a:alpha val="40000"/>
                      </a:schemeClr>
                    </a:outerShdw>
                  </a:effectLst>
                </a:rPr>
                <a:t>Context</a:t>
              </a:r>
              <a:endParaRPr lang="uk-UA" sz="1050" b="1" dirty="0">
                <a:ln w="0"/>
                <a:solidFill>
                  <a:schemeClr val="tx1"/>
                </a:solidFill>
                <a:effectLst>
                  <a:outerShdw blurRad="38100" dist="19050" dir="2700000" algn="tl" rotWithShape="0">
                    <a:schemeClr val="dk1">
                      <a:alpha val="40000"/>
                    </a:schemeClr>
                  </a:outerShdw>
                </a:effectLst>
              </a:endParaRPr>
            </a:p>
          </p:txBody>
        </p:sp>
        <p:sp>
          <p:nvSpPr>
            <p:cNvPr id="21" name="Скругленный прямоугольник 27">
              <a:extLst>
                <a:ext uri="{FF2B5EF4-FFF2-40B4-BE49-F238E27FC236}">
                  <a16:creationId xmlns:a16="http://schemas.microsoft.com/office/drawing/2014/main" id="{CF19D5D1-DAA1-4E1E-AF58-049FB0E17936}"/>
                </a:ext>
              </a:extLst>
            </p:cNvPr>
            <p:cNvSpPr/>
            <p:nvPr/>
          </p:nvSpPr>
          <p:spPr>
            <a:xfrm>
              <a:off x="9495693" y="4682693"/>
              <a:ext cx="1050915" cy="507929"/>
            </a:xfrm>
            <a:prstGeom prst="roundRect">
              <a:avLst/>
            </a:prstGeom>
            <a:solidFill>
              <a:srgbClr val="EBF1DE"/>
            </a:solidFill>
            <a:ln w="38100">
              <a:solidFill>
                <a:srgbClr val="C1CC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ts val="1300"/>
                </a:lnSpc>
              </a:pPr>
              <a:r>
                <a:rPr lang="en-US" sz="1050" b="1" dirty="0">
                  <a:ln w="0"/>
                  <a:solidFill>
                    <a:schemeClr val="tx1"/>
                  </a:solidFill>
                  <a:effectLst>
                    <a:outerShdw blurRad="38100" dist="19050" dir="2700000" algn="tl" rotWithShape="0">
                      <a:schemeClr val="dk1">
                        <a:alpha val="40000"/>
                      </a:schemeClr>
                    </a:outerShdw>
                  </a:effectLst>
                </a:rPr>
                <a:t>Expression Language</a:t>
              </a:r>
              <a:endParaRPr lang="uk-UA" sz="1050" b="1" dirty="0">
                <a:ln w="0"/>
                <a:solidFill>
                  <a:schemeClr val="tx1"/>
                </a:solidFill>
                <a:effectLst>
                  <a:outerShdw blurRad="38100" dist="19050" dir="2700000" algn="tl" rotWithShape="0">
                    <a:schemeClr val="dk1">
                      <a:alpha val="40000"/>
                    </a:schemeClr>
                  </a:outerShdw>
                </a:effectLst>
              </a:endParaRPr>
            </a:p>
          </p:txBody>
        </p:sp>
        <p:sp>
          <p:nvSpPr>
            <p:cNvPr id="22" name="Прямоугольник 28">
              <a:extLst>
                <a:ext uri="{FF2B5EF4-FFF2-40B4-BE49-F238E27FC236}">
                  <a16:creationId xmlns:a16="http://schemas.microsoft.com/office/drawing/2014/main" id="{C4970466-B0CE-43D0-AC8C-DF96E9F22192}"/>
                </a:ext>
              </a:extLst>
            </p:cNvPr>
            <p:cNvSpPr/>
            <p:nvPr/>
          </p:nvSpPr>
          <p:spPr>
            <a:xfrm>
              <a:off x="5706028" y="5447231"/>
              <a:ext cx="5099495" cy="402584"/>
            </a:xfrm>
            <a:prstGeom prst="rect">
              <a:avLst/>
            </a:prstGeom>
            <a:solidFill>
              <a:srgbClr val="F2F2F2"/>
            </a:solidFill>
            <a:ln w="28575">
              <a:solidFill>
                <a:srgbClr val="71893F"/>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ln w="0"/>
                  <a:solidFill>
                    <a:schemeClr val="tx1"/>
                  </a:solidFill>
                  <a:effectLst>
                    <a:outerShdw blurRad="38100" dist="19050" dir="2700000" algn="tl" rotWithShape="0">
                      <a:schemeClr val="dk1">
                        <a:alpha val="40000"/>
                      </a:schemeClr>
                    </a:outerShdw>
                  </a:effectLst>
                </a:rPr>
                <a:t>Test</a:t>
              </a:r>
              <a:endParaRPr lang="uk-UA" sz="1200" dirty="0">
                <a:ln w="0"/>
                <a:solidFill>
                  <a:schemeClr val="tx1"/>
                </a:solidFill>
                <a:effectLst>
                  <a:outerShdw blurRad="38100" dist="19050" dir="2700000" algn="tl" rotWithShape="0">
                    <a:schemeClr val="dk1">
                      <a:alpha val="40000"/>
                    </a:schemeClr>
                  </a:outerShdw>
                </a:effectLst>
              </a:endParaRPr>
            </a:p>
          </p:txBody>
        </p:sp>
        <p:sp>
          <p:nvSpPr>
            <p:cNvPr id="23" name="Скругленный прямоугольник 29">
              <a:extLst>
                <a:ext uri="{FF2B5EF4-FFF2-40B4-BE49-F238E27FC236}">
                  <a16:creationId xmlns:a16="http://schemas.microsoft.com/office/drawing/2014/main" id="{8D3E6196-4912-48E7-ACEF-505586465643}"/>
                </a:ext>
              </a:extLst>
            </p:cNvPr>
            <p:cNvSpPr/>
            <p:nvPr/>
          </p:nvSpPr>
          <p:spPr>
            <a:xfrm>
              <a:off x="5706028" y="3835081"/>
              <a:ext cx="1531082" cy="379847"/>
            </a:xfrm>
            <a:prstGeom prst="roundRect">
              <a:avLst/>
            </a:prstGeom>
            <a:solidFill>
              <a:srgbClr val="BBCF8D"/>
            </a:solidFill>
            <a:ln w="38100">
              <a:solidFill>
                <a:srgbClr val="77933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050" b="1" dirty="0">
                  <a:ln w="0"/>
                  <a:solidFill>
                    <a:schemeClr val="tx1"/>
                  </a:solidFill>
                  <a:effectLst>
                    <a:outerShdw blurRad="38100" dist="19050" dir="2700000" algn="tl" rotWithShape="0">
                      <a:schemeClr val="dk1">
                        <a:alpha val="40000"/>
                      </a:schemeClr>
                    </a:outerShdw>
                  </a:effectLst>
                </a:rPr>
                <a:t>AOP</a:t>
              </a:r>
              <a:endParaRPr lang="uk-UA" sz="1050" b="1" dirty="0">
                <a:ln w="0"/>
                <a:solidFill>
                  <a:schemeClr val="tx1"/>
                </a:solidFill>
                <a:effectLst>
                  <a:outerShdw blurRad="38100" dist="19050" dir="2700000" algn="tl" rotWithShape="0">
                    <a:schemeClr val="dk1">
                      <a:alpha val="40000"/>
                    </a:schemeClr>
                  </a:outerShdw>
                </a:effectLst>
              </a:endParaRPr>
            </a:p>
          </p:txBody>
        </p:sp>
        <p:sp>
          <p:nvSpPr>
            <p:cNvPr id="24" name="Скругленный прямоугольник 31">
              <a:extLst>
                <a:ext uri="{FF2B5EF4-FFF2-40B4-BE49-F238E27FC236}">
                  <a16:creationId xmlns:a16="http://schemas.microsoft.com/office/drawing/2014/main" id="{A56E41F9-DF98-4D9C-9901-F6073E251F95}"/>
                </a:ext>
              </a:extLst>
            </p:cNvPr>
            <p:cNvSpPr/>
            <p:nvPr/>
          </p:nvSpPr>
          <p:spPr>
            <a:xfrm>
              <a:off x="7465974" y="3843899"/>
              <a:ext cx="1572518" cy="379847"/>
            </a:xfrm>
            <a:prstGeom prst="roundRect">
              <a:avLst/>
            </a:prstGeom>
            <a:solidFill>
              <a:srgbClr val="BBCF8D"/>
            </a:solidFill>
            <a:ln w="38100">
              <a:solidFill>
                <a:srgbClr val="77933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050" b="1" dirty="0">
                  <a:ln w="0"/>
                  <a:solidFill>
                    <a:schemeClr val="tx1"/>
                  </a:solidFill>
                  <a:effectLst>
                    <a:outerShdw blurRad="38100" dist="19050" dir="2700000" algn="tl" rotWithShape="0">
                      <a:schemeClr val="dk1">
                        <a:alpha val="40000"/>
                      </a:schemeClr>
                    </a:outerShdw>
                  </a:effectLst>
                </a:rPr>
                <a:t>Aspects</a:t>
              </a:r>
              <a:endParaRPr lang="uk-UA" sz="1050" b="1" dirty="0">
                <a:ln w="0"/>
                <a:solidFill>
                  <a:schemeClr val="tx1"/>
                </a:solidFill>
                <a:effectLst>
                  <a:outerShdw blurRad="38100" dist="19050" dir="2700000" algn="tl" rotWithShape="0">
                    <a:schemeClr val="dk1">
                      <a:alpha val="40000"/>
                    </a:schemeClr>
                  </a:outerShdw>
                </a:effectLst>
              </a:endParaRPr>
            </a:p>
          </p:txBody>
        </p:sp>
        <p:sp>
          <p:nvSpPr>
            <p:cNvPr id="25" name="Скругленный прямоугольник 32">
              <a:extLst>
                <a:ext uri="{FF2B5EF4-FFF2-40B4-BE49-F238E27FC236}">
                  <a16:creationId xmlns:a16="http://schemas.microsoft.com/office/drawing/2014/main" id="{5BC1D217-295B-4193-8193-1E0BC6EC7418}"/>
                </a:ext>
              </a:extLst>
            </p:cNvPr>
            <p:cNvSpPr/>
            <p:nvPr/>
          </p:nvSpPr>
          <p:spPr>
            <a:xfrm>
              <a:off x="9225920" y="3858739"/>
              <a:ext cx="1572518" cy="379847"/>
            </a:xfrm>
            <a:prstGeom prst="roundRect">
              <a:avLst/>
            </a:prstGeom>
            <a:solidFill>
              <a:srgbClr val="BBCF8D"/>
            </a:solidFill>
            <a:ln w="38100">
              <a:solidFill>
                <a:srgbClr val="77933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050" b="1" dirty="0">
                  <a:ln w="0"/>
                  <a:solidFill>
                    <a:schemeClr val="tx1"/>
                  </a:solidFill>
                  <a:effectLst>
                    <a:outerShdw blurRad="38100" dist="19050" dir="2700000" algn="tl" rotWithShape="0">
                      <a:schemeClr val="dk1">
                        <a:alpha val="40000"/>
                      </a:schemeClr>
                    </a:outerShdw>
                  </a:effectLst>
                </a:rPr>
                <a:t>Instrumentation</a:t>
              </a:r>
              <a:endParaRPr lang="uk-UA" sz="1050" b="1" dirty="0">
                <a:ln w="0"/>
                <a:solidFill>
                  <a:schemeClr val="tx1"/>
                </a:solidFill>
                <a:effectLst>
                  <a:outerShdw blurRad="38100" dist="19050" dir="2700000" algn="tl" rotWithShape="0">
                    <a:schemeClr val="dk1">
                      <a:alpha val="40000"/>
                    </a:schemeClr>
                  </a:outerShdw>
                </a:effectLst>
              </a:endParaRPr>
            </a:p>
          </p:txBody>
        </p:sp>
      </p:grpSp>
    </p:spTree>
    <p:extLst>
      <p:ext uri="{BB962C8B-B14F-4D97-AF65-F5344CB8AC3E}">
        <p14:creationId xmlns:p14="http://schemas.microsoft.com/office/powerpoint/2010/main" val="39158951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58"/>
        <p:cNvGrpSpPr/>
        <p:nvPr/>
      </p:nvGrpSpPr>
      <p:grpSpPr>
        <a:xfrm>
          <a:off x="0" y="0"/>
          <a:ext cx="0" cy="0"/>
          <a:chOff x="0" y="0"/>
          <a:chExt cx="0" cy="0"/>
        </a:xfrm>
      </p:grpSpPr>
      <p:sp>
        <p:nvSpPr>
          <p:cNvPr id="559" name="Google Shape;559;p17"/>
          <p:cNvSpPr txBox="1">
            <a:spLocks noGrp="1"/>
          </p:cNvSpPr>
          <p:nvPr>
            <p:ph type="title"/>
          </p:nvPr>
        </p:nvSpPr>
        <p:spPr>
          <a:prstGeom prst="rect">
            <a:avLst/>
          </a:prstGeom>
        </p:spPr>
        <p:txBody>
          <a:bodyPr spcFirstLastPara="1" wrap="square" lIns="91425" tIns="91425" rIns="91425" bIns="91425" anchor="b" anchorCtr="0">
            <a:noAutofit/>
          </a:bodyPr>
          <a:lstStyle/>
          <a:p>
            <a:pPr lvl="0"/>
            <a:r>
              <a:rPr lang="en-US" sz="2800" dirty="0"/>
              <a:t>Spring Core. </a:t>
            </a:r>
            <a:r>
              <a:rPr lang="en-US" sz="2800" dirty="0" err="1"/>
              <a:t>ApplicationContext</a:t>
            </a:r>
            <a:endParaRPr sz="2800" dirty="0"/>
          </a:p>
        </p:txBody>
      </p:sp>
      <p:sp>
        <p:nvSpPr>
          <p:cNvPr id="560" name="Google Shape;560;p17"/>
          <p:cNvSpPr txBox="1">
            <a:spLocks noGrp="1"/>
          </p:cNvSpPr>
          <p:nvPr>
            <p:ph type="body" idx="1"/>
          </p:nvPr>
        </p:nvSpPr>
        <p:spPr>
          <a:prstGeom prst="rect">
            <a:avLst/>
          </a:prstGeom>
        </p:spPr>
        <p:txBody>
          <a:bodyPr spcFirstLastPara="1" wrap="square" lIns="91425" tIns="91425" rIns="91425" bIns="91425" anchor="t" anchorCtr="0">
            <a:noAutofit/>
          </a:bodyPr>
          <a:lstStyle/>
          <a:p>
            <a:pPr lvl="0">
              <a:spcBef>
                <a:spcPts val="0"/>
              </a:spcBef>
            </a:pPr>
            <a:r>
              <a:rPr lang="en-US" sz="1800" dirty="0"/>
              <a:t>Container of all beans and their dependencies.</a:t>
            </a:r>
          </a:p>
          <a:p>
            <a:pPr lvl="0">
              <a:spcBef>
                <a:spcPts val="0"/>
              </a:spcBef>
            </a:pPr>
            <a:r>
              <a:rPr lang="en-US" sz="1800" dirty="0"/>
              <a:t>The </a:t>
            </a:r>
            <a:r>
              <a:rPr lang="en-US" sz="1800" dirty="0" err="1"/>
              <a:t>ApplicationContext</a:t>
            </a:r>
            <a:r>
              <a:rPr lang="en-US" sz="1800" dirty="0"/>
              <a:t> is the central interface within a Spring application for providing configuration information to the application. It is read-only at run time but can be reloaded if necessary and supported by the application. Several classes implement the </a:t>
            </a:r>
            <a:r>
              <a:rPr lang="en-US" sz="1800" dirty="0" err="1"/>
              <a:t>ApplicationContext</a:t>
            </a:r>
            <a:r>
              <a:rPr lang="en-US" sz="1800" dirty="0"/>
              <a:t> interface, allowing for a variety of configuration options and types of applications.</a:t>
            </a:r>
          </a:p>
        </p:txBody>
      </p:sp>
      <p:sp>
        <p:nvSpPr>
          <p:cNvPr id="561" name="Google Shape;561;p17"/>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14</a:t>
            </a:fld>
            <a:endParaRPr/>
          </a:p>
        </p:txBody>
      </p:sp>
    </p:spTree>
    <p:extLst>
      <p:ext uri="{BB962C8B-B14F-4D97-AF65-F5344CB8AC3E}">
        <p14:creationId xmlns:p14="http://schemas.microsoft.com/office/powerpoint/2010/main" val="14355133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58"/>
        <p:cNvGrpSpPr/>
        <p:nvPr/>
      </p:nvGrpSpPr>
      <p:grpSpPr>
        <a:xfrm>
          <a:off x="0" y="0"/>
          <a:ext cx="0" cy="0"/>
          <a:chOff x="0" y="0"/>
          <a:chExt cx="0" cy="0"/>
        </a:xfrm>
      </p:grpSpPr>
      <p:sp>
        <p:nvSpPr>
          <p:cNvPr id="559" name="Google Shape;559;p17"/>
          <p:cNvSpPr txBox="1">
            <a:spLocks noGrp="1"/>
          </p:cNvSpPr>
          <p:nvPr>
            <p:ph type="title"/>
          </p:nvPr>
        </p:nvSpPr>
        <p:spPr>
          <a:prstGeom prst="rect">
            <a:avLst/>
          </a:prstGeom>
        </p:spPr>
        <p:txBody>
          <a:bodyPr spcFirstLastPara="1" wrap="square" lIns="91425" tIns="91425" rIns="91425" bIns="91425" anchor="b" anchorCtr="0">
            <a:noAutofit/>
          </a:bodyPr>
          <a:lstStyle/>
          <a:p>
            <a:pPr lvl="0"/>
            <a:r>
              <a:rPr lang="en-US" sz="2800" dirty="0"/>
              <a:t>Spring Core. </a:t>
            </a:r>
            <a:r>
              <a:rPr lang="en-US" sz="2800" dirty="0" err="1"/>
              <a:t>ApplicationContext</a:t>
            </a:r>
            <a:endParaRPr sz="2800" dirty="0"/>
          </a:p>
        </p:txBody>
      </p:sp>
      <p:sp>
        <p:nvSpPr>
          <p:cNvPr id="561" name="Google Shape;561;p17"/>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15</a:t>
            </a:fld>
            <a:endParaRPr/>
          </a:p>
        </p:txBody>
      </p:sp>
      <p:sp>
        <p:nvSpPr>
          <p:cNvPr id="6" name="Овал 5">
            <a:extLst>
              <a:ext uri="{FF2B5EF4-FFF2-40B4-BE49-F238E27FC236}">
                <a16:creationId xmlns:a16="http://schemas.microsoft.com/office/drawing/2014/main" id="{0F071876-B55D-43E5-9884-63E05D9DA34A}"/>
              </a:ext>
            </a:extLst>
          </p:cNvPr>
          <p:cNvSpPr/>
          <p:nvPr/>
        </p:nvSpPr>
        <p:spPr>
          <a:xfrm>
            <a:off x="1981200" y="1091123"/>
            <a:ext cx="3851564" cy="3663952"/>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ru-RU"/>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uk-UA" sz="1600"/>
          </a:p>
        </p:txBody>
      </p:sp>
      <p:cxnSp>
        <p:nvCxnSpPr>
          <p:cNvPr id="7" name="Прямая со стрелкой 18">
            <a:extLst>
              <a:ext uri="{FF2B5EF4-FFF2-40B4-BE49-F238E27FC236}">
                <a16:creationId xmlns:a16="http://schemas.microsoft.com/office/drawing/2014/main" id="{4035580A-2A3A-423C-B598-130AA3FBC3A2}"/>
              </a:ext>
            </a:extLst>
          </p:cNvPr>
          <p:cNvCxnSpPr>
            <a:stCxn id="26" idx="4"/>
            <a:endCxn id="30" idx="7"/>
          </p:cNvCxnSpPr>
          <p:nvPr/>
        </p:nvCxnSpPr>
        <p:spPr>
          <a:xfrm flipH="1">
            <a:off x="3460679" y="1853364"/>
            <a:ext cx="821747" cy="765982"/>
          </a:xfrm>
          <a:prstGeom prst="straightConnector1">
            <a:avLst/>
          </a:prstGeom>
          <a:ln w="28575">
            <a:tailEnd type="triangle"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8" name="Прямая со стрелкой 22">
            <a:extLst>
              <a:ext uri="{FF2B5EF4-FFF2-40B4-BE49-F238E27FC236}">
                <a16:creationId xmlns:a16="http://schemas.microsoft.com/office/drawing/2014/main" id="{67DFC800-1E94-4830-9D3F-B3AF9D199A45}"/>
              </a:ext>
            </a:extLst>
          </p:cNvPr>
          <p:cNvCxnSpPr>
            <a:stCxn id="23" idx="5"/>
            <a:endCxn id="29" idx="2"/>
          </p:cNvCxnSpPr>
          <p:nvPr/>
        </p:nvCxnSpPr>
        <p:spPr>
          <a:xfrm>
            <a:off x="3277434" y="1973184"/>
            <a:ext cx="1666079" cy="751333"/>
          </a:xfrm>
          <a:prstGeom prst="straightConnector1">
            <a:avLst/>
          </a:prstGeom>
          <a:ln w="28575">
            <a:tailEnd type="triangle"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9" name="Прямая со стрелкой 25">
            <a:extLst>
              <a:ext uri="{FF2B5EF4-FFF2-40B4-BE49-F238E27FC236}">
                <a16:creationId xmlns:a16="http://schemas.microsoft.com/office/drawing/2014/main" id="{8E904436-DDC2-45BF-BEB2-CF9E7E2955CE}"/>
              </a:ext>
            </a:extLst>
          </p:cNvPr>
          <p:cNvCxnSpPr>
            <a:stCxn id="28" idx="0"/>
            <a:endCxn id="21" idx="2"/>
          </p:cNvCxnSpPr>
          <p:nvPr/>
        </p:nvCxnSpPr>
        <p:spPr>
          <a:xfrm flipV="1">
            <a:off x="3175550" y="3497623"/>
            <a:ext cx="1393478" cy="439463"/>
          </a:xfrm>
          <a:prstGeom prst="straightConnector1">
            <a:avLst/>
          </a:prstGeom>
          <a:ln w="28575">
            <a:tailEnd type="triangle"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0" name="Прямая со стрелкой 28">
            <a:extLst>
              <a:ext uri="{FF2B5EF4-FFF2-40B4-BE49-F238E27FC236}">
                <a16:creationId xmlns:a16="http://schemas.microsoft.com/office/drawing/2014/main" id="{3E3DF6D6-F432-46A2-BE21-C8E7EE7DF000}"/>
              </a:ext>
            </a:extLst>
          </p:cNvPr>
          <p:cNvCxnSpPr>
            <a:stCxn id="25" idx="0"/>
            <a:endCxn id="18" idx="4"/>
          </p:cNvCxnSpPr>
          <p:nvPr/>
        </p:nvCxnSpPr>
        <p:spPr>
          <a:xfrm flipV="1">
            <a:off x="2513778" y="2723565"/>
            <a:ext cx="1729" cy="409812"/>
          </a:xfrm>
          <a:prstGeom prst="straightConnector1">
            <a:avLst/>
          </a:prstGeom>
          <a:ln w="28575">
            <a:tailEnd type="triangle"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1" name="Прямая со стрелкой 31">
            <a:extLst>
              <a:ext uri="{FF2B5EF4-FFF2-40B4-BE49-F238E27FC236}">
                <a16:creationId xmlns:a16="http://schemas.microsoft.com/office/drawing/2014/main" id="{84B259CF-8BA4-4F2D-91C6-3C9ADE366639}"/>
              </a:ext>
            </a:extLst>
          </p:cNvPr>
          <p:cNvCxnSpPr>
            <a:stCxn id="28" idx="6"/>
            <a:endCxn id="24" idx="2"/>
          </p:cNvCxnSpPr>
          <p:nvPr/>
        </p:nvCxnSpPr>
        <p:spPr>
          <a:xfrm flipV="1">
            <a:off x="3543884" y="4257462"/>
            <a:ext cx="644574" cy="30017"/>
          </a:xfrm>
          <a:prstGeom prst="straightConnector1">
            <a:avLst/>
          </a:prstGeom>
          <a:ln w="28575">
            <a:tailEnd type="triangle"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2" name="Прямая со стрелкой 34">
            <a:extLst>
              <a:ext uri="{FF2B5EF4-FFF2-40B4-BE49-F238E27FC236}">
                <a16:creationId xmlns:a16="http://schemas.microsoft.com/office/drawing/2014/main" id="{6B77CCED-36C9-4CCD-A87C-448682C5673B}"/>
              </a:ext>
            </a:extLst>
          </p:cNvPr>
          <p:cNvCxnSpPr>
            <a:stCxn id="20" idx="7"/>
            <a:endCxn id="22" idx="3"/>
          </p:cNvCxnSpPr>
          <p:nvPr/>
        </p:nvCxnSpPr>
        <p:spPr>
          <a:xfrm flipV="1">
            <a:off x="4605842" y="2334972"/>
            <a:ext cx="178133" cy="475237"/>
          </a:xfrm>
          <a:prstGeom prst="straightConnector1">
            <a:avLst/>
          </a:prstGeom>
          <a:ln w="28575">
            <a:tailEnd type="triangle"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3" name="Прямая со стрелкой 37">
            <a:extLst>
              <a:ext uri="{FF2B5EF4-FFF2-40B4-BE49-F238E27FC236}">
                <a16:creationId xmlns:a16="http://schemas.microsoft.com/office/drawing/2014/main" id="{1132AE7E-B823-4195-B67D-2CBCDDA9F0D3}"/>
              </a:ext>
            </a:extLst>
          </p:cNvPr>
          <p:cNvCxnSpPr>
            <a:stCxn id="23" idx="6"/>
            <a:endCxn id="26" idx="2"/>
          </p:cNvCxnSpPr>
          <p:nvPr/>
        </p:nvCxnSpPr>
        <p:spPr>
          <a:xfrm flipV="1">
            <a:off x="3385317" y="1502971"/>
            <a:ext cx="528775" cy="222448"/>
          </a:xfrm>
          <a:prstGeom prst="straightConnector1">
            <a:avLst/>
          </a:prstGeom>
          <a:ln w="28575">
            <a:tailEnd type="triangle"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4" name="Прямая со стрелкой 40">
            <a:extLst>
              <a:ext uri="{FF2B5EF4-FFF2-40B4-BE49-F238E27FC236}">
                <a16:creationId xmlns:a16="http://schemas.microsoft.com/office/drawing/2014/main" id="{B972F1B9-404D-4E78-87CB-45554D617282}"/>
              </a:ext>
            </a:extLst>
          </p:cNvPr>
          <p:cNvCxnSpPr>
            <a:stCxn id="22" idx="2"/>
            <a:endCxn id="19" idx="6"/>
          </p:cNvCxnSpPr>
          <p:nvPr/>
        </p:nvCxnSpPr>
        <p:spPr>
          <a:xfrm flipH="1">
            <a:off x="4262833" y="2087207"/>
            <a:ext cx="413259" cy="144215"/>
          </a:xfrm>
          <a:prstGeom prst="straightConnector1">
            <a:avLst/>
          </a:prstGeom>
          <a:ln w="28575">
            <a:tailEnd type="triangle"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5" name="Прямая со стрелкой 41">
            <a:extLst>
              <a:ext uri="{FF2B5EF4-FFF2-40B4-BE49-F238E27FC236}">
                <a16:creationId xmlns:a16="http://schemas.microsoft.com/office/drawing/2014/main" id="{C29F5C8D-944F-4EF8-AE72-6732675479CF}"/>
              </a:ext>
            </a:extLst>
          </p:cNvPr>
          <p:cNvCxnSpPr>
            <a:stCxn id="29" idx="4"/>
            <a:endCxn id="19" idx="5"/>
          </p:cNvCxnSpPr>
          <p:nvPr/>
        </p:nvCxnSpPr>
        <p:spPr>
          <a:xfrm flipH="1" flipV="1">
            <a:off x="4154950" y="2479187"/>
            <a:ext cx="1156897" cy="595723"/>
          </a:xfrm>
          <a:prstGeom prst="straightConnector1">
            <a:avLst/>
          </a:prstGeom>
          <a:ln w="28575">
            <a:tailEnd type="triangle"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6" name="Прямая со стрелкой 47">
            <a:extLst>
              <a:ext uri="{FF2B5EF4-FFF2-40B4-BE49-F238E27FC236}">
                <a16:creationId xmlns:a16="http://schemas.microsoft.com/office/drawing/2014/main" id="{31A4EA6C-2F23-4A8D-BE3E-3B5F525DB6D1}"/>
              </a:ext>
            </a:extLst>
          </p:cNvPr>
          <p:cNvCxnSpPr>
            <a:stCxn id="18" idx="4"/>
            <a:endCxn id="28" idx="0"/>
          </p:cNvCxnSpPr>
          <p:nvPr/>
        </p:nvCxnSpPr>
        <p:spPr>
          <a:xfrm>
            <a:off x="2515507" y="2723565"/>
            <a:ext cx="660043" cy="1213521"/>
          </a:xfrm>
          <a:prstGeom prst="straightConnector1">
            <a:avLst/>
          </a:prstGeom>
          <a:ln w="28575">
            <a:tailEnd type="triangle"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7" name="Прямая со стрелкой 51">
            <a:extLst>
              <a:ext uri="{FF2B5EF4-FFF2-40B4-BE49-F238E27FC236}">
                <a16:creationId xmlns:a16="http://schemas.microsoft.com/office/drawing/2014/main" id="{A3B20A05-6AF3-41FD-8B4E-4242F04C9F78}"/>
              </a:ext>
            </a:extLst>
          </p:cNvPr>
          <p:cNvCxnSpPr>
            <a:stCxn id="24" idx="6"/>
            <a:endCxn id="29" idx="5"/>
          </p:cNvCxnSpPr>
          <p:nvPr/>
        </p:nvCxnSpPr>
        <p:spPr>
          <a:xfrm flipV="1">
            <a:off x="4925126" y="2972282"/>
            <a:ext cx="647172" cy="1285180"/>
          </a:xfrm>
          <a:prstGeom prst="straightConnector1">
            <a:avLst/>
          </a:prstGeom>
          <a:ln w="28575">
            <a:tailEnd type="triangle"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8" name="Овал 17">
            <a:extLst>
              <a:ext uri="{FF2B5EF4-FFF2-40B4-BE49-F238E27FC236}">
                <a16:creationId xmlns:a16="http://schemas.microsoft.com/office/drawing/2014/main" id="{3B586438-E04D-427C-BDBE-DC32F64DB460}"/>
              </a:ext>
            </a:extLst>
          </p:cNvPr>
          <p:cNvSpPr/>
          <p:nvPr/>
        </p:nvSpPr>
        <p:spPr>
          <a:xfrm>
            <a:off x="2147173" y="2022779"/>
            <a:ext cx="736668" cy="700786"/>
          </a:xfrm>
          <a:prstGeom prst="ellipse">
            <a:avLst/>
          </a:prstGeom>
        </p:spPr>
        <p:style>
          <a:lnRef idx="0">
            <a:schemeClr val="accent1"/>
          </a:lnRef>
          <a:fillRef idx="3">
            <a:schemeClr val="accent1"/>
          </a:fillRef>
          <a:effectRef idx="3">
            <a:schemeClr val="accent1"/>
          </a:effectRef>
          <a:fontRef idx="minor">
            <a:schemeClr val="lt1"/>
          </a:fontRef>
        </p:style>
        <p:txBody>
          <a:bodyPr lIns="0" rIns="0"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800" b="1" dirty="0"/>
              <a:t>Session</a:t>
            </a:r>
          </a:p>
          <a:p>
            <a:pPr algn="ctr"/>
            <a:r>
              <a:rPr lang="en-US" sz="800" b="1" dirty="0" err="1"/>
              <a:t>Mamanger</a:t>
            </a:r>
            <a:endParaRPr lang="uk-UA" sz="800" b="1" dirty="0"/>
          </a:p>
        </p:txBody>
      </p:sp>
      <p:sp>
        <p:nvSpPr>
          <p:cNvPr id="19" name="Овал 18">
            <a:extLst>
              <a:ext uri="{FF2B5EF4-FFF2-40B4-BE49-F238E27FC236}">
                <a16:creationId xmlns:a16="http://schemas.microsoft.com/office/drawing/2014/main" id="{7864857B-A6C2-4527-91B7-75EFCE70C9D9}"/>
              </a:ext>
            </a:extLst>
          </p:cNvPr>
          <p:cNvSpPr/>
          <p:nvPr/>
        </p:nvSpPr>
        <p:spPr>
          <a:xfrm>
            <a:off x="3526165" y="1881029"/>
            <a:ext cx="736668" cy="700786"/>
          </a:xfrm>
          <a:prstGeom prst="ellipse">
            <a:avLst/>
          </a:prstGeom>
        </p:spPr>
        <p:style>
          <a:lnRef idx="0">
            <a:schemeClr val="accent1"/>
          </a:lnRef>
          <a:fillRef idx="3">
            <a:schemeClr val="accent1"/>
          </a:fillRef>
          <a:effectRef idx="3">
            <a:schemeClr val="accent1"/>
          </a:effectRef>
          <a:fontRef idx="minor">
            <a:schemeClr val="lt1"/>
          </a:fontRef>
        </p:style>
        <p:txBody>
          <a:bodyPr lIns="0" rIns="0"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800" b="1" dirty="0"/>
              <a:t>JDBC</a:t>
            </a:r>
            <a:endParaRPr lang="uk-UA" sz="800" b="1" dirty="0"/>
          </a:p>
        </p:txBody>
      </p:sp>
      <p:sp>
        <p:nvSpPr>
          <p:cNvPr id="20" name="Овал 19">
            <a:extLst>
              <a:ext uri="{FF2B5EF4-FFF2-40B4-BE49-F238E27FC236}">
                <a16:creationId xmlns:a16="http://schemas.microsoft.com/office/drawing/2014/main" id="{FD7992F7-0878-43BE-ABEB-C16C6EEF95A4}"/>
              </a:ext>
            </a:extLst>
          </p:cNvPr>
          <p:cNvSpPr/>
          <p:nvPr/>
        </p:nvSpPr>
        <p:spPr>
          <a:xfrm>
            <a:off x="3946634" y="2702616"/>
            <a:ext cx="772310" cy="734690"/>
          </a:xfrm>
          <a:prstGeom prst="ellipse">
            <a:avLst/>
          </a:prstGeom>
        </p:spPr>
        <p:style>
          <a:lnRef idx="0">
            <a:schemeClr val="accent1"/>
          </a:lnRef>
          <a:fillRef idx="3">
            <a:schemeClr val="accent1"/>
          </a:fillRef>
          <a:effectRef idx="3">
            <a:schemeClr val="accent1"/>
          </a:effectRef>
          <a:fontRef idx="minor">
            <a:schemeClr val="lt1"/>
          </a:fontRef>
        </p:style>
        <p:txBody>
          <a:bodyPr lIns="0" rIns="0"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800" b="1" dirty="0"/>
              <a:t>Connection</a:t>
            </a:r>
          </a:p>
          <a:p>
            <a:pPr algn="ctr"/>
            <a:r>
              <a:rPr lang="en-US" sz="800" b="1" dirty="0"/>
              <a:t>Pool</a:t>
            </a:r>
            <a:endParaRPr lang="uk-UA" sz="800" b="1" dirty="0"/>
          </a:p>
        </p:txBody>
      </p:sp>
      <p:sp>
        <p:nvSpPr>
          <p:cNvPr id="21" name="Овал 20">
            <a:extLst>
              <a:ext uri="{FF2B5EF4-FFF2-40B4-BE49-F238E27FC236}">
                <a16:creationId xmlns:a16="http://schemas.microsoft.com/office/drawing/2014/main" id="{1D5F369A-9FF7-4E98-A0CB-8DA68700F828}"/>
              </a:ext>
            </a:extLst>
          </p:cNvPr>
          <p:cNvSpPr/>
          <p:nvPr/>
        </p:nvSpPr>
        <p:spPr>
          <a:xfrm>
            <a:off x="4569028" y="3130278"/>
            <a:ext cx="772310" cy="734690"/>
          </a:xfrm>
          <a:prstGeom prst="ellipse">
            <a:avLst/>
          </a:prstGeom>
        </p:spPr>
        <p:style>
          <a:lnRef idx="0">
            <a:schemeClr val="accent1"/>
          </a:lnRef>
          <a:fillRef idx="3">
            <a:schemeClr val="accent1"/>
          </a:fillRef>
          <a:effectRef idx="3">
            <a:schemeClr val="accent1"/>
          </a:effectRef>
          <a:fontRef idx="minor">
            <a:schemeClr val="lt1"/>
          </a:fontRef>
        </p:style>
        <p:txBody>
          <a:bodyPr lIns="0" rIns="0"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800" b="1" dirty="0"/>
              <a:t>User</a:t>
            </a:r>
          </a:p>
          <a:p>
            <a:pPr algn="ctr"/>
            <a:r>
              <a:rPr lang="en-US" sz="800" b="1" dirty="0"/>
              <a:t>Manager</a:t>
            </a:r>
            <a:endParaRPr lang="uk-UA" sz="800" b="1" dirty="0"/>
          </a:p>
        </p:txBody>
      </p:sp>
      <p:sp>
        <p:nvSpPr>
          <p:cNvPr id="22" name="Овал 21">
            <a:extLst>
              <a:ext uri="{FF2B5EF4-FFF2-40B4-BE49-F238E27FC236}">
                <a16:creationId xmlns:a16="http://schemas.microsoft.com/office/drawing/2014/main" id="{77C0AE48-C250-46DC-801A-1FCC60E1636A}"/>
              </a:ext>
            </a:extLst>
          </p:cNvPr>
          <p:cNvSpPr/>
          <p:nvPr/>
        </p:nvSpPr>
        <p:spPr>
          <a:xfrm>
            <a:off x="4676092" y="1736814"/>
            <a:ext cx="736668" cy="700786"/>
          </a:xfrm>
          <a:prstGeom prst="ellipse">
            <a:avLst/>
          </a:prstGeom>
        </p:spPr>
        <p:style>
          <a:lnRef idx="0">
            <a:schemeClr val="accent1"/>
          </a:lnRef>
          <a:fillRef idx="3">
            <a:schemeClr val="accent1"/>
          </a:fillRef>
          <a:effectRef idx="3">
            <a:schemeClr val="accent1"/>
          </a:effectRef>
          <a:fontRef idx="minor">
            <a:schemeClr val="lt1"/>
          </a:fontRef>
        </p:style>
        <p:txBody>
          <a:bodyPr lIns="0" rIns="0"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800" b="1" dirty="0"/>
              <a:t>Cache</a:t>
            </a:r>
          </a:p>
          <a:p>
            <a:pPr algn="ctr"/>
            <a:r>
              <a:rPr lang="en-US" sz="800" b="1" dirty="0"/>
              <a:t>Manager</a:t>
            </a:r>
            <a:endParaRPr lang="uk-UA" sz="800" b="1" dirty="0"/>
          </a:p>
        </p:txBody>
      </p:sp>
      <p:sp>
        <p:nvSpPr>
          <p:cNvPr id="23" name="Овал 22">
            <a:extLst>
              <a:ext uri="{FF2B5EF4-FFF2-40B4-BE49-F238E27FC236}">
                <a16:creationId xmlns:a16="http://schemas.microsoft.com/office/drawing/2014/main" id="{112EDFD9-BFCF-4711-AA81-4E7EA95338C2}"/>
              </a:ext>
            </a:extLst>
          </p:cNvPr>
          <p:cNvSpPr/>
          <p:nvPr/>
        </p:nvSpPr>
        <p:spPr>
          <a:xfrm>
            <a:off x="2648649" y="1375026"/>
            <a:ext cx="736668" cy="700786"/>
          </a:xfrm>
          <a:prstGeom prst="ellipse">
            <a:avLst/>
          </a:prstGeom>
        </p:spPr>
        <p:style>
          <a:lnRef idx="0">
            <a:schemeClr val="accent1"/>
          </a:lnRef>
          <a:fillRef idx="3">
            <a:schemeClr val="accent1"/>
          </a:fillRef>
          <a:effectRef idx="3">
            <a:schemeClr val="accent1"/>
          </a:effectRef>
          <a:fontRef idx="minor">
            <a:schemeClr val="lt1"/>
          </a:fontRef>
        </p:style>
        <p:txBody>
          <a:bodyPr lIns="0" rIns="0"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800" b="1" dirty="0"/>
              <a:t>Bean Factory</a:t>
            </a:r>
            <a:endParaRPr lang="uk-UA" sz="800" b="1" dirty="0"/>
          </a:p>
        </p:txBody>
      </p:sp>
      <p:sp>
        <p:nvSpPr>
          <p:cNvPr id="24" name="Овал 23">
            <a:extLst>
              <a:ext uri="{FF2B5EF4-FFF2-40B4-BE49-F238E27FC236}">
                <a16:creationId xmlns:a16="http://schemas.microsoft.com/office/drawing/2014/main" id="{B8C3FD9F-8595-4E70-A745-A1942113B77F}"/>
              </a:ext>
            </a:extLst>
          </p:cNvPr>
          <p:cNvSpPr/>
          <p:nvPr/>
        </p:nvSpPr>
        <p:spPr>
          <a:xfrm>
            <a:off x="4188458" y="3907069"/>
            <a:ext cx="736668" cy="700786"/>
          </a:xfrm>
          <a:prstGeom prst="ellipse">
            <a:avLst/>
          </a:prstGeom>
        </p:spPr>
        <p:style>
          <a:lnRef idx="0">
            <a:schemeClr val="accent1"/>
          </a:lnRef>
          <a:fillRef idx="3">
            <a:schemeClr val="accent1"/>
          </a:fillRef>
          <a:effectRef idx="3">
            <a:schemeClr val="accent1"/>
          </a:effectRef>
          <a:fontRef idx="minor">
            <a:schemeClr val="lt1"/>
          </a:fontRef>
        </p:style>
        <p:txBody>
          <a:bodyPr lIns="0" rIns="0"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800" b="1" dirty="0" err="1"/>
              <a:t>FullText</a:t>
            </a:r>
            <a:r>
              <a:rPr lang="en-US" sz="800" b="1" dirty="0"/>
              <a:t> Search</a:t>
            </a:r>
            <a:endParaRPr lang="uk-UA" sz="800" b="1" dirty="0"/>
          </a:p>
        </p:txBody>
      </p:sp>
      <p:sp>
        <p:nvSpPr>
          <p:cNvPr id="25" name="Овал 24">
            <a:extLst>
              <a:ext uri="{FF2B5EF4-FFF2-40B4-BE49-F238E27FC236}">
                <a16:creationId xmlns:a16="http://schemas.microsoft.com/office/drawing/2014/main" id="{2BE964F7-667C-4884-8748-0773657B9D15}"/>
              </a:ext>
            </a:extLst>
          </p:cNvPr>
          <p:cNvSpPr/>
          <p:nvPr/>
        </p:nvSpPr>
        <p:spPr>
          <a:xfrm>
            <a:off x="2145444" y="3133377"/>
            <a:ext cx="736668" cy="700786"/>
          </a:xfrm>
          <a:prstGeom prst="ellipse">
            <a:avLst/>
          </a:prstGeom>
        </p:spPr>
        <p:style>
          <a:lnRef idx="0">
            <a:schemeClr val="accent1"/>
          </a:lnRef>
          <a:fillRef idx="3">
            <a:schemeClr val="accent1"/>
          </a:fillRef>
          <a:effectRef idx="3">
            <a:schemeClr val="accent1"/>
          </a:effectRef>
          <a:fontRef idx="minor">
            <a:schemeClr val="lt1"/>
          </a:fontRef>
        </p:style>
        <p:txBody>
          <a:bodyPr lIns="0" rIns="0"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800" b="1" dirty="0"/>
              <a:t>Result</a:t>
            </a:r>
          </a:p>
          <a:p>
            <a:pPr algn="ctr"/>
            <a:r>
              <a:rPr lang="en-US" sz="800" b="1" dirty="0"/>
              <a:t>Holder</a:t>
            </a:r>
            <a:endParaRPr lang="uk-UA" sz="800" b="1" dirty="0"/>
          </a:p>
        </p:txBody>
      </p:sp>
      <p:sp>
        <p:nvSpPr>
          <p:cNvPr id="26" name="Овал 25">
            <a:extLst>
              <a:ext uri="{FF2B5EF4-FFF2-40B4-BE49-F238E27FC236}">
                <a16:creationId xmlns:a16="http://schemas.microsoft.com/office/drawing/2014/main" id="{0FC59246-0718-40C4-A912-800C9B3D6223}"/>
              </a:ext>
            </a:extLst>
          </p:cNvPr>
          <p:cNvSpPr/>
          <p:nvPr/>
        </p:nvSpPr>
        <p:spPr>
          <a:xfrm>
            <a:off x="3914092" y="1152578"/>
            <a:ext cx="736668" cy="700786"/>
          </a:xfrm>
          <a:prstGeom prst="ellipse">
            <a:avLst/>
          </a:prstGeom>
        </p:spPr>
        <p:style>
          <a:lnRef idx="0">
            <a:schemeClr val="accent1"/>
          </a:lnRef>
          <a:fillRef idx="3">
            <a:schemeClr val="accent1"/>
          </a:fillRef>
          <a:effectRef idx="3">
            <a:schemeClr val="accent1"/>
          </a:effectRef>
          <a:fontRef idx="minor">
            <a:schemeClr val="lt1"/>
          </a:fontRef>
        </p:style>
        <p:txBody>
          <a:bodyPr lIns="0" rIns="0"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800" b="1" dirty="0"/>
              <a:t>Table</a:t>
            </a:r>
          </a:p>
          <a:p>
            <a:pPr algn="ctr"/>
            <a:r>
              <a:rPr lang="en-US" sz="800" b="1" dirty="0"/>
              <a:t>Manager</a:t>
            </a:r>
            <a:endParaRPr lang="uk-UA" sz="800" b="1" dirty="0"/>
          </a:p>
        </p:txBody>
      </p:sp>
      <p:sp>
        <p:nvSpPr>
          <p:cNvPr id="27" name="Овал 26">
            <a:extLst>
              <a:ext uri="{FF2B5EF4-FFF2-40B4-BE49-F238E27FC236}">
                <a16:creationId xmlns:a16="http://schemas.microsoft.com/office/drawing/2014/main" id="{12408E4E-1848-4ABC-B1F8-102B99FE2F75}"/>
              </a:ext>
            </a:extLst>
          </p:cNvPr>
          <p:cNvSpPr/>
          <p:nvPr/>
        </p:nvSpPr>
        <p:spPr>
          <a:xfrm>
            <a:off x="3295371" y="3128684"/>
            <a:ext cx="736668" cy="700786"/>
          </a:xfrm>
          <a:prstGeom prst="ellipse">
            <a:avLst/>
          </a:prstGeom>
        </p:spPr>
        <p:style>
          <a:lnRef idx="0">
            <a:schemeClr val="accent1"/>
          </a:lnRef>
          <a:fillRef idx="3">
            <a:schemeClr val="accent1"/>
          </a:fillRef>
          <a:effectRef idx="3">
            <a:schemeClr val="accent1"/>
          </a:effectRef>
          <a:fontRef idx="minor">
            <a:schemeClr val="lt1"/>
          </a:fontRef>
        </p:style>
        <p:txBody>
          <a:bodyPr lIns="0" rIns="0"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800" b="1" dirty="0"/>
              <a:t>User</a:t>
            </a:r>
          </a:p>
          <a:p>
            <a:pPr algn="ctr"/>
            <a:r>
              <a:rPr lang="en-US" sz="800" b="1" dirty="0"/>
              <a:t>Factory</a:t>
            </a:r>
            <a:endParaRPr lang="uk-UA" sz="800" b="1" dirty="0"/>
          </a:p>
        </p:txBody>
      </p:sp>
      <p:sp>
        <p:nvSpPr>
          <p:cNvPr id="28" name="Овал 27">
            <a:extLst>
              <a:ext uri="{FF2B5EF4-FFF2-40B4-BE49-F238E27FC236}">
                <a16:creationId xmlns:a16="http://schemas.microsoft.com/office/drawing/2014/main" id="{E5591047-ABE9-463C-816C-2E9CD25042A5}"/>
              </a:ext>
            </a:extLst>
          </p:cNvPr>
          <p:cNvSpPr/>
          <p:nvPr/>
        </p:nvSpPr>
        <p:spPr>
          <a:xfrm>
            <a:off x="2807216" y="3937086"/>
            <a:ext cx="736668" cy="700786"/>
          </a:xfrm>
          <a:prstGeom prst="ellipse">
            <a:avLst/>
          </a:prstGeom>
        </p:spPr>
        <p:style>
          <a:lnRef idx="0">
            <a:schemeClr val="accent1"/>
          </a:lnRef>
          <a:fillRef idx="3">
            <a:schemeClr val="accent1"/>
          </a:fillRef>
          <a:effectRef idx="3">
            <a:schemeClr val="accent1"/>
          </a:effectRef>
          <a:fontRef idx="minor">
            <a:schemeClr val="lt1"/>
          </a:fontRef>
        </p:style>
        <p:txBody>
          <a:bodyPr lIns="0" rIns="0"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800" b="1" dirty="0"/>
              <a:t>Form</a:t>
            </a:r>
          </a:p>
          <a:p>
            <a:pPr algn="ctr"/>
            <a:r>
              <a:rPr lang="en-US" sz="800" b="1" dirty="0"/>
              <a:t>Manager</a:t>
            </a:r>
            <a:endParaRPr lang="uk-UA" sz="800" b="1" dirty="0"/>
          </a:p>
        </p:txBody>
      </p:sp>
      <p:sp>
        <p:nvSpPr>
          <p:cNvPr id="29" name="Овал 28">
            <a:extLst>
              <a:ext uri="{FF2B5EF4-FFF2-40B4-BE49-F238E27FC236}">
                <a16:creationId xmlns:a16="http://schemas.microsoft.com/office/drawing/2014/main" id="{641EE7CC-73B6-4263-93B7-33ACE95A723A}"/>
              </a:ext>
            </a:extLst>
          </p:cNvPr>
          <p:cNvSpPr/>
          <p:nvPr/>
        </p:nvSpPr>
        <p:spPr>
          <a:xfrm>
            <a:off x="4943513" y="2374124"/>
            <a:ext cx="736668" cy="700786"/>
          </a:xfrm>
          <a:prstGeom prst="ellipse">
            <a:avLst/>
          </a:prstGeom>
        </p:spPr>
        <p:style>
          <a:lnRef idx="0">
            <a:schemeClr val="accent1"/>
          </a:lnRef>
          <a:fillRef idx="3">
            <a:schemeClr val="accent1"/>
          </a:fillRef>
          <a:effectRef idx="3">
            <a:schemeClr val="accent1"/>
          </a:effectRef>
          <a:fontRef idx="minor">
            <a:schemeClr val="lt1"/>
          </a:fontRef>
        </p:style>
        <p:txBody>
          <a:bodyPr lIns="0" rIns="0"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800" b="1" dirty="0"/>
              <a:t>Download</a:t>
            </a:r>
          </a:p>
          <a:p>
            <a:pPr algn="ctr"/>
            <a:r>
              <a:rPr lang="en-US" sz="800" b="1" dirty="0"/>
              <a:t>Service</a:t>
            </a:r>
            <a:endParaRPr lang="uk-UA" sz="800" b="1" dirty="0"/>
          </a:p>
        </p:txBody>
      </p:sp>
      <p:sp>
        <p:nvSpPr>
          <p:cNvPr id="30" name="Овал 29">
            <a:extLst>
              <a:ext uri="{FF2B5EF4-FFF2-40B4-BE49-F238E27FC236}">
                <a16:creationId xmlns:a16="http://schemas.microsoft.com/office/drawing/2014/main" id="{EB9A8FE7-9265-429C-AFE9-D9953CBB848A}"/>
              </a:ext>
            </a:extLst>
          </p:cNvPr>
          <p:cNvSpPr/>
          <p:nvPr/>
        </p:nvSpPr>
        <p:spPr>
          <a:xfrm>
            <a:off x="2831894" y="2516718"/>
            <a:ext cx="736668" cy="700786"/>
          </a:xfrm>
          <a:prstGeom prst="ellipse">
            <a:avLst/>
          </a:prstGeom>
        </p:spPr>
        <p:style>
          <a:lnRef idx="0">
            <a:schemeClr val="accent1"/>
          </a:lnRef>
          <a:fillRef idx="3">
            <a:schemeClr val="accent1"/>
          </a:fillRef>
          <a:effectRef idx="3">
            <a:schemeClr val="accent1"/>
          </a:effectRef>
          <a:fontRef idx="minor">
            <a:schemeClr val="lt1"/>
          </a:fontRef>
        </p:style>
        <p:txBody>
          <a:bodyPr lIns="0" rIns="0"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800" b="1" dirty="0"/>
              <a:t>Library</a:t>
            </a:r>
          </a:p>
          <a:p>
            <a:pPr algn="ctr"/>
            <a:r>
              <a:rPr lang="en-US" sz="800" b="1" dirty="0"/>
              <a:t>Processor</a:t>
            </a:r>
            <a:endParaRPr lang="uk-UA" sz="800" b="1" dirty="0"/>
          </a:p>
        </p:txBody>
      </p:sp>
    </p:spTree>
    <p:extLst>
      <p:ext uri="{BB962C8B-B14F-4D97-AF65-F5344CB8AC3E}">
        <p14:creationId xmlns:p14="http://schemas.microsoft.com/office/powerpoint/2010/main" val="18526658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58"/>
        <p:cNvGrpSpPr/>
        <p:nvPr/>
      </p:nvGrpSpPr>
      <p:grpSpPr>
        <a:xfrm>
          <a:off x="0" y="0"/>
          <a:ext cx="0" cy="0"/>
          <a:chOff x="0" y="0"/>
          <a:chExt cx="0" cy="0"/>
        </a:xfrm>
      </p:grpSpPr>
      <p:sp>
        <p:nvSpPr>
          <p:cNvPr id="559" name="Google Shape;559;p17"/>
          <p:cNvSpPr txBox="1">
            <a:spLocks noGrp="1"/>
          </p:cNvSpPr>
          <p:nvPr>
            <p:ph type="title"/>
          </p:nvPr>
        </p:nvSpPr>
        <p:spPr>
          <a:prstGeom prst="rect">
            <a:avLst/>
          </a:prstGeom>
        </p:spPr>
        <p:txBody>
          <a:bodyPr spcFirstLastPara="1" wrap="square" lIns="91425" tIns="91425" rIns="91425" bIns="91425" anchor="b" anchorCtr="0">
            <a:noAutofit/>
          </a:bodyPr>
          <a:lstStyle/>
          <a:p>
            <a:pPr lvl="0"/>
            <a:r>
              <a:rPr lang="en-US" sz="2800" dirty="0"/>
              <a:t>Spring Core. </a:t>
            </a:r>
            <a:r>
              <a:rPr lang="en-US" sz="2800" dirty="0" err="1"/>
              <a:t>ApplicationContext</a:t>
            </a:r>
            <a:r>
              <a:rPr lang="en-US" sz="2800" dirty="0"/>
              <a:t> </a:t>
            </a:r>
            <a:endParaRPr sz="2800" dirty="0"/>
          </a:p>
        </p:txBody>
      </p:sp>
      <p:sp>
        <p:nvSpPr>
          <p:cNvPr id="560" name="Google Shape;560;p17"/>
          <p:cNvSpPr txBox="1">
            <a:spLocks noGrp="1"/>
          </p:cNvSpPr>
          <p:nvPr>
            <p:ph type="body" idx="1"/>
          </p:nvPr>
        </p:nvSpPr>
        <p:spPr>
          <a:prstGeom prst="rect">
            <a:avLst/>
          </a:prstGeom>
        </p:spPr>
        <p:txBody>
          <a:bodyPr spcFirstLastPara="1" wrap="square" lIns="91425" tIns="91425" rIns="91425" bIns="91425" anchor="t" anchorCtr="0">
            <a:noAutofit/>
          </a:bodyPr>
          <a:lstStyle/>
          <a:p>
            <a:pPr lvl="0">
              <a:lnSpc>
                <a:spcPct val="150000"/>
              </a:lnSpc>
              <a:spcBef>
                <a:spcPts val="0"/>
              </a:spcBef>
            </a:pPr>
            <a:r>
              <a:rPr lang="en-US" sz="2000" b="1" dirty="0"/>
              <a:t>The </a:t>
            </a:r>
            <a:r>
              <a:rPr lang="en-US" sz="2000" b="1" dirty="0" err="1"/>
              <a:t>ApplicationContext</a:t>
            </a:r>
            <a:r>
              <a:rPr lang="en-US" sz="2000" b="1" dirty="0"/>
              <a:t> provides:</a:t>
            </a:r>
          </a:p>
          <a:p>
            <a:pPr lvl="1">
              <a:lnSpc>
                <a:spcPct val="150000"/>
              </a:lnSpc>
            </a:pPr>
            <a:r>
              <a:rPr lang="en-US" sz="1500" b="1" dirty="0"/>
              <a:t>Bean factory methods for accessing application components.</a:t>
            </a:r>
          </a:p>
          <a:p>
            <a:pPr lvl="1">
              <a:lnSpc>
                <a:spcPct val="150000"/>
              </a:lnSpc>
            </a:pPr>
            <a:r>
              <a:rPr lang="en-US" sz="1500" b="1" dirty="0"/>
              <a:t>The ability to load file resources in a generic fashion.</a:t>
            </a:r>
          </a:p>
          <a:p>
            <a:pPr lvl="1">
              <a:lnSpc>
                <a:spcPct val="150000"/>
              </a:lnSpc>
            </a:pPr>
            <a:r>
              <a:rPr lang="en-US" sz="1500" b="1" dirty="0"/>
              <a:t>The ability to publish events to registered listeners.</a:t>
            </a:r>
          </a:p>
          <a:p>
            <a:pPr lvl="1">
              <a:lnSpc>
                <a:spcPct val="150000"/>
              </a:lnSpc>
            </a:pPr>
            <a:r>
              <a:rPr lang="en-US" sz="1500" b="1" dirty="0"/>
              <a:t>The ability to resolve messages to support internationalization.</a:t>
            </a:r>
          </a:p>
          <a:p>
            <a:pPr lvl="1">
              <a:lnSpc>
                <a:spcPct val="150000"/>
              </a:lnSpc>
            </a:pPr>
            <a:r>
              <a:rPr lang="en-US" sz="1500" b="1" dirty="0"/>
              <a:t>Inheritance from a parent context.</a:t>
            </a:r>
          </a:p>
        </p:txBody>
      </p:sp>
      <p:sp>
        <p:nvSpPr>
          <p:cNvPr id="561" name="Google Shape;561;p17"/>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16</a:t>
            </a:fld>
            <a:endParaRPr/>
          </a:p>
        </p:txBody>
      </p:sp>
    </p:spTree>
    <p:extLst>
      <p:ext uri="{BB962C8B-B14F-4D97-AF65-F5344CB8AC3E}">
        <p14:creationId xmlns:p14="http://schemas.microsoft.com/office/powerpoint/2010/main" val="39679044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58"/>
        <p:cNvGrpSpPr/>
        <p:nvPr/>
      </p:nvGrpSpPr>
      <p:grpSpPr>
        <a:xfrm>
          <a:off x="0" y="0"/>
          <a:ext cx="0" cy="0"/>
          <a:chOff x="0" y="0"/>
          <a:chExt cx="0" cy="0"/>
        </a:xfrm>
      </p:grpSpPr>
      <p:sp>
        <p:nvSpPr>
          <p:cNvPr id="559" name="Google Shape;559;p17"/>
          <p:cNvSpPr txBox="1">
            <a:spLocks noGrp="1"/>
          </p:cNvSpPr>
          <p:nvPr>
            <p:ph type="title"/>
          </p:nvPr>
        </p:nvSpPr>
        <p:spPr>
          <a:prstGeom prst="rect">
            <a:avLst/>
          </a:prstGeom>
        </p:spPr>
        <p:txBody>
          <a:bodyPr spcFirstLastPara="1" wrap="square" lIns="91425" tIns="91425" rIns="91425" bIns="91425" anchor="b" anchorCtr="0">
            <a:noAutofit/>
          </a:bodyPr>
          <a:lstStyle/>
          <a:p>
            <a:pPr lvl="0"/>
            <a:r>
              <a:rPr lang="en-US" sz="2800" dirty="0"/>
              <a:t>Spring Core. Bean Scopes</a:t>
            </a:r>
            <a:endParaRPr sz="2800" dirty="0"/>
          </a:p>
        </p:txBody>
      </p:sp>
      <p:sp>
        <p:nvSpPr>
          <p:cNvPr id="561" name="Google Shape;561;p17"/>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17</a:t>
            </a:fld>
            <a:endParaRPr/>
          </a:p>
        </p:txBody>
      </p:sp>
      <p:graphicFrame>
        <p:nvGraphicFramePr>
          <p:cNvPr id="6" name="Google Shape;619;p24">
            <a:extLst>
              <a:ext uri="{FF2B5EF4-FFF2-40B4-BE49-F238E27FC236}">
                <a16:creationId xmlns:a16="http://schemas.microsoft.com/office/drawing/2014/main" id="{876B6824-A321-4757-B7BC-99B90A78EDDC}"/>
              </a:ext>
            </a:extLst>
          </p:cNvPr>
          <p:cNvGraphicFramePr/>
          <p:nvPr>
            <p:extLst>
              <p:ext uri="{D42A27DB-BD31-4B8C-83A1-F6EECF244321}">
                <p14:modId xmlns:p14="http://schemas.microsoft.com/office/powerpoint/2010/main" val="442244529"/>
              </p:ext>
            </p:extLst>
          </p:nvPr>
        </p:nvGraphicFramePr>
        <p:xfrm>
          <a:off x="893700" y="1215788"/>
          <a:ext cx="6037126" cy="3027861"/>
        </p:xfrm>
        <a:graphic>
          <a:graphicData uri="http://schemas.openxmlformats.org/drawingml/2006/table">
            <a:tbl>
              <a:tblPr>
                <a:noFill/>
                <a:tableStyleId>{241716F4-2AAE-4518-A083-4389F0D416A6}</a:tableStyleId>
              </a:tblPr>
              <a:tblGrid>
                <a:gridCol w="1116146">
                  <a:extLst>
                    <a:ext uri="{9D8B030D-6E8A-4147-A177-3AD203B41FA5}">
                      <a16:colId xmlns:a16="http://schemas.microsoft.com/office/drawing/2014/main" val="20000"/>
                    </a:ext>
                  </a:extLst>
                </a:gridCol>
                <a:gridCol w="4920980">
                  <a:extLst>
                    <a:ext uri="{9D8B030D-6E8A-4147-A177-3AD203B41FA5}">
                      <a16:colId xmlns:a16="http://schemas.microsoft.com/office/drawing/2014/main" val="20001"/>
                    </a:ext>
                  </a:extLst>
                </a:gridCol>
              </a:tblGrid>
              <a:tr h="318383">
                <a:tc>
                  <a:txBody>
                    <a:bodyPr/>
                    <a:lstStyle/>
                    <a:p>
                      <a:pPr marL="0" lvl="0" indent="0" algn="r" rtl="0">
                        <a:spcBef>
                          <a:spcPts val="0"/>
                        </a:spcBef>
                        <a:spcAft>
                          <a:spcPts val="0"/>
                        </a:spcAft>
                        <a:buNone/>
                      </a:pPr>
                      <a:r>
                        <a:rPr lang="en-US" sz="1050" b="1" dirty="0">
                          <a:solidFill>
                            <a:schemeClr val="bg1"/>
                          </a:solidFill>
                          <a:latin typeface="Dosis"/>
                          <a:ea typeface="Dosis"/>
                          <a:cs typeface="Dosis"/>
                          <a:sym typeface="Dosis"/>
                        </a:rPr>
                        <a:t>Scope</a:t>
                      </a:r>
                      <a:endParaRPr sz="1050" b="1" dirty="0">
                        <a:solidFill>
                          <a:schemeClr val="bg1"/>
                        </a:solidFill>
                        <a:latin typeface="Dosis"/>
                        <a:ea typeface="Dosis"/>
                        <a:cs typeface="Dosis"/>
                        <a:sym typeface="Dosis"/>
                      </a:endParaRPr>
                    </a:p>
                  </a:txBody>
                  <a:tcPr marL="91425" marR="91425" marT="68575" marB="68575" anchor="ctr">
                    <a:lnL w="12700" cap="flat" cmpd="sng" algn="ctr">
                      <a:solidFill>
                        <a:schemeClr val="tx1"/>
                      </a:solidFill>
                      <a:prstDash val="solid"/>
                      <a:round/>
                      <a:headEnd type="none" w="med" len="med"/>
                      <a:tailEnd type="none" w="med" len="med"/>
                    </a:lnL>
                    <a:lnR w="9525" cap="flat" cmpd="sng">
                      <a:solidFill>
                        <a:srgbClr val="1C4587"/>
                      </a:solidFill>
                      <a:prstDash val="solid"/>
                      <a:round/>
                      <a:headEnd type="none" w="sm" len="sm"/>
                      <a:tailEnd type="none" w="sm" len="sm"/>
                    </a:lnR>
                    <a:lnT w="12700" cap="flat" cmpd="sng" algn="ctr">
                      <a:solidFill>
                        <a:schemeClr val="tx1"/>
                      </a:solidFill>
                      <a:prstDash val="solid"/>
                      <a:round/>
                      <a:headEnd type="none" w="med" len="med"/>
                      <a:tailEnd type="none" w="med" len="med"/>
                    </a:lnT>
                    <a:lnB w="9525" cap="flat" cmpd="sng">
                      <a:solidFill>
                        <a:srgbClr val="1C4587"/>
                      </a:solidFill>
                      <a:prstDash val="solid"/>
                      <a:round/>
                      <a:headEnd type="none" w="sm" len="sm"/>
                      <a:tailEnd type="none" w="sm" len="sm"/>
                    </a:lnB>
                    <a:solidFill>
                      <a:srgbClr val="1155CC">
                        <a:alpha val="49620"/>
                      </a:srgbClr>
                    </a:solidFill>
                  </a:tcPr>
                </a:tc>
                <a:tc>
                  <a:txBody>
                    <a:bodyPr/>
                    <a:lstStyle/>
                    <a:p>
                      <a:pPr marL="0" lvl="0" indent="0" algn="ctr" rtl="0">
                        <a:spcBef>
                          <a:spcPts val="0"/>
                        </a:spcBef>
                        <a:spcAft>
                          <a:spcPts val="0"/>
                        </a:spcAft>
                        <a:buNone/>
                      </a:pPr>
                      <a:r>
                        <a:rPr lang="en-US" sz="900" b="1" dirty="0">
                          <a:solidFill>
                            <a:srgbClr val="FFFFFF"/>
                          </a:solidFill>
                          <a:latin typeface="Dosis"/>
                          <a:ea typeface="Dosis"/>
                          <a:cs typeface="Dosis"/>
                          <a:sym typeface="Dosis"/>
                        </a:rPr>
                        <a:t>Description</a:t>
                      </a:r>
                    </a:p>
                  </a:txBody>
                  <a:tcPr marL="91425" marR="91425" marT="68575" marB="68575" anchor="ctr">
                    <a:lnL w="9525" cap="flat" cmpd="sng">
                      <a:solidFill>
                        <a:srgbClr val="1C4587"/>
                      </a:solidFill>
                      <a:prstDash val="solid"/>
                      <a:round/>
                      <a:headEnd type="none" w="sm" len="sm"/>
                      <a:tailEnd type="none" w="sm" len="sm"/>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solidFill>
                        <a:srgbClr val="1C4587"/>
                      </a:solidFill>
                      <a:prstDash val="solid"/>
                      <a:round/>
                      <a:headEnd type="none" w="sm" len="sm"/>
                      <a:tailEnd type="none" w="sm" len="sm"/>
                    </a:lnB>
                    <a:solidFill>
                      <a:srgbClr val="1155CC">
                        <a:alpha val="49620"/>
                      </a:srgbClr>
                    </a:solidFill>
                  </a:tcPr>
                </a:tc>
                <a:extLst>
                  <a:ext uri="{0D108BD9-81ED-4DB2-BD59-A6C34878D82A}">
                    <a16:rowId xmlns:a16="http://schemas.microsoft.com/office/drawing/2014/main" val="10000"/>
                  </a:ext>
                </a:extLst>
              </a:tr>
              <a:tr h="464127">
                <a:tc>
                  <a:txBody>
                    <a:bodyPr/>
                    <a:lstStyle/>
                    <a:p>
                      <a:pPr marL="0" lvl="0" indent="0" algn="r" rtl="0">
                        <a:spcBef>
                          <a:spcPts val="0"/>
                        </a:spcBef>
                        <a:spcAft>
                          <a:spcPts val="0"/>
                        </a:spcAft>
                        <a:buNone/>
                      </a:pPr>
                      <a:r>
                        <a:rPr lang="en-US" sz="900" b="1" dirty="0">
                          <a:solidFill>
                            <a:srgbClr val="3C78D8"/>
                          </a:solidFill>
                          <a:latin typeface="Dosis"/>
                          <a:ea typeface="Dosis"/>
                          <a:cs typeface="Dosis"/>
                          <a:sym typeface="Dosis"/>
                        </a:rPr>
                        <a:t>Singleton</a:t>
                      </a:r>
                      <a:endParaRPr sz="900" b="1" dirty="0">
                        <a:solidFill>
                          <a:srgbClr val="3C78D8"/>
                        </a:solidFill>
                        <a:latin typeface="Dosis"/>
                        <a:ea typeface="Dosis"/>
                        <a:cs typeface="Dosis"/>
                        <a:sym typeface="Dosis"/>
                      </a:endParaRPr>
                    </a:p>
                  </a:txBody>
                  <a:tcPr marL="91425" marR="91425" marT="68575" marB="68575" anchor="ctr">
                    <a:lnL w="12700" cap="flat" cmpd="sng" algn="ctr">
                      <a:solidFill>
                        <a:schemeClr val="tx1"/>
                      </a:solidFill>
                      <a:prstDash val="solid"/>
                      <a:round/>
                      <a:headEnd type="none" w="med" len="med"/>
                      <a:tailEnd type="none" w="med" len="med"/>
                    </a:lnL>
                    <a:lnR w="9525" cap="flat" cmpd="sng">
                      <a:solidFill>
                        <a:srgbClr val="1C4587"/>
                      </a:solidFill>
                      <a:prstDash val="solid"/>
                      <a:round/>
                      <a:headEnd type="none" w="sm" len="sm"/>
                      <a:tailEnd type="none" w="sm" len="sm"/>
                    </a:lnR>
                    <a:lnT w="9525" cap="flat" cmpd="sng">
                      <a:solidFill>
                        <a:srgbClr val="1C4587"/>
                      </a:solidFill>
                      <a:prstDash val="solid"/>
                      <a:round/>
                      <a:headEnd type="none" w="sm" len="sm"/>
                      <a:tailEnd type="none" w="sm" len="sm"/>
                    </a:lnT>
                    <a:lnB w="9525" cap="flat" cmpd="sng">
                      <a:solidFill>
                        <a:srgbClr val="1C4587"/>
                      </a:solidFill>
                      <a:prstDash val="solid"/>
                      <a:round/>
                      <a:headEnd type="none" w="sm" len="sm"/>
                      <a:tailEnd type="none" w="sm" len="sm"/>
                    </a:lnB>
                  </a:tcPr>
                </a:tc>
                <a:tc>
                  <a:txBody>
                    <a:bodyPr/>
                    <a:lstStyle/>
                    <a:p>
                      <a:pPr marL="0" lvl="0" indent="0" algn="ctr" rtl="0">
                        <a:spcBef>
                          <a:spcPts val="0"/>
                        </a:spcBef>
                        <a:spcAft>
                          <a:spcPts val="0"/>
                        </a:spcAft>
                        <a:buNone/>
                      </a:pPr>
                      <a:r>
                        <a:rPr lang="en-US" sz="900" b="1" dirty="0">
                          <a:solidFill>
                            <a:srgbClr val="3D4965"/>
                          </a:solidFill>
                          <a:latin typeface="Dosis"/>
                          <a:ea typeface="Dosis"/>
                          <a:cs typeface="Dosis"/>
                          <a:sym typeface="Dosis"/>
                        </a:rPr>
                        <a:t>Scopes a single bean definition to a single object instance per Spring </a:t>
                      </a:r>
                      <a:r>
                        <a:rPr lang="en-US" sz="900" b="1" dirty="0" err="1">
                          <a:solidFill>
                            <a:srgbClr val="3D4965"/>
                          </a:solidFill>
                          <a:latin typeface="Dosis"/>
                          <a:ea typeface="Dosis"/>
                          <a:cs typeface="Dosis"/>
                          <a:sym typeface="Dosis"/>
                        </a:rPr>
                        <a:t>IoC</a:t>
                      </a:r>
                      <a:r>
                        <a:rPr lang="en-US" sz="900" b="1" dirty="0">
                          <a:solidFill>
                            <a:srgbClr val="3D4965"/>
                          </a:solidFill>
                          <a:latin typeface="Dosis"/>
                          <a:ea typeface="Dosis"/>
                          <a:cs typeface="Dosis"/>
                          <a:sym typeface="Dosis"/>
                        </a:rPr>
                        <a:t> container.</a:t>
                      </a:r>
                    </a:p>
                  </a:txBody>
                  <a:tcPr marL="91425" marR="91425" marT="68575" marB="68575" anchor="ctr">
                    <a:lnL w="9525" cap="flat" cmpd="sng">
                      <a:solidFill>
                        <a:srgbClr val="1C4587"/>
                      </a:solidFill>
                      <a:prstDash val="solid"/>
                      <a:round/>
                      <a:headEnd type="none" w="sm" len="sm"/>
                      <a:tailEnd type="none" w="sm" len="sm"/>
                    </a:lnL>
                    <a:lnR w="12700" cap="flat" cmpd="sng" algn="ctr">
                      <a:solidFill>
                        <a:schemeClr val="tx1"/>
                      </a:solidFill>
                      <a:prstDash val="solid"/>
                      <a:round/>
                      <a:headEnd type="none" w="med" len="med"/>
                      <a:tailEnd type="none" w="med" len="med"/>
                    </a:lnR>
                    <a:lnT w="9525" cap="flat" cmpd="sng">
                      <a:solidFill>
                        <a:srgbClr val="1C4587"/>
                      </a:solidFill>
                      <a:prstDash val="solid"/>
                      <a:round/>
                      <a:headEnd type="none" w="sm" len="sm"/>
                      <a:tailEnd type="none" w="sm" len="sm"/>
                    </a:lnT>
                    <a:lnB w="9525" cap="flat" cmpd="sng">
                      <a:solidFill>
                        <a:srgbClr val="1C4587"/>
                      </a:solidFill>
                      <a:prstDash val="solid"/>
                      <a:round/>
                      <a:headEnd type="none" w="sm" len="sm"/>
                      <a:tailEnd type="none" w="sm" len="sm"/>
                    </a:lnB>
                  </a:tcPr>
                </a:tc>
                <a:extLst>
                  <a:ext uri="{0D108BD9-81ED-4DB2-BD59-A6C34878D82A}">
                    <a16:rowId xmlns:a16="http://schemas.microsoft.com/office/drawing/2014/main" val="10001"/>
                  </a:ext>
                </a:extLst>
              </a:tr>
              <a:tr h="484909">
                <a:tc>
                  <a:txBody>
                    <a:bodyPr/>
                    <a:lstStyle/>
                    <a:p>
                      <a:pPr marL="0" lvl="0" indent="0" algn="r" rtl="0">
                        <a:spcBef>
                          <a:spcPts val="0"/>
                        </a:spcBef>
                        <a:spcAft>
                          <a:spcPts val="0"/>
                        </a:spcAft>
                        <a:buNone/>
                      </a:pPr>
                      <a:r>
                        <a:rPr lang="en-US" sz="900" b="1" dirty="0">
                          <a:solidFill>
                            <a:srgbClr val="3C78D8"/>
                          </a:solidFill>
                          <a:latin typeface="Dosis"/>
                          <a:ea typeface="Dosis"/>
                          <a:cs typeface="Dosis"/>
                          <a:sym typeface="Dosis"/>
                        </a:rPr>
                        <a:t>Prototype</a:t>
                      </a:r>
                    </a:p>
                  </a:txBody>
                  <a:tcPr marL="91425" marR="91425" marT="68575" marB="68575" anchor="ctr">
                    <a:lnL w="12700" cap="flat" cmpd="sng" algn="ctr">
                      <a:solidFill>
                        <a:schemeClr val="tx1"/>
                      </a:solidFill>
                      <a:prstDash val="solid"/>
                      <a:round/>
                      <a:headEnd type="none" w="med" len="med"/>
                      <a:tailEnd type="none" w="med" len="med"/>
                    </a:lnL>
                    <a:lnR w="9525" cap="flat" cmpd="sng">
                      <a:solidFill>
                        <a:srgbClr val="1C4587"/>
                      </a:solidFill>
                      <a:prstDash val="solid"/>
                      <a:round/>
                      <a:headEnd type="none" w="sm" len="sm"/>
                      <a:tailEnd type="none" w="sm" len="sm"/>
                    </a:lnR>
                    <a:lnT w="9525" cap="flat" cmpd="sng">
                      <a:solidFill>
                        <a:srgbClr val="1C4587"/>
                      </a:solidFill>
                      <a:prstDash val="solid"/>
                      <a:round/>
                      <a:headEnd type="none" w="sm" len="sm"/>
                      <a:tailEnd type="none" w="sm" len="sm"/>
                    </a:lnT>
                    <a:lnB w="9525" cap="flat" cmpd="sng" algn="ctr">
                      <a:solidFill>
                        <a:srgbClr val="1C4587"/>
                      </a:solidFill>
                      <a:prstDash val="solid"/>
                      <a:round/>
                      <a:headEnd type="none" w="sm" len="sm"/>
                      <a:tailEnd type="none" w="sm" len="sm"/>
                    </a:lnB>
                  </a:tcPr>
                </a:tc>
                <a:tc>
                  <a:txBody>
                    <a:bodyPr/>
                    <a:lstStyle/>
                    <a:p>
                      <a:pPr marL="0" lvl="0" indent="0" algn="ctr" rtl="0">
                        <a:spcBef>
                          <a:spcPts val="0"/>
                        </a:spcBef>
                        <a:spcAft>
                          <a:spcPts val="0"/>
                        </a:spcAft>
                        <a:buNone/>
                      </a:pPr>
                      <a:r>
                        <a:rPr lang="en-US" sz="900" b="1" dirty="0">
                          <a:solidFill>
                            <a:srgbClr val="3D4965"/>
                          </a:solidFill>
                          <a:latin typeface="Dosis"/>
                          <a:ea typeface="Dosis"/>
                          <a:cs typeface="Dosis"/>
                          <a:sym typeface="Dosis"/>
                        </a:rPr>
                        <a:t>Scopes a single bean definition to any number of object instances. New object will be created every time on getting from </a:t>
                      </a:r>
                      <a:r>
                        <a:rPr lang="en-US" sz="900" b="1" dirty="0" err="1">
                          <a:solidFill>
                            <a:srgbClr val="3D4965"/>
                          </a:solidFill>
                          <a:latin typeface="Dosis"/>
                          <a:ea typeface="Dosis"/>
                          <a:cs typeface="Dosis"/>
                          <a:sym typeface="Dosis"/>
                        </a:rPr>
                        <a:t>ApplicationContext</a:t>
                      </a:r>
                      <a:r>
                        <a:rPr lang="en-US" sz="900" b="1" dirty="0">
                          <a:solidFill>
                            <a:srgbClr val="3D4965"/>
                          </a:solidFill>
                          <a:latin typeface="Dosis"/>
                          <a:ea typeface="Dosis"/>
                          <a:cs typeface="Dosis"/>
                          <a:sym typeface="Dosis"/>
                        </a:rPr>
                        <a:t>.</a:t>
                      </a:r>
                    </a:p>
                  </a:txBody>
                  <a:tcPr marL="91425" marR="91425" marT="68575" marB="68575" anchor="ctr">
                    <a:lnL w="9525" cap="flat" cmpd="sng">
                      <a:solidFill>
                        <a:srgbClr val="1C4587"/>
                      </a:solidFill>
                      <a:prstDash val="solid"/>
                      <a:round/>
                      <a:headEnd type="none" w="sm" len="sm"/>
                      <a:tailEnd type="none" w="sm" len="sm"/>
                    </a:lnL>
                    <a:lnR w="12700" cap="flat" cmpd="sng" algn="ctr">
                      <a:solidFill>
                        <a:schemeClr val="tx1"/>
                      </a:solidFill>
                      <a:prstDash val="solid"/>
                      <a:round/>
                      <a:headEnd type="none" w="med" len="med"/>
                      <a:tailEnd type="none" w="med" len="med"/>
                    </a:lnR>
                    <a:lnT w="9525" cap="flat" cmpd="sng">
                      <a:solidFill>
                        <a:srgbClr val="1C4587"/>
                      </a:solidFill>
                      <a:prstDash val="solid"/>
                      <a:round/>
                      <a:headEnd type="none" w="sm" len="sm"/>
                      <a:tailEnd type="none" w="sm" len="sm"/>
                    </a:lnT>
                    <a:lnB w="9525" cap="flat" cmpd="sng" algn="ctr">
                      <a:solidFill>
                        <a:srgbClr val="1C4587"/>
                      </a:solidFill>
                      <a:prstDash val="solid"/>
                      <a:round/>
                      <a:headEnd type="none" w="sm" len="sm"/>
                      <a:tailEnd type="none" w="sm" len="sm"/>
                    </a:lnB>
                  </a:tcPr>
                </a:tc>
                <a:extLst>
                  <a:ext uri="{0D108BD9-81ED-4DB2-BD59-A6C34878D82A}">
                    <a16:rowId xmlns:a16="http://schemas.microsoft.com/office/drawing/2014/main" val="10002"/>
                  </a:ext>
                </a:extLst>
              </a:tr>
              <a:tr h="613521">
                <a:tc>
                  <a:txBody>
                    <a:bodyPr/>
                    <a:lstStyle/>
                    <a:p>
                      <a:pPr marL="0" lvl="0" indent="0" algn="r" rtl="0">
                        <a:spcBef>
                          <a:spcPts val="0"/>
                        </a:spcBef>
                        <a:spcAft>
                          <a:spcPts val="0"/>
                        </a:spcAft>
                        <a:buNone/>
                      </a:pPr>
                      <a:r>
                        <a:rPr lang="en-US" sz="900" b="1" dirty="0">
                          <a:solidFill>
                            <a:srgbClr val="3C78D8"/>
                          </a:solidFill>
                          <a:latin typeface="Dosis"/>
                          <a:ea typeface="Dosis"/>
                          <a:cs typeface="Dosis"/>
                          <a:sym typeface="Dosis"/>
                        </a:rPr>
                        <a:t>Request</a:t>
                      </a:r>
                      <a:endParaRPr sz="900" b="1" dirty="0">
                        <a:solidFill>
                          <a:srgbClr val="3C78D8"/>
                        </a:solidFill>
                        <a:latin typeface="Dosis"/>
                        <a:ea typeface="Dosis"/>
                        <a:cs typeface="Dosis"/>
                        <a:sym typeface="Dosis"/>
                      </a:endParaRPr>
                    </a:p>
                  </a:txBody>
                  <a:tcPr marL="91425" marR="91425" marT="68575" marB="68575" anchor="ctr">
                    <a:lnL w="12700" cap="flat" cmpd="sng" algn="ctr">
                      <a:solidFill>
                        <a:schemeClr val="tx1"/>
                      </a:solidFill>
                      <a:prstDash val="solid"/>
                      <a:round/>
                      <a:headEnd type="none" w="med" len="med"/>
                      <a:tailEnd type="none" w="med" len="med"/>
                    </a:lnL>
                    <a:lnR w="9525" cap="flat" cmpd="sng">
                      <a:solidFill>
                        <a:srgbClr val="1C4587"/>
                      </a:solidFill>
                      <a:prstDash val="solid"/>
                      <a:round/>
                      <a:headEnd type="none" w="sm" len="sm"/>
                      <a:tailEnd type="none" w="sm" len="sm"/>
                    </a:lnR>
                    <a:lnT w="9525" cap="flat" cmpd="sng">
                      <a:solidFill>
                        <a:srgbClr val="1C4587"/>
                      </a:solidFill>
                      <a:prstDash val="solid"/>
                      <a:round/>
                      <a:headEnd type="none" w="sm" len="sm"/>
                      <a:tailEnd type="none" w="sm" len="sm"/>
                    </a:lnT>
                    <a:lnB w="9525" cap="flat" cmpd="sng" algn="ctr">
                      <a:solidFill>
                        <a:srgbClr val="1C4587"/>
                      </a:solidFill>
                      <a:prstDash val="solid"/>
                      <a:round/>
                      <a:headEnd type="none" w="sm" len="sm"/>
                      <a:tailEnd type="none" w="sm" len="sm"/>
                    </a:lnB>
                  </a:tcPr>
                </a:tc>
                <a:tc>
                  <a:txBody>
                    <a:bodyPr/>
                    <a:lstStyle/>
                    <a:p>
                      <a:pPr marL="0" lvl="0" indent="0" algn="ctr" rtl="0">
                        <a:spcBef>
                          <a:spcPts val="0"/>
                        </a:spcBef>
                        <a:spcAft>
                          <a:spcPts val="0"/>
                        </a:spcAft>
                        <a:buNone/>
                      </a:pPr>
                      <a:r>
                        <a:rPr lang="en-US" sz="900" b="1" dirty="0">
                          <a:solidFill>
                            <a:srgbClr val="3D4965"/>
                          </a:solidFill>
                          <a:latin typeface="Dosis"/>
                          <a:ea typeface="Dosis"/>
                          <a:cs typeface="Dosis"/>
                          <a:sym typeface="Dosis"/>
                        </a:rPr>
                        <a:t>Scopes a single bean definition to the lifecycle of a single HTTP request; that is every HTTP request will have its own instance of a bean created off the back of a single bean definition. Only valid in the context of a web-aware Spring </a:t>
                      </a:r>
                      <a:r>
                        <a:rPr lang="en-US" sz="900" b="1" dirty="0" err="1">
                          <a:solidFill>
                            <a:srgbClr val="3D4965"/>
                          </a:solidFill>
                          <a:latin typeface="Dosis"/>
                          <a:ea typeface="Dosis"/>
                          <a:cs typeface="Dosis"/>
                          <a:sym typeface="Dosis"/>
                        </a:rPr>
                        <a:t>ApplicationContext</a:t>
                      </a:r>
                      <a:r>
                        <a:rPr lang="en-US" sz="900" b="1" dirty="0">
                          <a:solidFill>
                            <a:srgbClr val="3D4965"/>
                          </a:solidFill>
                          <a:latin typeface="Dosis"/>
                          <a:ea typeface="Dosis"/>
                          <a:cs typeface="Dosis"/>
                          <a:sym typeface="Dosis"/>
                        </a:rPr>
                        <a:t>.</a:t>
                      </a:r>
                    </a:p>
                  </a:txBody>
                  <a:tcPr marL="91425" marR="91425" marT="68575" marB="68575" anchor="ctr">
                    <a:lnL w="9525" cap="flat" cmpd="sng">
                      <a:solidFill>
                        <a:srgbClr val="1C4587"/>
                      </a:solidFill>
                      <a:prstDash val="solid"/>
                      <a:round/>
                      <a:headEnd type="none" w="sm" len="sm"/>
                      <a:tailEnd type="none" w="sm" len="sm"/>
                    </a:lnL>
                    <a:lnR w="12700" cap="flat" cmpd="sng" algn="ctr">
                      <a:solidFill>
                        <a:schemeClr val="tx1"/>
                      </a:solidFill>
                      <a:prstDash val="solid"/>
                      <a:round/>
                      <a:headEnd type="none" w="med" len="med"/>
                      <a:tailEnd type="none" w="med" len="med"/>
                    </a:lnR>
                    <a:lnT w="9525" cap="flat" cmpd="sng">
                      <a:solidFill>
                        <a:srgbClr val="1C4587"/>
                      </a:solidFill>
                      <a:prstDash val="solid"/>
                      <a:round/>
                      <a:headEnd type="none" w="sm" len="sm"/>
                      <a:tailEnd type="none" w="sm" len="sm"/>
                    </a:lnT>
                    <a:lnB w="9525" cap="flat" cmpd="sng" algn="ctr">
                      <a:solidFill>
                        <a:srgbClr val="1C4587"/>
                      </a:solidFill>
                      <a:prstDash val="solid"/>
                      <a:round/>
                      <a:headEnd type="none" w="sm" len="sm"/>
                      <a:tailEnd type="none" w="sm" len="sm"/>
                    </a:lnB>
                  </a:tcPr>
                </a:tc>
                <a:extLst>
                  <a:ext uri="{0D108BD9-81ED-4DB2-BD59-A6C34878D82A}">
                    <a16:rowId xmlns:a16="http://schemas.microsoft.com/office/drawing/2014/main" val="10003"/>
                  </a:ext>
                </a:extLst>
              </a:tr>
              <a:tr h="491846">
                <a:tc>
                  <a:txBody>
                    <a:bodyPr/>
                    <a:lstStyle/>
                    <a:p>
                      <a:pPr marL="0" lvl="0" indent="0" algn="r" rtl="0">
                        <a:spcBef>
                          <a:spcPts val="0"/>
                        </a:spcBef>
                        <a:spcAft>
                          <a:spcPts val="0"/>
                        </a:spcAft>
                        <a:buNone/>
                      </a:pPr>
                      <a:r>
                        <a:rPr lang="en-US" sz="900" b="1" dirty="0">
                          <a:solidFill>
                            <a:srgbClr val="3C78D8"/>
                          </a:solidFill>
                          <a:latin typeface="Dosis"/>
                          <a:ea typeface="Dosis"/>
                          <a:cs typeface="Dosis"/>
                          <a:sym typeface="Dosis"/>
                        </a:rPr>
                        <a:t>Session</a:t>
                      </a:r>
                      <a:endParaRPr sz="900" b="1" dirty="0">
                        <a:solidFill>
                          <a:srgbClr val="3C78D8"/>
                        </a:solidFill>
                        <a:latin typeface="Dosis"/>
                        <a:ea typeface="Dosis"/>
                        <a:cs typeface="Dosis"/>
                        <a:sym typeface="Dosis"/>
                      </a:endParaRPr>
                    </a:p>
                  </a:txBody>
                  <a:tcPr marL="91425" marR="91425" marT="68575" marB="68575" anchor="ctr">
                    <a:lnL w="12700" cap="flat" cmpd="sng" algn="ctr">
                      <a:solidFill>
                        <a:schemeClr val="tx1"/>
                      </a:solidFill>
                      <a:prstDash val="solid"/>
                      <a:round/>
                      <a:headEnd type="none" w="med" len="med"/>
                      <a:tailEnd type="none" w="med" len="med"/>
                    </a:lnL>
                    <a:lnR w="9525" cap="flat" cmpd="sng" algn="ctr">
                      <a:solidFill>
                        <a:srgbClr val="1C4587"/>
                      </a:solidFill>
                      <a:prstDash val="solid"/>
                      <a:round/>
                      <a:headEnd type="none" w="sm" len="sm"/>
                      <a:tailEnd type="none" w="sm" len="sm"/>
                    </a:lnR>
                    <a:lnT w="9525" cap="flat" cmpd="sng">
                      <a:solidFill>
                        <a:srgbClr val="1C4587"/>
                      </a:solidFill>
                      <a:prstDash val="solid"/>
                      <a:round/>
                      <a:headEnd type="none" w="sm" len="sm"/>
                      <a:tailEnd type="none" w="sm" len="sm"/>
                    </a:lnT>
                    <a:lnB w="9525" cap="flat" cmpd="sng" algn="ctr">
                      <a:solidFill>
                        <a:srgbClr val="1C4587"/>
                      </a:solidFill>
                      <a:prstDash val="solid"/>
                      <a:round/>
                      <a:headEnd type="none" w="sm" len="sm"/>
                      <a:tailEnd type="none" w="sm" len="sm"/>
                    </a:lnB>
                  </a:tcPr>
                </a:tc>
                <a:tc>
                  <a:txBody>
                    <a:bodyPr/>
                    <a:lstStyle/>
                    <a:p>
                      <a:pPr marL="0" lvl="0" indent="0" algn="ctr" rtl="0">
                        <a:spcBef>
                          <a:spcPts val="0"/>
                        </a:spcBef>
                        <a:spcAft>
                          <a:spcPts val="0"/>
                        </a:spcAft>
                        <a:buNone/>
                      </a:pPr>
                      <a:r>
                        <a:rPr lang="en-US" sz="900" b="1" dirty="0">
                          <a:solidFill>
                            <a:srgbClr val="3D4965"/>
                          </a:solidFill>
                          <a:latin typeface="Dosis"/>
                          <a:ea typeface="Dosis"/>
                          <a:cs typeface="Dosis"/>
                          <a:sym typeface="Dosis"/>
                        </a:rPr>
                        <a:t>Scopes a single bean definition to the lifecycle of a HTTP Session. Only valid in the context of a web-aware Spring </a:t>
                      </a:r>
                      <a:r>
                        <a:rPr lang="en-US" sz="900" b="1" dirty="0" err="1">
                          <a:solidFill>
                            <a:srgbClr val="3D4965"/>
                          </a:solidFill>
                          <a:latin typeface="Dosis"/>
                          <a:ea typeface="Dosis"/>
                          <a:cs typeface="Dosis"/>
                          <a:sym typeface="Dosis"/>
                        </a:rPr>
                        <a:t>ApplicationContext</a:t>
                      </a:r>
                      <a:r>
                        <a:rPr lang="en-US" sz="900" b="1" dirty="0">
                          <a:solidFill>
                            <a:srgbClr val="3D4965"/>
                          </a:solidFill>
                          <a:latin typeface="Dosis"/>
                          <a:ea typeface="Dosis"/>
                          <a:cs typeface="Dosis"/>
                          <a:sym typeface="Dosis"/>
                        </a:rPr>
                        <a:t>.</a:t>
                      </a:r>
                    </a:p>
                  </a:txBody>
                  <a:tcPr marL="91425" marR="91425" marT="68575" marB="68575" anchor="ctr">
                    <a:lnL w="9525" cap="flat" cmpd="sng" algn="ctr">
                      <a:solidFill>
                        <a:srgbClr val="1C4587"/>
                      </a:solidFill>
                      <a:prstDash val="solid"/>
                      <a:round/>
                      <a:headEnd type="none" w="sm" len="sm"/>
                      <a:tailEnd type="none" w="sm" len="sm"/>
                    </a:lnL>
                    <a:lnR w="12700" cap="flat" cmpd="sng" algn="ctr">
                      <a:solidFill>
                        <a:schemeClr val="tx1"/>
                      </a:solidFill>
                      <a:prstDash val="solid"/>
                      <a:round/>
                      <a:headEnd type="none" w="med" len="med"/>
                      <a:tailEnd type="none" w="med" len="med"/>
                    </a:lnR>
                    <a:lnT w="9525" cap="flat" cmpd="sng">
                      <a:solidFill>
                        <a:srgbClr val="1C4587"/>
                      </a:solidFill>
                      <a:prstDash val="solid"/>
                      <a:round/>
                      <a:headEnd type="none" w="sm" len="sm"/>
                      <a:tailEnd type="none" w="sm" len="sm"/>
                    </a:lnT>
                    <a:lnB w="9525" cap="flat" cmpd="sng" algn="ctr">
                      <a:solidFill>
                        <a:srgbClr val="1C4587"/>
                      </a:solidFill>
                      <a:prstDash val="solid"/>
                      <a:round/>
                      <a:headEnd type="none" w="sm" len="sm"/>
                      <a:tailEnd type="none" w="sm" len="sm"/>
                    </a:lnB>
                  </a:tcPr>
                </a:tc>
                <a:extLst>
                  <a:ext uri="{0D108BD9-81ED-4DB2-BD59-A6C34878D82A}">
                    <a16:rowId xmlns:a16="http://schemas.microsoft.com/office/drawing/2014/main" val="409804739"/>
                  </a:ext>
                </a:extLst>
              </a:tr>
              <a:tr h="655075">
                <a:tc>
                  <a:txBody>
                    <a:bodyPr/>
                    <a:lstStyle/>
                    <a:p>
                      <a:pPr marL="0" lvl="0" indent="0" algn="r" rtl="0">
                        <a:spcBef>
                          <a:spcPts val="0"/>
                        </a:spcBef>
                        <a:spcAft>
                          <a:spcPts val="0"/>
                        </a:spcAft>
                        <a:buNone/>
                      </a:pPr>
                      <a:r>
                        <a:rPr lang="en-US" sz="900" b="1" dirty="0">
                          <a:solidFill>
                            <a:srgbClr val="3C78D8"/>
                          </a:solidFill>
                          <a:latin typeface="Dosis"/>
                          <a:ea typeface="Dosis"/>
                          <a:cs typeface="Dosis"/>
                          <a:sym typeface="Dosis"/>
                        </a:rPr>
                        <a:t>Global session</a:t>
                      </a:r>
                    </a:p>
                  </a:txBody>
                  <a:tcPr marL="91425" marR="91425" marT="68575" marB="68575" anchor="ctr">
                    <a:lnL w="12700" cap="flat" cmpd="sng" algn="ctr">
                      <a:solidFill>
                        <a:schemeClr val="tx1"/>
                      </a:solidFill>
                      <a:prstDash val="solid"/>
                      <a:round/>
                      <a:headEnd type="none" w="med" len="med"/>
                      <a:tailEnd type="none" w="med" len="med"/>
                    </a:lnL>
                    <a:lnR w="9525" cap="flat" cmpd="sng" algn="ctr">
                      <a:solidFill>
                        <a:srgbClr val="1C4587"/>
                      </a:solidFill>
                      <a:prstDash val="solid"/>
                      <a:round/>
                      <a:headEnd type="none" w="sm" len="sm"/>
                      <a:tailEnd type="none" w="sm" len="sm"/>
                    </a:lnR>
                    <a:lnT w="9525" cap="flat" cmpd="sng">
                      <a:solidFill>
                        <a:srgbClr val="1C4587"/>
                      </a:solidFill>
                      <a:prstDash val="solid"/>
                      <a:round/>
                      <a:headEnd type="none" w="sm" len="sm"/>
                      <a:tailEnd type="none" w="sm" len="sm"/>
                    </a:lnT>
                    <a:lnB w="12700" cap="flat" cmpd="sng" algn="ctr">
                      <a:solidFill>
                        <a:schemeClr val="tx1"/>
                      </a:solidFill>
                      <a:prstDash val="solid"/>
                      <a:round/>
                      <a:headEnd type="none" w="med" len="med"/>
                      <a:tailEnd type="none" w="med" len="med"/>
                    </a:lnB>
                  </a:tcPr>
                </a:tc>
                <a:tc>
                  <a:txBody>
                    <a:bodyPr/>
                    <a:lstStyle/>
                    <a:p>
                      <a:pPr marL="0" lvl="0" indent="0" algn="ctr" rtl="0">
                        <a:spcBef>
                          <a:spcPts val="0"/>
                        </a:spcBef>
                        <a:spcAft>
                          <a:spcPts val="0"/>
                        </a:spcAft>
                        <a:buNone/>
                      </a:pPr>
                      <a:r>
                        <a:rPr lang="en-US" sz="900" b="1" dirty="0">
                          <a:solidFill>
                            <a:srgbClr val="3D4965"/>
                          </a:solidFill>
                          <a:latin typeface="Dosis"/>
                          <a:ea typeface="Dosis"/>
                          <a:cs typeface="Dosis"/>
                          <a:sym typeface="Dosis"/>
                        </a:rPr>
                        <a:t>Scopes a single bean definition to the lifecycle of a global HTTP Session. Typically only valid when used in a portlet context. Only valid in the context of a web-aware Spring </a:t>
                      </a:r>
                      <a:r>
                        <a:rPr lang="en-US" sz="900" b="1" dirty="0" err="1">
                          <a:solidFill>
                            <a:srgbClr val="3D4965"/>
                          </a:solidFill>
                          <a:latin typeface="Dosis"/>
                          <a:ea typeface="Dosis"/>
                          <a:cs typeface="Dosis"/>
                          <a:sym typeface="Dosis"/>
                        </a:rPr>
                        <a:t>ApplicationContext</a:t>
                      </a:r>
                      <a:r>
                        <a:rPr lang="en-US" sz="900" b="1" dirty="0">
                          <a:solidFill>
                            <a:srgbClr val="3D4965"/>
                          </a:solidFill>
                          <a:latin typeface="Dosis"/>
                          <a:ea typeface="Dosis"/>
                          <a:cs typeface="Dosis"/>
                          <a:sym typeface="Dosis"/>
                        </a:rPr>
                        <a:t>.</a:t>
                      </a:r>
                    </a:p>
                  </a:txBody>
                  <a:tcPr marL="91425" marR="91425" marT="68575" marB="68575" anchor="ctr">
                    <a:lnL w="9525" cap="flat" cmpd="sng" algn="ctr">
                      <a:solidFill>
                        <a:srgbClr val="1C4587"/>
                      </a:solidFill>
                      <a:prstDash val="solid"/>
                      <a:round/>
                      <a:headEnd type="none" w="sm" len="sm"/>
                      <a:tailEnd type="none" w="sm" len="sm"/>
                    </a:lnL>
                    <a:lnR w="12700" cap="flat" cmpd="sng" algn="ctr">
                      <a:solidFill>
                        <a:schemeClr val="tx1"/>
                      </a:solidFill>
                      <a:prstDash val="solid"/>
                      <a:round/>
                      <a:headEnd type="none" w="med" len="med"/>
                      <a:tailEnd type="none" w="med" len="med"/>
                    </a:lnR>
                    <a:lnT w="9525" cap="flat" cmpd="sng">
                      <a:solidFill>
                        <a:srgbClr val="1C4587"/>
                      </a:solidFill>
                      <a:prstDash val="solid"/>
                      <a:round/>
                      <a:headEnd type="none" w="sm" len="sm"/>
                      <a:tailEnd type="none" w="sm" len="sm"/>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46738983"/>
                  </a:ext>
                </a:extLst>
              </a:tr>
            </a:tbl>
          </a:graphicData>
        </a:graphic>
      </p:graphicFrame>
    </p:spTree>
    <p:extLst>
      <p:ext uri="{BB962C8B-B14F-4D97-AF65-F5344CB8AC3E}">
        <p14:creationId xmlns:p14="http://schemas.microsoft.com/office/powerpoint/2010/main" val="6872342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58"/>
        <p:cNvGrpSpPr/>
        <p:nvPr/>
      </p:nvGrpSpPr>
      <p:grpSpPr>
        <a:xfrm>
          <a:off x="0" y="0"/>
          <a:ext cx="0" cy="0"/>
          <a:chOff x="0" y="0"/>
          <a:chExt cx="0" cy="0"/>
        </a:xfrm>
      </p:grpSpPr>
      <p:sp>
        <p:nvSpPr>
          <p:cNvPr id="559" name="Google Shape;559;p17"/>
          <p:cNvSpPr txBox="1">
            <a:spLocks noGrp="1"/>
          </p:cNvSpPr>
          <p:nvPr>
            <p:ph type="title"/>
          </p:nvPr>
        </p:nvSpPr>
        <p:spPr>
          <a:prstGeom prst="rect">
            <a:avLst/>
          </a:prstGeom>
        </p:spPr>
        <p:txBody>
          <a:bodyPr spcFirstLastPara="1" wrap="square" lIns="91425" tIns="91425" rIns="91425" bIns="91425" anchor="b" anchorCtr="0">
            <a:noAutofit/>
          </a:bodyPr>
          <a:lstStyle/>
          <a:p>
            <a:pPr lvl="0"/>
            <a:r>
              <a:rPr lang="en-US" sz="2800" dirty="0"/>
              <a:t>Spring Core. Bean Definition</a:t>
            </a:r>
            <a:endParaRPr sz="2800" dirty="0"/>
          </a:p>
        </p:txBody>
      </p:sp>
      <p:sp>
        <p:nvSpPr>
          <p:cNvPr id="561" name="Google Shape;561;p17"/>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18</a:t>
            </a:fld>
            <a:endParaRPr/>
          </a:p>
        </p:txBody>
      </p:sp>
      <p:graphicFrame>
        <p:nvGraphicFramePr>
          <p:cNvPr id="2" name="Таблиця 1">
            <a:extLst>
              <a:ext uri="{FF2B5EF4-FFF2-40B4-BE49-F238E27FC236}">
                <a16:creationId xmlns:a16="http://schemas.microsoft.com/office/drawing/2014/main" id="{61019F59-F85F-4201-9155-28DD56DD5AF8}"/>
              </a:ext>
            </a:extLst>
          </p:cNvPr>
          <p:cNvGraphicFramePr>
            <a:graphicFrameLocks noGrp="1"/>
          </p:cNvGraphicFramePr>
          <p:nvPr>
            <p:extLst>
              <p:ext uri="{D42A27DB-BD31-4B8C-83A1-F6EECF244321}">
                <p14:modId xmlns:p14="http://schemas.microsoft.com/office/powerpoint/2010/main" val="2458685802"/>
              </p:ext>
            </p:extLst>
          </p:nvPr>
        </p:nvGraphicFramePr>
        <p:xfrm>
          <a:off x="893700" y="1215788"/>
          <a:ext cx="6037126" cy="3027861"/>
        </p:xfrm>
        <a:graphic>
          <a:graphicData uri="http://schemas.openxmlformats.org/drawingml/2006/table">
            <a:tbl>
              <a:tblPr>
                <a:noFill/>
                <a:tableStyleId>{241716F4-2AAE-4518-A083-4389F0D416A6}</a:tableStyleId>
              </a:tblPr>
              <a:tblGrid>
                <a:gridCol w="1116146">
                  <a:extLst>
                    <a:ext uri="{9D8B030D-6E8A-4147-A177-3AD203B41FA5}">
                      <a16:colId xmlns:a16="http://schemas.microsoft.com/office/drawing/2014/main" val="2041066443"/>
                    </a:ext>
                  </a:extLst>
                </a:gridCol>
                <a:gridCol w="4920980">
                  <a:extLst>
                    <a:ext uri="{9D8B030D-6E8A-4147-A177-3AD203B41FA5}">
                      <a16:colId xmlns:a16="http://schemas.microsoft.com/office/drawing/2014/main" val="684951792"/>
                    </a:ext>
                  </a:extLst>
                </a:gridCol>
              </a:tblGrid>
              <a:tr h="318383">
                <a:tc>
                  <a:txBody>
                    <a:bodyPr/>
                    <a:lstStyle/>
                    <a:p>
                      <a:pPr marL="0" lvl="0" indent="0" algn="r" rtl="0">
                        <a:spcBef>
                          <a:spcPts val="0"/>
                        </a:spcBef>
                        <a:spcAft>
                          <a:spcPts val="0"/>
                        </a:spcAft>
                        <a:buNone/>
                      </a:pPr>
                      <a:r>
                        <a:rPr lang="en-US" sz="1050" b="1" dirty="0">
                          <a:solidFill>
                            <a:schemeClr val="bg1"/>
                          </a:solidFill>
                          <a:latin typeface="Dosis"/>
                          <a:ea typeface="Dosis"/>
                          <a:cs typeface="Dosis"/>
                          <a:sym typeface="Dosis"/>
                        </a:rPr>
                        <a:t>Property</a:t>
                      </a:r>
                      <a:endParaRPr sz="1050" b="1" dirty="0">
                        <a:solidFill>
                          <a:schemeClr val="bg1"/>
                        </a:solidFill>
                        <a:latin typeface="Dosis"/>
                        <a:ea typeface="Dosis"/>
                        <a:cs typeface="Dosis"/>
                        <a:sym typeface="Dosis"/>
                      </a:endParaRPr>
                    </a:p>
                  </a:txBody>
                  <a:tcPr marL="91425" marR="91425" marT="68575" marB="68575" anchor="ctr">
                    <a:lnL w="12700" cap="flat" cmpd="sng" algn="ctr">
                      <a:solidFill>
                        <a:schemeClr val="tx1"/>
                      </a:solidFill>
                      <a:prstDash val="solid"/>
                      <a:round/>
                      <a:headEnd type="none" w="med" len="med"/>
                      <a:tailEnd type="none" w="med" len="med"/>
                    </a:lnL>
                    <a:lnR w="9525" cap="flat" cmpd="sng">
                      <a:solidFill>
                        <a:srgbClr val="1C4587"/>
                      </a:solidFill>
                      <a:prstDash val="solid"/>
                      <a:round/>
                      <a:headEnd type="none" w="sm" len="sm"/>
                      <a:tailEnd type="none" w="sm" len="sm"/>
                    </a:lnR>
                    <a:lnT w="12700" cap="flat" cmpd="sng" algn="ctr">
                      <a:solidFill>
                        <a:schemeClr val="tx1"/>
                      </a:solidFill>
                      <a:prstDash val="solid"/>
                      <a:round/>
                      <a:headEnd type="none" w="med" len="med"/>
                      <a:tailEnd type="none" w="med" len="med"/>
                    </a:lnT>
                    <a:lnB w="9525" cap="flat" cmpd="sng">
                      <a:solidFill>
                        <a:srgbClr val="1C4587"/>
                      </a:solidFill>
                      <a:prstDash val="solid"/>
                      <a:round/>
                      <a:headEnd type="none" w="sm" len="sm"/>
                      <a:tailEnd type="none" w="sm" len="sm"/>
                    </a:lnB>
                    <a:solidFill>
                      <a:srgbClr val="1155CC">
                        <a:alpha val="49620"/>
                      </a:srgbClr>
                    </a:solidFill>
                  </a:tcPr>
                </a:tc>
                <a:tc>
                  <a:txBody>
                    <a:bodyPr/>
                    <a:lstStyle/>
                    <a:p>
                      <a:pPr marL="0" lvl="0" indent="0" algn="ctr" rtl="0">
                        <a:spcBef>
                          <a:spcPts val="0"/>
                        </a:spcBef>
                        <a:spcAft>
                          <a:spcPts val="0"/>
                        </a:spcAft>
                        <a:buNone/>
                      </a:pPr>
                      <a:r>
                        <a:rPr lang="en-US" sz="900" b="1" dirty="0">
                          <a:solidFill>
                            <a:srgbClr val="FFFFFF"/>
                          </a:solidFill>
                          <a:latin typeface="Dosis"/>
                          <a:ea typeface="Dosis"/>
                          <a:cs typeface="Dosis"/>
                          <a:sym typeface="Dosis"/>
                        </a:rPr>
                        <a:t>Description</a:t>
                      </a:r>
                    </a:p>
                  </a:txBody>
                  <a:tcPr marL="91425" marR="91425" marT="68575" marB="68575" anchor="ctr">
                    <a:lnL w="9525" cap="flat" cmpd="sng">
                      <a:solidFill>
                        <a:srgbClr val="1C4587"/>
                      </a:solidFill>
                      <a:prstDash val="solid"/>
                      <a:round/>
                      <a:headEnd type="none" w="sm" len="sm"/>
                      <a:tailEnd type="none" w="sm" len="sm"/>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solidFill>
                        <a:srgbClr val="1C4587"/>
                      </a:solidFill>
                      <a:prstDash val="solid"/>
                      <a:round/>
                      <a:headEnd type="none" w="sm" len="sm"/>
                      <a:tailEnd type="none" w="sm" len="sm"/>
                    </a:lnB>
                    <a:solidFill>
                      <a:srgbClr val="1155CC">
                        <a:alpha val="49620"/>
                      </a:srgbClr>
                    </a:solidFill>
                  </a:tcPr>
                </a:tc>
                <a:extLst>
                  <a:ext uri="{0D108BD9-81ED-4DB2-BD59-A6C34878D82A}">
                    <a16:rowId xmlns:a16="http://schemas.microsoft.com/office/drawing/2014/main" val="3906949119"/>
                  </a:ext>
                </a:extLst>
              </a:tr>
              <a:tr h="464127">
                <a:tc>
                  <a:txBody>
                    <a:bodyPr/>
                    <a:lstStyle/>
                    <a:p>
                      <a:pPr marL="0" lvl="0" indent="0" algn="r" rtl="0">
                        <a:spcBef>
                          <a:spcPts val="0"/>
                        </a:spcBef>
                        <a:spcAft>
                          <a:spcPts val="0"/>
                        </a:spcAft>
                        <a:buNone/>
                      </a:pPr>
                      <a:r>
                        <a:rPr lang="en-US" sz="900" b="1" dirty="0">
                          <a:solidFill>
                            <a:srgbClr val="3C78D8"/>
                          </a:solidFill>
                          <a:latin typeface="Dosis"/>
                          <a:ea typeface="Dosis"/>
                          <a:cs typeface="Dosis"/>
                          <a:sym typeface="Dosis"/>
                        </a:rPr>
                        <a:t>class</a:t>
                      </a:r>
                      <a:endParaRPr sz="900" b="1" dirty="0">
                        <a:solidFill>
                          <a:srgbClr val="3C78D8"/>
                        </a:solidFill>
                        <a:latin typeface="Dosis"/>
                        <a:ea typeface="Dosis"/>
                        <a:cs typeface="Dosis"/>
                        <a:sym typeface="Dosis"/>
                      </a:endParaRPr>
                    </a:p>
                  </a:txBody>
                  <a:tcPr marL="91425" marR="91425" marT="68575" marB="68575" anchor="ctr">
                    <a:lnL w="12700" cap="flat" cmpd="sng" algn="ctr">
                      <a:solidFill>
                        <a:schemeClr val="tx1"/>
                      </a:solidFill>
                      <a:prstDash val="solid"/>
                      <a:round/>
                      <a:headEnd type="none" w="med" len="med"/>
                      <a:tailEnd type="none" w="med" len="med"/>
                    </a:lnL>
                    <a:lnR w="9525" cap="flat" cmpd="sng">
                      <a:solidFill>
                        <a:srgbClr val="1C4587"/>
                      </a:solidFill>
                      <a:prstDash val="solid"/>
                      <a:round/>
                      <a:headEnd type="none" w="sm" len="sm"/>
                      <a:tailEnd type="none" w="sm" len="sm"/>
                    </a:lnR>
                    <a:lnT w="9525" cap="flat" cmpd="sng">
                      <a:solidFill>
                        <a:srgbClr val="1C4587"/>
                      </a:solidFill>
                      <a:prstDash val="solid"/>
                      <a:round/>
                      <a:headEnd type="none" w="sm" len="sm"/>
                      <a:tailEnd type="none" w="sm" len="sm"/>
                    </a:lnT>
                    <a:lnB w="9525" cap="flat" cmpd="sng">
                      <a:solidFill>
                        <a:srgbClr val="1C4587"/>
                      </a:solidFill>
                      <a:prstDash val="solid"/>
                      <a:round/>
                      <a:headEnd type="none" w="sm" len="sm"/>
                      <a:tailEnd type="none" w="sm" len="sm"/>
                    </a:lnB>
                  </a:tcPr>
                </a:tc>
                <a:tc>
                  <a:txBody>
                    <a:bodyPr/>
                    <a:lstStyle/>
                    <a:p>
                      <a:pPr marL="0" lvl="0" indent="0" algn="ctr" rtl="0">
                        <a:spcBef>
                          <a:spcPts val="0"/>
                        </a:spcBef>
                        <a:spcAft>
                          <a:spcPts val="0"/>
                        </a:spcAft>
                        <a:buNone/>
                      </a:pPr>
                      <a:r>
                        <a:rPr lang="en-US" sz="900" b="1" dirty="0">
                          <a:solidFill>
                            <a:srgbClr val="3D4965"/>
                          </a:solidFill>
                          <a:latin typeface="Dosis"/>
                          <a:ea typeface="Dosis"/>
                          <a:cs typeface="Dosis"/>
                          <a:sym typeface="Dosis"/>
                        </a:rPr>
                        <a:t>This attribute is mandatory and specifies the bean class to be used to create the bean.</a:t>
                      </a:r>
                    </a:p>
                  </a:txBody>
                  <a:tcPr marL="91425" marR="91425" marT="68575" marB="68575" anchor="ctr">
                    <a:lnL w="9525" cap="flat" cmpd="sng">
                      <a:solidFill>
                        <a:srgbClr val="1C4587"/>
                      </a:solidFill>
                      <a:prstDash val="solid"/>
                      <a:round/>
                      <a:headEnd type="none" w="sm" len="sm"/>
                      <a:tailEnd type="none" w="sm" len="sm"/>
                    </a:lnL>
                    <a:lnR w="12700" cap="flat" cmpd="sng" algn="ctr">
                      <a:solidFill>
                        <a:schemeClr val="tx1"/>
                      </a:solidFill>
                      <a:prstDash val="solid"/>
                      <a:round/>
                      <a:headEnd type="none" w="med" len="med"/>
                      <a:tailEnd type="none" w="med" len="med"/>
                    </a:lnR>
                    <a:lnT w="9525" cap="flat" cmpd="sng">
                      <a:solidFill>
                        <a:srgbClr val="1C4587"/>
                      </a:solidFill>
                      <a:prstDash val="solid"/>
                      <a:round/>
                      <a:headEnd type="none" w="sm" len="sm"/>
                      <a:tailEnd type="none" w="sm" len="sm"/>
                    </a:lnT>
                    <a:lnB w="9525" cap="flat" cmpd="sng">
                      <a:solidFill>
                        <a:srgbClr val="1C4587"/>
                      </a:solidFill>
                      <a:prstDash val="solid"/>
                      <a:round/>
                      <a:headEnd type="none" w="sm" len="sm"/>
                      <a:tailEnd type="none" w="sm" len="sm"/>
                    </a:lnB>
                  </a:tcPr>
                </a:tc>
                <a:extLst>
                  <a:ext uri="{0D108BD9-81ED-4DB2-BD59-A6C34878D82A}">
                    <a16:rowId xmlns:a16="http://schemas.microsoft.com/office/drawing/2014/main" val="683695342"/>
                  </a:ext>
                </a:extLst>
              </a:tr>
              <a:tr h="484909">
                <a:tc>
                  <a:txBody>
                    <a:bodyPr/>
                    <a:lstStyle/>
                    <a:p>
                      <a:pPr marL="0" lvl="0" indent="0" algn="r" rtl="0">
                        <a:spcBef>
                          <a:spcPts val="0"/>
                        </a:spcBef>
                        <a:spcAft>
                          <a:spcPts val="0"/>
                        </a:spcAft>
                        <a:buNone/>
                      </a:pPr>
                      <a:r>
                        <a:rPr lang="en-US" sz="900" b="1" dirty="0">
                          <a:solidFill>
                            <a:srgbClr val="3C78D8"/>
                          </a:solidFill>
                          <a:latin typeface="Dosis"/>
                          <a:ea typeface="Dosis"/>
                          <a:cs typeface="Dosis"/>
                          <a:sym typeface="Dosis"/>
                        </a:rPr>
                        <a:t>name</a:t>
                      </a:r>
                    </a:p>
                  </a:txBody>
                  <a:tcPr marL="91425" marR="91425" marT="68575" marB="68575" anchor="ctr">
                    <a:lnL w="12700" cap="flat" cmpd="sng" algn="ctr">
                      <a:solidFill>
                        <a:schemeClr val="tx1"/>
                      </a:solidFill>
                      <a:prstDash val="solid"/>
                      <a:round/>
                      <a:headEnd type="none" w="med" len="med"/>
                      <a:tailEnd type="none" w="med" len="med"/>
                    </a:lnL>
                    <a:lnR w="9525" cap="flat" cmpd="sng">
                      <a:solidFill>
                        <a:srgbClr val="1C4587"/>
                      </a:solidFill>
                      <a:prstDash val="solid"/>
                      <a:round/>
                      <a:headEnd type="none" w="sm" len="sm"/>
                      <a:tailEnd type="none" w="sm" len="sm"/>
                    </a:lnR>
                    <a:lnT w="9525" cap="flat" cmpd="sng">
                      <a:solidFill>
                        <a:srgbClr val="1C4587"/>
                      </a:solidFill>
                      <a:prstDash val="solid"/>
                      <a:round/>
                      <a:headEnd type="none" w="sm" len="sm"/>
                      <a:tailEnd type="none" w="sm" len="sm"/>
                    </a:lnT>
                    <a:lnB w="9525" cap="flat" cmpd="sng" algn="ctr">
                      <a:solidFill>
                        <a:srgbClr val="1C4587"/>
                      </a:solidFill>
                      <a:prstDash val="solid"/>
                      <a:round/>
                      <a:headEnd type="none" w="sm" len="sm"/>
                      <a:tailEnd type="none" w="sm" len="sm"/>
                    </a:lnB>
                  </a:tcPr>
                </a:tc>
                <a:tc>
                  <a:txBody>
                    <a:bodyPr/>
                    <a:lstStyle/>
                    <a:p>
                      <a:pPr marL="0" lvl="0" indent="0" algn="ctr" rtl="0">
                        <a:spcBef>
                          <a:spcPts val="0"/>
                        </a:spcBef>
                        <a:spcAft>
                          <a:spcPts val="0"/>
                        </a:spcAft>
                        <a:buNone/>
                      </a:pPr>
                      <a:r>
                        <a:rPr lang="en-US" sz="900" b="1" dirty="0">
                          <a:solidFill>
                            <a:srgbClr val="3D4965"/>
                          </a:solidFill>
                          <a:latin typeface="Dosis"/>
                          <a:ea typeface="Dosis"/>
                          <a:cs typeface="Dosis"/>
                          <a:sym typeface="Dosis"/>
                        </a:rPr>
                        <a:t>This attribute specifies the bean identifier uniquely. In XML-based configuration metadata, you use the id and/or name attributes to specify the bean identifier(s).</a:t>
                      </a:r>
                    </a:p>
                  </a:txBody>
                  <a:tcPr marL="91425" marR="91425" marT="68575" marB="68575" anchor="ctr">
                    <a:lnL w="9525" cap="flat" cmpd="sng">
                      <a:solidFill>
                        <a:srgbClr val="1C4587"/>
                      </a:solidFill>
                      <a:prstDash val="solid"/>
                      <a:round/>
                      <a:headEnd type="none" w="sm" len="sm"/>
                      <a:tailEnd type="none" w="sm" len="sm"/>
                    </a:lnL>
                    <a:lnR w="12700" cap="flat" cmpd="sng" algn="ctr">
                      <a:solidFill>
                        <a:schemeClr val="tx1"/>
                      </a:solidFill>
                      <a:prstDash val="solid"/>
                      <a:round/>
                      <a:headEnd type="none" w="med" len="med"/>
                      <a:tailEnd type="none" w="med" len="med"/>
                    </a:lnR>
                    <a:lnT w="9525" cap="flat" cmpd="sng">
                      <a:solidFill>
                        <a:srgbClr val="1C4587"/>
                      </a:solidFill>
                      <a:prstDash val="solid"/>
                      <a:round/>
                      <a:headEnd type="none" w="sm" len="sm"/>
                      <a:tailEnd type="none" w="sm" len="sm"/>
                    </a:lnT>
                    <a:lnB w="9525" cap="flat" cmpd="sng" algn="ctr">
                      <a:solidFill>
                        <a:srgbClr val="1C4587"/>
                      </a:solidFill>
                      <a:prstDash val="solid"/>
                      <a:round/>
                      <a:headEnd type="none" w="sm" len="sm"/>
                      <a:tailEnd type="none" w="sm" len="sm"/>
                    </a:lnB>
                  </a:tcPr>
                </a:tc>
                <a:extLst>
                  <a:ext uri="{0D108BD9-81ED-4DB2-BD59-A6C34878D82A}">
                    <a16:rowId xmlns:a16="http://schemas.microsoft.com/office/drawing/2014/main" val="484201653"/>
                  </a:ext>
                </a:extLst>
              </a:tr>
              <a:tr h="613521">
                <a:tc>
                  <a:txBody>
                    <a:bodyPr/>
                    <a:lstStyle/>
                    <a:p>
                      <a:pPr marL="0" lvl="0" indent="0" algn="r" rtl="0">
                        <a:spcBef>
                          <a:spcPts val="0"/>
                        </a:spcBef>
                        <a:spcAft>
                          <a:spcPts val="0"/>
                        </a:spcAft>
                        <a:buNone/>
                      </a:pPr>
                      <a:r>
                        <a:rPr lang="en-US" sz="900" b="1" dirty="0">
                          <a:solidFill>
                            <a:srgbClr val="3C78D8"/>
                          </a:solidFill>
                          <a:latin typeface="Dosis"/>
                          <a:ea typeface="Dosis"/>
                          <a:cs typeface="Dosis"/>
                          <a:sym typeface="Dosis"/>
                        </a:rPr>
                        <a:t>scope</a:t>
                      </a:r>
                      <a:endParaRPr sz="900" b="1" dirty="0">
                        <a:solidFill>
                          <a:srgbClr val="3C78D8"/>
                        </a:solidFill>
                        <a:latin typeface="Dosis"/>
                        <a:ea typeface="Dosis"/>
                        <a:cs typeface="Dosis"/>
                        <a:sym typeface="Dosis"/>
                      </a:endParaRPr>
                    </a:p>
                  </a:txBody>
                  <a:tcPr marL="91425" marR="91425" marT="68575" marB="68575" anchor="ctr">
                    <a:lnL w="12700" cap="flat" cmpd="sng" algn="ctr">
                      <a:solidFill>
                        <a:schemeClr val="tx1"/>
                      </a:solidFill>
                      <a:prstDash val="solid"/>
                      <a:round/>
                      <a:headEnd type="none" w="med" len="med"/>
                      <a:tailEnd type="none" w="med" len="med"/>
                    </a:lnL>
                    <a:lnR w="9525" cap="flat" cmpd="sng">
                      <a:solidFill>
                        <a:srgbClr val="1C4587"/>
                      </a:solidFill>
                      <a:prstDash val="solid"/>
                      <a:round/>
                      <a:headEnd type="none" w="sm" len="sm"/>
                      <a:tailEnd type="none" w="sm" len="sm"/>
                    </a:lnR>
                    <a:lnT w="9525" cap="flat" cmpd="sng">
                      <a:solidFill>
                        <a:srgbClr val="1C4587"/>
                      </a:solidFill>
                      <a:prstDash val="solid"/>
                      <a:round/>
                      <a:headEnd type="none" w="sm" len="sm"/>
                      <a:tailEnd type="none" w="sm" len="sm"/>
                    </a:lnT>
                    <a:lnB w="9525" cap="flat" cmpd="sng" algn="ctr">
                      <a:solidFill>
                        <a:srgbClr val="1C4587"/>
                      </a:solidFill>
                      <a:prstDash val="solid"/>
                      <a:round/>
                      <a:headEnd type="none" w="sm" len="sm"/>
                      <a:tailEnd type="none" w="sm" len="sm"/>
                    </a:lnB>
                  </a:tcPr>
                </a:tc>
                <a:tc>
                  <a:txBody>
                    <a:bodyPr/>
                    <a:lstStyle/>
                    <a:p>
                      <a:pPr marL="0" lvl="0" indent="0" algn="ctr" rtl="0">
                        <a:spcBef>
                          <a:spcPts val="0"/>
                        </a:spcBef>
                        <a:spcAft>
                          <a:spcPts val="0"/>
                        </a:spcAft>
                        <a:buNone/>
                      </a:pPr>
                      <a:r>
                        <a:rPr lang="en-US" sz="900" b="1" dirty="0">
                          <a:solidFill>
                            <a:srgbClr val="3D4965"/>
                          </a:solidFill>
                          <a:latin typeface="Dosis"/>
                          <a:ea typeface="Dosis"/>
                          <a:cs typeface="Dosis"/>
                          <a:sym typeface="Dosis"/>
                        </a:rPr>
                        <a:t>This attribute specifies the scope of the objects created from a bean definition and it will be discussed in bean scopes chapter.</a:t>
                      </a:r>
                    </a:p>
                  </a:txBody>
                  <a:tcPr marL="91425" marR="91425" marT="68575" marB="68575" anchor="ctr">
                    <a:lnL w="9525" cap="flat" cmpd="sng">
                      <a:solidFill>
                        <a:srgbClr val="1C4587"/>
                      </a:solidFill>
                      <a:prstDash val="solid"/>
                      <a:round/>
                      <a:headEnd type="none" w="sm" len="sm"/>
                      <a:tailEnd type="none" w="sm" len="sm"/>
                    </a:lnL>
                    <a:lnR w="12700" cap="flat" cmpd="sng" algn="ctr">
                      <a:solidFill>
                        <a:schemeClr val="tx1"/>
                      </a:solidFill>
                      <a:prstDash val="solid"/>
                      <a:round/>
                      <a:headEnd type="none" w="med" len="med"/>
                      <a:tailEnd type="none" w="med" len="med"/>
                    </a:lnR>
                    <a:lnT w="9525" cap="flat" cmpd="sng">
                      <a:solidFill>
                        <a:srgbClr val="1C4587"/>
                      </a:solidFill>
                      <a:prstDash val="solid"/>
                      <a:round/>
                      <a:headEnd type="none" w="sm" len="sm"/>
                      <a:tailEnd type="none" w="sm" len="sm"/>
                    </a:lnT>
                    <a:lnB w="9525" cap="flat" cmpd="sng" algn="ctr">
                      <a:solidFill>
                        <a:srgbClr val="1C4587"/>
                      </a:solidFill>
                      <a:prstDash val="solid"/>
                      <a:round/>
                      <a:headEnd type="none" w="sm" len="sm"/>
                      <a:tailEnd type="none" w="sm" len="sm"/>
                    </a:lnB>
                  </a:tcPr>
                </a:tc>
                <a:extLst>
                  <a:ext uri="{0D108BD9-81ED-4DB2-BD59-A6C34878D82A}">
                    <a16:rowId xmlns:a16="http://schemas.microsoft.com/office/drawing/2014/main" val="2703556308"/>
                  </a:ext>
                </a:extLst>
              </a:tr>
              <a:tr h="491846">
                <a:tc>
                  <a:txBody>
                    <a:bodyPr/>
                    <a:lstStyle/>
                    <a:p>
                      <a:pPr marL="0" lvl="0" indent="0" algn="r" rtl="0">
                        <a:spcBef>
                          <a:spcPts val="0"/>
                        </a:spcBef>
                        <a:spcAft>
                          <a:spcPts val="0"/>
                        </a:spcAft>
                        <a:buNone/>
                      </a:pPr>
                      <a:r>
                        <a:rPr lang="en-US" sz="900" b="1" dirty="0">
                          <a:solidFill>
                            <a:srgbClr val="3C78D8"/>
                          </a:solidFill>
                          <a:latin typeface="Dosis"/>
                          <a:ea typeface="Dosis"/>
                          <a:cs typeface="Dosis"/>
                          <a:sym typeface="Dosis"/>
                        </a:rPr>
                        <a:t>initialization method</a:t>
                      </a:r>
                    </a:p>
                  </a:txBody>
                  <a:tcPr marL="91425" marR="91425" marT="68575" marB="68575" anchor="ctr">
                    <a:lnL w="12700" cap="flat" cmpd="sng" algn="ctr">
                      <a:solidFill>
                        <a:schemeClr val="tx1"/>
                      </a:solidFill>
                      <a:prstDash val="solid"/>
                      <a:round/>
                      <a:headEnd type="none" w="med" len="med"/>
                      <a:tailEnd type="none" w="med" len="med"/>
                    </a:lnL>
                    <a:lnR w="9525" cap="flat" cmpd="sng" algn="ctr">
                      <a:solidFill>
                        <a:srgbClr val="1C4587"/>
                      </a:solidFill>
                      <a:prstDash val="solid"/>
                      <a:round/>
                      <a:headEnd type="none" w="sm" len="sm"/>
                      <a:tailEnd type="none" w="sm" len="sm"/>
                    </a:lnR>
                    <a:lnT w="9525" cap="flat" cmpd="sng">
                      <a:solidFill>
                        <a:srgbClr val="1C4587"/>
                      </a:solidFill>
                      <a:prstDash val="solid"/>
                      <a:round/>
                      <a:headEnd type="none" w="sm" len="sm"/>
                      <a:tailEnd type="none" w="sm" len="sm"/>
                    </a:lnT>
                    <a:lnB w="9525" cap="flat" cmpd="sng" algn="ctr">
                      <a:solidFill>
                        <a:srgbClr val="1C4587"/>
                      </a:solidFill>
                      <a:prstDash val="solid"/>
                      <a:round/>
                      <a:headEnd type="none" w="sm" len="sm"/>
                      <a:tailEnd type="none" w="sm" len="sm"/>
                    </a:lnB>
                  </a:tcPr>
                </a:tc>
                <a:tc>
                  <a:txBody>
                    <a:bodyPr/>
                    <a:lstStyle/>
                    <a:p>
                      <a:pPr marL="0" lvl="0" indent="0" algn="ctr" rtl="0">
                        <a:spcBef>
                          <a:spcPts val="0"/>
                        </a:spcBef>
                        <a:spcAft>
                          <a:spcPts val="0"/>
                        </a:spcAft>
                        <a:buNone/>
                      </a:pPr>
                      <a:r>
                        <a:rPr lang="en-US" sz="900" b="1" dirty="0">
                          <a:solidFill>
                            <a:srgbClr val="3D4965"/>
                          </a:solidFill>
                          <a:latin typeface="Dosis"/>
                          <a:ea typeface="Dosis"/>
                          <a:cs typeface="Dosis"/>
                          <a:sym typeface="Dosis"/>
                        </a:rPr>
                        <a:t>A callback to be called just after all necessary properties on the bean have been set by the container. It will be discussed in bean life cycle chapter.</a:t>
                      </a:r>
                    </a:p>
                  </a:txBody>
                  <a:tcPr marL="91425" marR="91425" marT="68575" marB="68575" anchor="ctr">
                    <a:lnL w="9525" cap="flat" cmpd="sng" algn="ctr">
                      <a:solidFill>
                        <a:srgbClr val="1C4587"/>
                      </a:solidFill>
                      <a:prstDash val="solid"/>
                      <a:round/>
                      <a:headEnd type="none" w="sm" len="sm"/>
                      <a:tailEnd type="none" w="sm" len="sm"/>
                    </a:lnL>
                    <a:lnR w="12700" cap="flat" cmpd="sng" algn="ctr">
                      <a:solidFill>
                        <a:schemeClr val="tx1"/>
                      </a:solidFill>
                      <a:prstDash val="solid"/>
                      <a:round/>
                      <a:headEnd type="none" w="med" len="med"/>
                      <a:tailEnd type="none" w="med" len="med"/>
                    </a:lnR>
                    <a:lnT w="9525" cap="flat" cmpd="sng">
                      <a:solidFill>
                        <a:srgbClr val="1C4587"/>
                      </a:solidFill>
                      <a:prstDash val="solid"/>
                      <a:round/>
                      <a:headEnd type="none" w="sm" len="sm"/>
                      <a:tailEnd type="none" w="sm" len="sm"/>
                    </a:lnT>
                    <a:lnB w="9525" cap="flat" cmpd="sng" algn="ctr">
                      <a:solidFill>
                        <a:srgbClr val="1C4587"/>
                      </a:solidFill>
                      <a:prstDash val="solid"/>
                      <a:round/>
                      <a:headEnd type="none" w="sm" len="sm"/>
                      <a:tailEnd type="none" w="sm" len="sm"/>
                    </a:lnB>
                  </a:tcPr>
                </a:tc>
                <a:extLst>
                  <a:ext uri="{0D108BD9-81ED-4DB2-BD59-A6C34878D82A}">
                    <a16:rowId xmlns:a16="http://schemas.microsoft.com/office/drawing/2014/main" val="4213148656"/>
                  </a:ext>
                </a:extLst>
              </a:tr>
              <a:tr h="655075">
                <a:tc>
                  <a:txBody>
                    <a:bodyPr/>
                    <a:lstStyle/>
                    <a:p>
                      <a:pPr marL="0" lvl="0" indent="0" algn="r" rtl="0">
                        <a:spcBef>
                          <a:spcPts val="0"/>
                        </a:spcBef>
                        <a:spcAft>
                          <a:spcPts val="0"/>
                        </a:spcAft>
                        <a:buNone/>
                      </a:pPr>
                      <a:r>
                        <a:rPr lang="en-US" sz="900" b="1" dirty="0">
                          <a:solidFill>
                            <a:srgbClr val="3C78D8"/>
                          </a:solidFill>
                          <a:latin typeface="Dosis"/>
                          <a:ea typeface="Dosis"/>
                          <a:cs typeface="Dosis"/>
                          <a:sym typeface="Dosis"/>
                        </a:rPr>
                        <a:t>destruction method</a:t>
                      </a:r>
                    </a:p>
                  </a:txBody>
                  <a:tcPr marL="91425" marR="91425" marT="68575" marB="68575" anchor="ctr">
                    <a:lnL w="12700" cap="flat" cmpd="sng" algn="ctr">
                      <a:solidFill>
                        <a:schemeClr val="tx1"/>
                      </a:solidFill>
                      <a:prstDash val="solid"/>
                      <a:round/>
                      <a:headEnd type="none" w="med" len="med"/>
                      <a:tailEnd type="none" w="med" len="med"/>
                    </a:lnL>
                    <a:lnR w="9525" cap="flat" cmpd="sng" algn="ctr">
                      <a:solidFill>
                        <a:srgbClr val="1C4587"/>
                      </a:solidFill>
                      <a:prstDash val="solid"/>
                      <a:round/>
                      <a:headEnd type="none" w="sm" len="sm"/>
                      <a:tailEnd type="none" w="sm" len="sm"/>
                    </a:lnR>
                    <a:lnT w="9525" cap="flat" cmpd="sng">
                      <a:solidFill>
                        <a:srgbClr val="1C4587"/>
                      </a:solidFill>
                      <a:prstDash val="solid"/>
                      <a:round/>
                      <a:headEnd type="none" w="sm" len="sm"/>
                      <a:tailEnd type="none" w="sm" len="sm"/>
                    </a:lnT>
                    <a:lnB w="12700" cap="flat" cmpd="sng" algn="ctr">
                      <a:solidFill>
                        <a:schemeClr val="tx1"/>
                      </a:solidFill>
                      <a:prstDash val="solid"/>
                      <a:round/>
                      <a:headEnd type="none" w="med" len="med"/>
                      <a:tailEnd type="none" w="med" len="med"/>
                    </a:lnB>
                  </a:tcPr>
                </a:tc>
                <a:tc>
                  <a:txBody>
                    <a:bodyPr/>
                    <a:lstStyle/>
                    <a:p>
                      <a:pPr marL="0" lvl="0" indent="0" algn="ctr" rtl="0">
                        <a:spcBef>
                          <a:spcPts val="0"/>
                        </a:spcBef>
                        <a:spcAft>
                          <a:spcPts val="0"/>
                        </a:spcAft>
                        <a:buNone/>
                      </a:pPr>
                      <a:r>
                        <a:rPr lang="en-US" sz="900" b="1" dirty="0">
                          <a:solidFill>
                            <a:srgbClr val="3D4965"/>
                          </a:solidFill>
                          <a:latin typeface="Dosis"/>
                          <a:ea typeface="Dosis"/>
                          <a:cs typeface="Dosis"/>
                          <a:sym typeface="Dosis"/>
                        </a:rPr>
                        <a:t>A callback to be used when the container containing the bean is destroyed. It will be discussed in bean life cycle chapter.</a:t>
                      </a:r>
                    </a:p>
                  </a:txBody>
                  <a:tcPr marL="91425" marR="91425" marT="68575" marB="68575" anchor="ctr">
                    <a:lnL w="9525" cap="flat" cmpd="sng" algn="ctr">
                      <a:solidFill>
                        <a:srgbClr val="1C4587"/>
                      </a:solidFill>
                      <a:prstDash val="solid"/>
                      <a:round/>
                      <a:headEnd type="none" w="sm" len="sm"/>
                      <a:tailEnd type="none" w="sm" len="sm"/>
                    </a:lnL>
                    <a:lnR w="12700" cap="flat" cmpd="sng" algn="ctr">
                      <a:solidFill>
                        <a:schemeClr val="tx1"/>
                      </a:solidFill>
                      <a:prstDash val="solid"/>
                      <a:round/>
                      <a:headEnd type="none" w="med" len="med"/>
                      <a:tailEnd type="none" w="med" len="med"/>
                    </a:lnR>
                    <a:lnT w="9525" cap="flat" cmpd="sng">
                      <a:solidFill>
                        <a:srgbClr val="1C4587"/>
                      </a:solidFill>
                      <a:prstDash val="solid"/>
                      <a:round/>
                      <a:headEnd type="none" w="sm" len="sm"/>
                      <a:tailEnd type="none" w="sm" len="sm"/>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53026450"/>
                  </a:ext>
                </a:extLst>
              </a:tr>
            </a:tbl>
          </a:graphicData>
        </a:graphic>
      </p:graphicFrame>
    </p:spTree>
    <p:extLst>
      <p:ext uri="{BB962C8B-B14F-4D97-AF65-F5344CB8AC3E}">
        <p14:creationId xmlns:p14="http://schemas.microsoft.com/office/powerpoint/2010/main" val="40665907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58"/>
        <p:cNvGrpSpPr/>
        <p:nvPr/>
      </p:nvGrpSpPr>
      <p:grpSpPr>
        <a:xfrm>
          <a:off x="0" y="0"/>
          <a:ext cx="0" cy="0"/>
          <a:chOff x="0" y="0"/>
          <a:chExt cx="0" cy="0"/>
        </a:xfrm>
      </p:grpSpPr>
      <p:sp>
        <p:nvSpPr>
          <p:cNvPr id="559" name="Google Shape;559;p17"/>
          <p:cNvSpPr txBox="1">
            <a:spLocks noGrp="1"/>
          </p:cNvSpPr>
          <p:nvPr>
            <p:ph type="title"/>
          </p:nvPr>
        </p:nvSpPr>
        <p:spPr>
          <a:prstGeom prst="rect">
            <a:avLst/>
          </a:prstGeom>
        </p:spPr>
        <p:txBody>
          <a:bodyPr spcFirstLastPara="1" wrap="square" lIns="91425" tIns="91425" rIns="91425" bIns="91425" anchor="b" anchorCtr="0">
            <a:noAutofit/>
          </a:bodyPr>
          <a:lstStyle/>
          <a:p>
            <a:pPr lvl="0"/>
            <a:r>
              <a:rPr lang="en-US" sz="2800" dirty="0"/>
              <a:t>Spring </a:t>
            </a:r>
            <a:r>
              <a:rPr lang="en-US" sz="2800" dirty="0" err="1"/>
              <a:t>IoC</a:t>
            </a:r>
            <a:r>
              <a:rPr lang="en-US" sz="2800" dirty="0"/>
              <a:t> Annotations</a:t>
            </a:r>
            <a:endParaRPr sz="2800" dirty="0"/>
          </a:p>
        </p:txBody>
      </p:sp>
      <p:sp>
        <p:nvSpPr>
          <p:cNvPr id="560" name="Google Shape;560;p17"/>
          <p:cNvSpPr txBox="1">
            <a:spLocks noGrp="1"/>
          </p:cNvSpPr>
          <p:nvPr>
            <p:ph type="body" idx="1"/>
          </p:nvPr>
        </p:nvSpPr>
        <p:spPr>
          <a:prstGeom prst="rect">
            <a:avLst/>
          </a:prstGeom>
        </p:spPr>
        <p:txBody>
          <a:bodyPr spcFirstLastPara="1" wrap="square" lIns="91425" tIns="91425" rIns="91425" bIns="91425" anchor="t" anchorCtr="0">
            <a:noAutofit/>
          </a:bodyPr>
          <a:lstStyle/>
          <a:p>
            <a:pPr marL="0" indent="0">
              <a:buNone/>
            </a:pPr>
            <a:r>
              <a:rPr lang="en-US" sz="1050" b="1" dirty="0">
                <a:solidFill>
                  <a:srgbClr val="646464"/>
                </a:solidFill>
                <a:latin typeface="Courier New" panose="02070309020205020404" pitchFamily="49" charset="0"/>
              </a:rPr>
              <a:t>@Component</a:t>
            </a:r>
          </a:p>
          <a:p>
            <a:pPr marL="0" indent="0">
              <a:buNone/>
            </a:pPr>
            <a:r>
              <a:rPr lang="en-US" sz="1050" b="1" dirty="0">
                <a:solidFill>
                  <a:schemeClr val="tx1">
                    <a:lumMod val="65000"/>
                    <a:lumOff val="35000"/>
                  </a:schemeClr>
                </a:solidFill>
                <a:latin typeface="Courier New" panose="02070309020205020404" pitchFamily="49" charset="0"/>
                <a:cs typeface="Courier New" panose="02070309020205020404" pitchFamily="49" charset="0"/>
              </a:rPr>
              <a:t>@Scope("session")</a:t>
            </a:r>
          </a:p>
          <a:p>
            <a:pPr marL="0" indent="0">
              <a:buNone/>
            </a:pPr>
            <a:r>
              <a:rPr lang="en-US" sz="1050" b="1" dirty="0">
                <a:solidFill>
                  <a:srgbClr val="7F0055"/>
                </a:solidFill>
                <a:latin typeface="Courier New" panose="02070309020205020404" pitchFamily="49" charset="0"/>
              </a:rPr>
              <a:t>public</a:t>
            </a:r>
            <a:r>
              <a:rPr lang="en-US" sz="1050" b="1" dirty="0">
                <a:solidFill>
                  <a:srgbClr val="000000"/>
                </a:solidFill>
                <a:latin typeface="Courier New" panose="02070309020205020404" pitchFamily="49" charset="0"/>
              </a:rPr>
              <a:t> </a:t>
            </a:r>
            <a:r>
              <a:rPr lang="en-US" sz="1050" b="1" dirty="0">
                <a:solidFill>
                  <a:srgbClr val="7F0055"/>
                </a:solidFill>
                <a:latin typeface="Courier New" panose="02070309020205020404" pitchFamily="49" charset="0"/>
              </a:rPr>
              <a:t>class</a:t>
            </a:r>
            <a:r>
              <a:rPr lang="en-US" sz="1050" b="1" dirty="0">
                <a:solidFill>
                  <a:srgbClr val="000000"/>
                </a:solidFill>
                <a:latin typeface="Courier New" panose="02070309020205020404" pitchFamily="49" charset="0"/>
              </a:rPr>
              <a:t> JDBC {</a:t>
            </a:r>
          </a:p>
          <a:p>
            <a:pPr marL="0" indent="0">
              <a:buNone/>
            </a:pPr>
            <a:r>
              <a:rPr lang="en-US" sz="1050" dirty="0">
                <a:solidFill>
                  <a:srgbClr val="000000"/>
                </a:solidFill>
                <a:latin typeface="Courier New" panose="02070309020205020404" pitchFamily="49" charset="0"/>
              </a:rPr>
              <a:t>   </a:t>
            </a:r>
            <a:r>
              <a:rPr lang="en-US" sz="1050" dirty="0">
                <a:solidFill>
                  <a:srgbClr val="3F7F5F"/>
                </a:solidFill>
                <a:latin typeface="Courier New" panose="02070309020205020404" pitchFamily="49" charset="0"/>
              </a:rPr>
              <a:t>//Spring bean component, does not require to be declared in app context </a:t>
            </a:r>
          </a:p>
          <a:p>
            <a:pPr marL="0" indent="0">
              <a:buNone/>
            </a:pPr>
            <a:r>
              <a:rPr lang="uk-UA" sz="1050" dirty="0">
                <a:solidFill>
                  <a:srgbClr val="000000"/>
                </a:solidFill>
                <a:latin typeface="Courier New" panose="02070309020205020404" pitchFamily="49" charset="0"/>
              </a:rPr>
              <a:t>}</a:t>
            </a:r>
            <a:endParaRPr lang="en-US" sz="1050" dirty="0">
              <a:solidFill>
                <a:srgbClr val="000000"/>
              </a:solidFill>
              <a:latin typeface="Courier New" panose="02070309020205020404" pitchFamily="49" charset="0"/>
            </a:endParaRPr>
          </a:p>
          <a:p>
            <a:pPr marL="0" indent="0">
              <a:buNone/>
            </a:pPr>
            <a:endParaRPr lang="en-US" sz="1050" dirty="0">
              <a:solidFill>
                <a:srgbClr val="000000"/>
              </a:solidFill>
              <a:latin typeface="Courier New" panose="02070309020205020404" pitchFamily="49" charset="0"/>
            </a:endParaRPr>
          </a:p>
          <a:p>
            <a:pPr marL="0" indent="0">
              <a:buNone/>
            </a:pPr>
            <a:r>
              <a:rPr lang="en-US" sz="1050" b="1" dirty="0">
                <a:solidFill>
                  <a:srgbClr val="646464"/>
                </a:solidFill>
                <a:latin typeface="Courier New" panose="02070309020205020404" pitchFamily="49" charset="0"/>
              </a:rPr>
              <a:t>@Service</a:t>
            </a:r>
            <a:endParaRPr lang="en-US" sz="1050" dirty="0">
              <a:solidFill>
                <a:srgbClr val="000000"/>
              </a:solidFill>
              <a:latin typeface="Courier New" panose="02070309020205020404" pitchFamily="49" charset="0"/>
            </a:endParaRPr>
          </a:p>
          <a:p>
            <a:pPr marL="0" indent="0">
              <a:buNone/>
            </a:pPr>
            <a:r>
              <a:rPr lang="en-US" sz="1050" b="1" dirty="0">
                <a:solidFill>
                  <a:srgbClr val="7F0055"/>
                </a:solidFill>
                <a:latin typeface="Courier New" panose="02070309020205020404" pitchFamily="49" charset="0"/>
              </a:rPr>
              <a:t>public</a:t>
            </a:r>
            <a:r>
              <a:rPr lang="en-US" sz="1050" b="1" dirty="0">
                <a:solidFill>
                  <a:srgbClr val="000000"/>
                </a:solidFill>
                <a:latin typeface="Courier New" panose="02070309020205020404" pitchFamily="49" charset="0"/>
              </a:rPr>
              <a:t> </a:t>
            </a:r>
            <a:r>
              <a:rPr lang="en-US" sz="1050" b="1" dirty="0">
                <a:solidFill>
                  <a:srgbClr val="7F0055"/>
                </a:solidFill>
                <a:latin typeface="Courier New" panose="02070309020205020404" pitchFamily="49" charset="0"/>
              </a:rPr>
              <a:t>class</a:t>
            </a:r>
            <a:r>
              <a:rPr lang="en-US" sz="1050" b="1" dirty="0">
                <a:solidFill>
                  <a:srgbClr val="000000"/>
                </a:solidFill>
                <a:latin typeface="Courier New" panose="02070309020205020404" pitchFamily="49" charset="0"/>
              </a:rPr>
              <a:t> </a:t>
            </a:r>
            <a:r>
              <a:rPr lang="en-US" sz="1050" b="1" dirty="0" err="1">
                <a:solidFill>
                  <a:srgbClr val="000000"/>
                </a:solidFill>
                <a:latin typeface="Courier New" panose="02070309020205020404" pitchFamily="49" charset="0"/>
              </a:rPr>
              <a:t>UserManager</a:t>
            </a:r>
            <a:r>
              <a:rPr lang="en-US" sz="1050" b="1" dirty="0">
                <a:solidFill>
                  <a:srgbClr val="000000"/>
                </a:solidFill>
                <a:latin typeface="Courier New" panose="02070309020205020404" pitchFamily="49" charset="0"/>
              </a:rPr>
              <a:t> {</a:t>
            </a:r>
          </a:p>
          <a:p>
            <a:pPr marL="0" indent="0">
              <a:buNone/>
            </a:pPr>
            <a:r>
              <a:rPr lang="en-US" sz="1050" dirty="0">
                <a:solidFill>
                  <a:srgbClr val="3F7F5F"/>
                </a:solidFill>
                <a:latin typeface="Courier New" panose="02070309020205020404" pitchFamily="49" charset="0"/>
              </a:rPr>
              <a:t>    //be sure </a:t>
            </a:r>
            <a:r>
              <a:rPr lang="en-US" sz="1050" dirty="0" err="1">
                <a:solidFill>
                  <a:srgbClr val="3F7F5F"/>
                </a:solidFill>
                <a:latin typeface="Courier New" panose="02070309020205020404" pitchFamily="49" charset="0"/>
              </a:rPr>
              <a:t>jdbc</a:t>
            </a:r>
            <a:r>
              <a:rPr lang="en-US" sz="1050" dirty="0">
                <a:solidFill>
                  <a:srgbClr val="3F7F5F"/>
                </a:solidFill>
                <a:latin typeface="Courier New" panose="02070309020205020404" pitchFamily="49" charset="0"/>
              </a:rPr>
              <a:t> will be initialized before you start using it</a:t>
            </a:r>
            <a:endParaRPr lang="en-US" sz="1050" b="1" dirty="0">
              <a:solidFill>
                <a:srgbClr val="000000"/>
              </a:solidFill>
              <a:latin typeface="Courier New" panose="02070309020205020404" pitchFamily="49" charset="0"/>
            </a:endParaRPr>
          </a:p>
          <a:p>
            <a:pPr marL="0" indent="0">
              <a:buNone/>
            </a:pPr>
            <a:r>
              <a:rPr lang="en-US" sz="1050" dirty="0">
                <a:solidFill>
                  <a:srgbClr val="646464"/>
                </a:solidFill>
                <a:latin typeface="Courier New" panose="02070309020205020404" pitchFamily="49" charset="0"/>
              </a:rPr>
              <a:t>    </a:t>
            </a:r>
            <a:r>
              <a:rPr lang="en-US" sz="1050" b="1" dirty="0">
                <a:solidFill>
                  <a:srgbClr val="646464"/>
                </a:solidFill>
                <a:latin typeface="Courier New" panose="02070309020205020404" pitchFamily="49" charset="0"/>
              </a:rPr>
              <a:t>@</a:t>
            </a:r>
            <a:r>
              <a:rPr lang="en-US" sz="1050" b="1" dirty="0" err="1">
                <a:solidFill>
                  <a:srgbClr val="646464"/>
                </a:solidFill>
                <a:latin typeface="Courier New" panose="02070309020205020404" pitchFamily="49" charset="0"/>
              </a:rPr>
              <a:t>Autowired</a:t>
            </a:r>
            <a:r>
              <a:rPr lang="en-US" sz="1050" b="1" dirty="0">
                <a:solidFill>
                  <a:srgbClr val="000000"/>
                </a:solidFill>
                <a:latin typeface="Courier New" panose="02070309020205020404" pitchFamily="49" charset="0"/>
              </a:rPr>
              <a:t> </a:t>
            </a:r>
            <a:r>
              <a:rPr lang="en-US" sz="1050" b="1" dirty="0">
                <a:solidFill>
                  <a:srgbClr val="7F0055"/>
                </a:solidFill>
                <a:latin typeface="Courier New" panose="02070309020205020404" pitchFamily="49" charset="0"/>
              </a:rPr>
              <a:t>private</a:t>
            </a:r>
            <a:r>
              <a:rPr lang="en-US" sz="1050" b="1" dirty="0">
                <a:solidFill>
                  <a:srgbClr val="000000"/>
                </a:solidFill>
                <a:latin typeface="Courier New" panose="02070309020205020404" pitchFamily="49" charset="0"/>
              </a:rPr>
              <a:t> JDBC </a:t>
            </a:r>
            <a:r>
              <a:rPr lang="en-US" sz="1050" b="1" dirty="0" err="1">
                <a:solidFill>
                  <a:srgbClr val="0000C0"/>
                </a:solidFill>
                <a:latin typeface="Courier New" panose="02070309020205020404" pitchFamily="49" charset="0"/>
              </a:rPr>
              <a:t>jdbc</a:t>
            </a:r>
            <a:r>
              <a:rPr lang="en-US" sz="1050" b="1" dirty="0">
                <a:solidFill>
                  <a:srgbClr val="000000"/>
                </a:solidFill>
                <a:latin typeface="Courier New" panose="02070309020205020404" pitchFamily="49" charset="0"/>
              </a:rPr>
              <a:t>;</a:t>
            </a:r>
            <a:endParaRPr lang="en-US" sz="1050" u="sng" dirty="0">
              <a:solidFill>
                <a:srgbClr val="3F7F5F"/>
              </a:solidFill>
              <a:latin typeface="Courier New" panose="02070309020205020404" pitchFamily="49" charset="0"/>
            </a:endParaRPr>
          </a:p>
          <a:p>
            <a:pPr marL="0" indent="0">
              <a:buNone/>
            </a:pPr>
            <a:r>
              <a:rPr lang="uk-UA" sz="1050" dirty="0">
                <a:solidFill>
                  <a:srgbClr val="000000"/>
                </a:solidFill>
                <a:latin typeface="Courier New" panose="02070309020205020404" pitchFamily="49" charset="0"/>
              </a:rPr>
              <a:t>}</a:t>
            </a:r>
            <a:endParaRPr lang="en-US" sz="1050" dirty="0">
              <a:solidFill>
                <a:srgbClr val="000000"/>
              </a:solidFill>
              <a:latin typeface="Courier New" panose="02070309020205020404" pitchFamily="49" charset="0"/>
            </a:endParaRPr>
          </a:p>
        </p:txBody>
      </p:sp>
      <p:sp>
        <p:nvSpPr>
          <p:cNvPr id="561" name="Google Shape;561;p17"/>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19</a:t>
            </a:fld>
            <a:endParaRPr/>
          </a:p>
        </p:txBody>
      </p:sp>
    </p:spTree>
    <p:extLst>
      <p:ext uri="{BB962C8B-B14F-4D97-AF65-F5344CB8AC3E}">
        <p14:creationId xmlns:p14="http://schemas.microsoft.com/office/powerpoint/2010/main" val="10203863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58"/>
        <p:cNvGrpSpPr/>
        <p:nvPr/>
      </p:nvGrpSpPr>
      <p:grpSpPr>
        <a:xfrm>
          <a:off x="0" y="0"/>
          <a:ext cx="0" cy="0"/>
          <a:chOff x="0" y="0"/>
          <a:chExt cx="0" cy="0"/>
        </a:xfrm>
      </p:grpSpPr>
      <p:sp>
        <p:nvSpPr>
          <p:cNvPr id="559" name="Google Shape;559;p17"/>
          <p:cNvSpPr txBox="1">
            <a:spLocks noGrp="1"/>
          </p:cNvSpPr>
          <p:nvPr>
            <p:ph type="title"/>
          </p:nvPr>
        </p:nvSpPr>
        <p:spPr>
          <a:prstGeom prst="rect">
            <a:avLst/>
          </a:prstGeom>
        </p:spPr>
        <p:txBody>
          <a:bodyPr spcFirstLastPara="1" wrap="square" lIns="91425" tIns="91425" rIns="91425" bIns="91425" anchor="b" anchorCtr="0">
            <a:noAutofit/>
          </a:bodyPr>
          <a:lstStyle/>
          <a:p>
            <a:pPr lvl="0"/>
            <a:r>
              <a:rPr lang="en-US" sz="2800" dirty="0"/>
              <a:t>Contents</a:t>
            </a:r>
            <a:endParaRPr sz="2800" dirty="0"/>
          </a:p>
        </p:txBody>
      </p:sp>
      <p:sp>
        <p:nvSpPr>
          <p:cNvPr id="560" name="Google Shape;560;p17"/>
          <p:cNvSpPr txBox="1">
            <a:spLocks noGrp="1"/>
          </p:cNvSpPr>
          <p:nvPr>
            <p:ph type="body" idx="1"/>
          </p:nvPr>
        </p:nvSpPr>
        <p:spPr>
          <a:prstGeom prst="rect">
            <a:avLst/>
          </a:prstGeom>
        </p:spPr>
        <p:txBody>
          <a:bodyPr spcFirstLastPara="1" wrap="square" lIns="91425" tIns="91425" rIns="91425" bIns="91425" anchor="t" anchorCtr="0">
            <a:noAutofit/>
          </a:bodyPr>
          <a:lstStyle/>
          <a:p>
            <a:pPr lvl="0"/>
            <a:r>
              <a:rPr lang="en-US" dirty="0"/>
              <a:t>Inversion of Control</a:t>
            </a:r>
          </a:p>
          <a:p>
            <a:pPr lvl="0"/>
            <a:r>
              <a:rPr lang="en-US" dirty="0"/>
              <a:t>Dependency Injection</a:t>
            </a:r>
          </a:p>
          <a:p>
            <a:pPr lvl="0"/>
            <a:r>
              <a:rPr lang="en-US" dirty="0"/>
              <a:t>Spring Core</a:t>
            </a:r>
          </a:p>
          <a:p>
            <a:pPr lvl="0"/>
            <a:r>
              <a:rPr lang="en-US" dirty="0"/>
              <a:t>XML config vs Annotation config vs Java config</a:t>
            </a:r>
          </a:p>
        </p:txBody>
      </p:sp>
      <p:sp>
        <p:nvSpPr>
          <p:cNvPr id="561" name="Google Shape;561;p17"/>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58"/>
        <p:cNvGrpSpPr/>
        <p:nvPr/>
      </p:nvGrpSpPr>
      <p:grpSpPr>
        <a:xfrm>
          <a:off x="0" y="0"/>
          <a:ext cx="0" cy="0"/>
          <a:chOff x="0" y="0"/>
          <a:chExt cx="0" cy="0"/>
        </a:xfrm>
      </p:grpSpPr>
      <p:sp>
        <p:nvSpPr>
          <p:cNvPr id="559" name="Google Shape;559;p17"/>
          <p:cNvSpPr txBox="1">
            <a:spLocks noGrp="1"/>
          </p:cNvSpPr>
          <p:nvPr>
            <p:ph type="title"/>
          </p:nvPr>
        </p:nvSpPr>
        <p:spPr>
          <a:prstGeom prst="rect">
            <a:avLst/>
          </a:prstGeom>
        </p:spPr>
        <p:txBody>
          <a:bodyPr spcFirstLastPara="1" wrap="square" lIns="91425" tIns="91425" rIns="91425" bIns="91425" anchor="b" anchorCtr="0">
            <a:noAutofit/>
          </a:bodyPr>
          <a:lstStyle/>
          <a:p>
            <a:pPr lvl="0"/>
            <a:r>
              <a:rPr lang="en-US" sz="2800" dirty="0"/>
              <a:t>Spring Life Cycle Annotations</a:t>
            </a:r>
            <a:endParaRPr sz="2800" dirty="0"/>
          </a:p>
        </p:txBody>
      </p:sp>
      <p:sp>
        <p:nvSpPr>
          <p:cNvPr id="560" name="Google Shape;560;p17"/>
          <p:cNvSpPr txBox="1">
            <a:spLocks noGrp="1"/>
          </p:cNvSpPr>
          <p:nvPr>
            <p:ph type="body" idx="1"/>
          </p:nvPr>
        </p:nvSpPr>
        <p:spPr>
          <a:prstGeom prst="rect">
            <a:avLst/>
          </a:prstGeom>
        </p:spPr>
        <p:txBody>
          <a:bodyPr spcFirstLastPara="1" wrap="square" lIns="91425" tIns="91425" rIns="91425" bIns="91425" anchor="t" anchorCtr="0">
            <a:noAutofit/>
          </a:bodyPr>
          <a:lstStyle/>
          <a:p>
            <a:pPr marL="0" indent="0">
              <a:buNone/>
            </a:pPr>
            <a:r>
              <a:rPr lang="en-US" sz="1200" b="1" dirty="0">
                <a:solidFill>
                  <a:srgbClr val="646464"/>
                </a:solidFill>
                <a:latin typeface="Courier New" panose="02070309020205020404" pitchFamily="49" charset="0"/>
              </a:rPr>
              <a:t>@Component</a:t>
            </a:r>
            <a:endParaRPr lang="en-US" sz="1200" b="1" dirty="0">
              <a:solidFill>
                <a:srgbClr val="7F0055"/>
              </a:solidFill>
              <a:latin typeface="Courier New" panose="02070309020205020404" pitchFamily="49" charset="0"/>
            </a:endParaRPr>
          </a:p>
          <a:p>
            <a:pPr marL="0" indent="0">
              <a:buNone/>
            </a:pPr>
            <a:r>
              <a:rPr lang="en-US" sz="1200" b="1" dirty="0">
                <a:solidFill>
                  <a:srgbClr val="7F0055"/>
                </a:solidFill>
                <a:latin typeface="Courier New" panose="02070309020205020404" pitchFamily="49" charset="0"/>
              </a:rPr>
              <a:t>public</a:t>
            </a:r>
            <a:r>
              <a:rPr lang="en-US" sz="1200" b="1" dirty="0">
                <a:solidFill>
                  <a:srgbClr val="000000"/>
                </a:solidFill>
                <a:latin typeface="Courier New" panose="02070309020205020404" pitchFamily="49" charset="0"/>
              </a:rPr>
              <a:t> </a:t>
            </a:r>
            <a:r>
              <a:rPr lang="en-US" sz="1200" b="1" dirty="0">
                <a:solidFill>
                  <a:srgbClr val="7F0055"/>
                </a:solidFill>
                <a:latin typeface="Courier New" panose="02070309020205020404" pitchFamily="49" charset="0"/>
              </a:rPr>
              <a:t>class</a:t>
            </a:r>
            <a:r>
              <a:rPr lang="en-US" sz="1200" b="1" dirty="0">
                <a:solidFill>
                  <a:srgbClr val="000000"/>
                </a:solidFill>
                <a:latin typeface="Courier New" panose="02070309020205020404" pitchFamily="49" charset="0"/>
              </a:rPr>
              <a:t> </a:t>
            </a:r>
            <a:r>
              <a:rPr lang="en-US" sz="1200" b="1" dirty="0" err="1">
                <a:solidFill>
                  <a:srgbClr val="000000"/>
                </a:solidFill>
                <a:latin typeface="Courier New" panose="02070309020205020404" pitchFamily="49" charset="0"/>
              </a:rPr>
              <a:t>UserManager</a:t>
            </a:r>
            <a:r>
              <a:rPr lang="en-US" sz="1200" b="1" dirty="0">
                <a:solidFill>
                  <a:srgbClr val="000000"/>
                </a:solidFill>
                <a:latin typeface="Courier New" panose="02070309020205020404" pitchFamily="49" charset="0"/>
              </a:rPr>
              <a:t> {</a:t>
            </a:r>
          </a:p>
          <a:p>
            <a:pPr marL="0" indent="0">
              <a:buNone/>
            </a:pPr>
            <a:r>
              <a:rPr lang="en-US" sz="1200" dirty="0">
                <a:solidFill>
                  <a:srgbClr val="646464"/>
                </a:solidFill>
                <a:latin typeface="Courier New" panose="02070309020205020404" pitchFamily="49" charset="0"/>
              </a:rPr>
              <a:t>    </a:t>
            </a:r>
            <a:r>
              <a:rPr lang="en-US" sz="1200" b="1" dirty="0">
                <a:solidFill>
                  <a:srgbClr val="646464"/>
                </a:solidFill>
                <a:latin typeface="Courier New" panose="02070309020205020404" pitchFamily="49" charset="0"/>
              </a:rPr>
              <a:t>@</a:t>
            </a:r>
            <a:r>
              <a:rPr lang="en-US" sz="1200" b="1" dirty="0" err="1">
                <a:solidFill>
                  <a:srgbClr val="646464"/>
                </a:solidFill>
                <a:latin typeface="Courier New" panose="02070309020205020404" pitchFamily="49" charset="0"/>
              </a:rPr>
              <a:t>PostConstruct</a:t>
            </a:r>
            <a:endParaRPr lang="en-US" sz="1200" b="1" dirty="0">
              <a:solidFill>
                <a:srgbClr val="646464"/>
              </a:solidFill>
              <a:latin typeface="Courier New" panose="02070309020205020404" pitchFamily="49" charset="0"/>
            </a:endParaRPr>
          </a:p>
          <a:p>
            <a:pPr marL="0" indent="0">
              <a:buNone/>
            </a:pPr>
            <a:r>
              <a:rPr lang="en-US" sz="1200" b="1" dirty="0">
                <a:solidFill>
                  <a:srgbClr val="7F0055"/>
                </a:solidFill>
                <a:latin typeface="Courier New" panose="02070309020205020404" pitchFamily="49" charset="0"/>
              </a:rPr>
              <a:t>    public</a:t>
            </a:r>
            <a:r>
              <a:rPr lang="en-US" sz="1200" b="1" dirty="0">
                <a:solidFill>
                  <a:srgbClr val="000000"/>
                </a:solidFill>
                <a:latin typeface="Courier New" panose="02070309020205020404" pitchFamily="49" charset="0"/>
              </a:rPr>
              <a:t> </a:t>
            </a:r>
            <a:r>
              <a:rPr lang="en-US" sz="1200" b="1" dirty="0">
                <a:solidFill>
                  <a:srgbClr val="7F0055"/>
                </a:solidFill>
                <a:latin typeface="Courier New" panose="02070309020205020404" pitchFamily="49" charset="0"/>
              </a:rPr>
              <a:t>void</a:t>
            </a:r>
            <a:r>
              <a:rPr lang="en-US" sz="1200" b="1" dirty="0">
                <a:solidFill>
                  <a:srgbClr val="000000"/>
                </a:solidFill>
                <a:latin typeface="Courier New" panose="02070309020205020404" pitchFamily="49" charset="0"/>
              </a:rPr>
              <a:t> </a:t>
            </a:r>
            <a:r>
              <a:rPr lang="en-US" sz="1200" b="1" dirty="0" err="1">
                <a:solidFill>
                  <a:srgbClr val="000000"/>
                </a:solidFill>
                <a:latin typeface="Courier New" panose="02070309020205020404" pitchFamily="49" charset="0"/>
              </a:rPr>
              <a:t>init</a:t>
            </a:r>
            <a:r>
              <a:rPr lang="en-US" sz="1200" b="1" dirty="0">
                <a:solidFill>
                  <a:srgbClr val="000000"/>
                </a:solidFill>
                <a:latin typeface="Courier New" panose="02070309020205020404" pitchFamily="49" charset="0"/>
              </a:rPr>
              <a:t>() {</a:t>
            </a:r>
          </a:p>
          <a:p>
            <a:pPr marL="0" indent="0">
              <a:buNone/>
            </a:pPr>
            <a:r>
              <a:rPr lang="en-US" sz="1200" dirty="0">
                <a:solidFill>
                  <a:srgbClr val="3F7F5F"/>
                </a:solidFill>
                <a:latin typeface="Courier New" panose="02070309020205020404" pitchFamily="49" charset="0"/>
              </a:rPr>
              <a:t>        //do some initialization work</a:t>
            </a:r>
          </a:p>
          <a:p>
            <a:pPr marL="0" indent="0">
              <a:buNone/>
            </a:pPr>
            <a:r>
              <a:rPr lang="en-US" sz="1200" dirty="0">
                <a:solidFill>
                  <a:srgbClr val="000000"/>
                </a:solidFill>
                <a:latin typeface="Courier New" panose="02070309020205020404" pitchFamily="49" charset="0"/>
              </a:rPr>
              <a:t>    </a:t>
            </a:r>
            <a:r>
              <a:rPr lang="uk-UA" sz="1200" dirty="0">
                <a:solidFill>
                  <a:srgbClr val="000000"/>
                </a:solidFill>
                <a:latin typeface="Courier New" panose="02070309020205020404" pitchFamily="49" charset="0"/>
              </a:rPr>
              <a:t>}</a:t>
            </a:r>
          </a:p>
          <a:p>
            <a:pPr marL="0" indent="0">
              <a:buNone/>
            </a:pPr>
            <a:endParaRPr lang="uk-UA" sz="1200" dirty="0">
              <a:latin typeface="Courier New" panose="02070309020205020404" pitchFamily="49" charset="0"/>
            </a:endParaRPr>
          </a:p>
          <a:p>
            <a:pPr marL="0" indent="0">
              <a:buNone/>
            </a:pPr>
            <a:r>
              <a:rPr lang="en-US" sz="1200" dirty="0">
                <a:solidFill>
                  <a:srgbClr val="646464"/>
                </a:solidFill>
                <a:latin typeface="Courier New" panose="02070309020205020404" pitchFamily="49" charset="0"/>
              </a:rPr>
              <a:t>    </a:t>
            </a:r>
            <a:r>
              <a:rPr lang="en-US" sz="1200" b="1" dirty="0">
                <a:solidFill>
                  <a:srgbClr val="646464"/>
                </a:solidFill>
                <a:latin typeface="Courier New" panose="02070309020205020404" pitchFamily="49" charset="0"/>
              </a:rPr>
              <a:t>@</a:t>
            </a:r>
            <a:r>
              <a:rPr lang="en-US" sz="1200" b="1" dirty="0" err="1">
                <a:solidFill>
                  <a:srgbClr val="646464"/>
                </a:solidFill>
                <a:latin typeface="Courier New" panose="02070309020205020404" pitchFamily="49" charset="0"/>
              </a:rPr>
              <a:t>PreDestroy</a:t>
            </a:r>
            <a:endParaRPr lang="en-US" sz="1200" b="1" dirty="0">
              <a:solidFill>
                <a:srgbClr val="646464"/>
              </a:solidFill>
              <a:latin typeface="Courier New" panose="02070309020205020404" pitchFamily="49" charset="0"/>
            </a:endParaRPr>
          </a:p>
          <a:p>
            <a:pPr marL="0" indent="0">
              <a:buNone/>
            </a:pPr>
            <a:r>
              <a:rPr lang="en-US" sz="1200" b="1" dirty="0">
                <a:solidFill>
                  <a:srgbClr val="7F0055"/>
                </a:solidFill>
                <a:latin typeface="Courier New" panose="02070309020205020404" pitchFamily="49" charset="0"/>
              </a:rPr>
              <a:t>    public</a:t>
            </a:r>
            <a:r>
              <a:rPr lang="en-US" sz="1200" b="1" dirty="0">
                <a:solidFill>
                  <a:srgbClr val="000000"/>
                </a:solidFill>
                <a:latin typeface="Courier New" panose="02070309020205020404" pitchFamily="49" charset="0"/>
              </a:rPr>
              <a:t> </a:t>
            </a:r>
            <a:r>
              <a:rPr lang="en-US" sz="1200" b="1" dirty="0">
                <a:solidFill>
                  <a:srgbClr val="7F0055"/>
                </a:solidFill>
                <a:latin typeface="Courier New" panose="02070309020205020404" pitchFamily="49" charset="0"/>
              </a:rPr>
              <a:t>void</a:t>
            </a:r>
            <a:r>
              <a:rPr lang="en-US" sz="1200" b="1" dirty="0">
                <a:solidFill>
                  <a:srgbClr val="000000"/>
                </a:solidFill>
                <a:latin typeface="Courier New" panose="02070309020205020404" pitchFamily="49" charset="0"/>
              </a:rPr>
              <a:t> destroy() {</a:t>
            </a:r>
          </a:p>
          <a:p>
            <a:pPr marL="0" indent="0">
              <a:buNone/>
            </a:pPr>
            <a:r>
              <a:rPr lang="en-US" sz="1200" dirty="0">
                <a:solidFill>
                  <a:srgbClr val="3F7F5F"/>
                </a:solidFill>
                <a:latin typeface="Courier New" panose="02070309020205020404" pitchFamily="49" charset="0"/>
              </a:rPr>
              <a:t>        //release all resources</a:t>
            </a:r>
          </a:p>
          <a:p>
            <a:pPr marL="0" indent="0">
              <a:buNone/>
            </a:pPr>
            <a:r>
              <a:rPr lang="en-US" sz="1200" dirty="0">
                <a:solidFill>
                  <a:srgbClr val="000000"/>
                </a:solidFill>
                <a:latin typeface="Courier New" panose="02070309020205020404" pitchFamily="49" charset="0"/>
              </a:rPr>
              <a:t>    </a:t>
            </a:r>
            <a:r>
              <a:rPr lang="uk-UA" sz="1200" dirty="0">
                <a:solidFill>
                  <a:srgbClr val="000000"/>
                </a:solidFill>
                <a:latin typeface="Courier New" panose="02070309020205020404" pitchFamily="49" charset="0"/>
              </a:rPr>
              <a:t>}</a:t>
            </a:r>
          </a:p>
          <a:p>
            <a:pPr marL="0" indent="0">
              <a:buNone/>
            </a:pPr>
            <a:r>
              <a:rPr lang="uk-UA" sz="1200" dirty="0">
                <a:solidFill>
                  <a:srgbClr val="000000"/>
                </a:solidFill>
                <a:latin typeface="Courier New" panose="02070309020205020404" pitchFamily="49" charset="0"/>
              </a:rPr>
              <a:t>}</a:t>
            </a:r>
            <a:endParaRPr lang="uk-UA" sz="1200" dirty="0"/>
          </a:p>
        </p:txBody>
      </p:sp>
      <p:sp>
        <p:nvSpPr>
          <p:cNvPr id="561" name="Google Shape;561;p17"/>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20</a:t>
            </a:fld>
            <a:endParaRPr/>
          </a:p>
        </p:txBody>
      </p:sp>
    </p:spTree>
    <p:extLst>
      <p:ext uri="{BB962C8B-B14F-4D97-AF65-F5344CB8AC3E}">
        <p14:creationId xmlns:p14="http://schemas.microsoft.com/office/powerpoint/2010/main" val="32638270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sz="2800" dirty="0"/>
              <a:t>Homework</a:t>
            </a:r>
            <a:endParaRPr lang="ru-RU" sz="2800" dirty="0"/>
          </a:p>
        </p:txBody>
      </p:sp>
      <p:sp>
        <p:nvSpPr>
          <p:cNvPr id="5" name="Місце для тексту 4">
            <a:extLst>
              <a:ext uri="{FF2B5EF4-FFF2-40B4-BE49-F238E27FC236}">
                <a16:creationId xmlns:a16="http://schemas.microsoft.com/office/drawing/2014/main" id="{9D72D2AD-9CD4-4F1E-B739-FC83B5BCFB12}"/>
              </a:ext>
            </a:extLst>
          </p:cNvPr>
          <p:cNvSpPr>
            <a:spLocks noGrp="1"/>
          </p:cNvSpPr>
          <p:nvPr>
            <p:ph type="body" idx="1"/>
          </p:nvPr>
        </p:nvSpPr>
        <p:spPr/>
        <p:txBody>
          <a:bodyPr/>
          <a:lstStyle/>
          <a:p>
            <a:pPr>
              <a:lnSpc>
                <a:spcPct val="150000"/>
              </a:lnSpc>
            </a:pPr>
            <a:endParaRPr lang="en-US" sz="2000" dirty="0"/>
          </a:p>
        </p:txBody>
      </p:sp>
      <p:sp>
        <p:nvSpPr>
          <p:cNvPr id="4" name="Rectangle 1"/>
          <p:cNvSpPr>
            <a:spLocks noChangeArrowheads="1"/>
          </p:cNvSpPr>
          <p:nvPr/>
        </p:nvSpPr>
        <p:spPr bwMode="auto">
          <a:xfrm>
            <a:off x="1" y="32951"/>
            <a:ext cx="138564"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pPr defTabSz="685800" eaLnBrk="0" fontAlgn="base" hangingPunct="0">
              <a:spcBef>
                <a:spcPct val="0"/>
              </a:spcBef>
              <a:spcAft>
                <a:spcPct val="0"/>
              </a:spcAft>
              <a:buClrTx/>
            </a:pPr>
            <a:endParaRPr lang="ru-RU" altLang="ru-RU" sz="1350" dirty="0">
              <a:solidFill>
                <a:schemeClr val="tx1"/>
              </a:solidFill>
              <a:latin typeface="Arial" panose="020B0604020202020204" pitchFamily="34" charset="0"/>
            </a:endParaRPr>
          </a:p>
        </p:txBody>
      </p:sp>
      <p:sp>
        <p:nvSpPr>
          <p:cNvPr id="3" name="Місце для номера слайда 2">
            <a:extLst>
              <a:ext uri="{FF2B5EF4-FFF2-40B4-BE49-F238E27FC236}">
                <a16:creationId xmlns:a16="http://schemas.microsoft.com/office/drawing/2014/main" id="{D91C941C-8D5E-44F3-841B-50F01060366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21</a:t>
            </a:fld>
            <a:endParaRPr lang="en"/>
          </a:p>
        </p:txBody>
      </p:sp>
    </p:spTree>
    <p:extLst>
      <p:ext uri="{BB962C8B-B14F-4D97-AF65-F5344CB8AC3E}">
        <p14:creationId xmlns:p14="http://schemas.microsoft.com/office/powerpoint/2010/main" val="12228696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58"/>
        <p:cNvGrpSpPr/>
        <p:nvPr/>
      </p:nvGrpSpPr>
      <p:grpSpPr>
        <a:xfrm>
          <a:off x="0" y="0"/>
          <a:ext cx="0" cy="0"/>
          <a:chOff x="0" y="0"/>
          <a:chExt cx="0" cy="0"/>
        </a:xfrm>
      </p:grpSpPr>
      <p:sp>
        <p:nvSpPr>
          <p:cNvPr id="559" name="Google Shape;559;p17"/>
          <p:cNvSpPr txBox="1">
            <a:spLocks noGrp="1"/>
          </p:cNvSpPr>
          <p:nvPr>
            <p:ph type="title"/>
          </p:nvPr>
        </p:nvSpPr>
        <p:spPr>
          <a:prstGeom prst="rect">
            <a:avLst/>
          </a:prstGeom>
        </p:spPr>
        <p:txBody>
          <a:bodyPr spcFirstLastPara="1" wrap="square" lIns="91425" tIns="91425" rIns="91425" bIns="91425" anchor="b" anchorCtr="0">
            <a:noAutofit/>
          </a:bodyPr>
          <a:lstStyle/>
          <a:p>
            <a:pPr lvl="0"/>
            <a:r>
              <a:rPr lang="en-US" sz="2800" dirty="0"/>
              <a:t>Useful links</a:t>
            </a:r>
            <a:endParaRPr sz="2800" dirty="0"/>
          </a:p>
        </p:txBody>
      </p:sp>
      <p:sp>
        <p:nvSpPr>
          <p:cNvPr id="560" name="Google Shape;560;p17"/>
          <p:cNvSpPr txBox="1">
            <a:spLocks noGrp="1"/>
          </p:cNvSpPr>
          <p:nvPr>
            <p:ph type="body" idx="1"/>
          </p:nvPr>
        </p:nvSpPr>
        <p:spPr>
          <a:prstGeom prst="rect">
            <a:avLst/>
          </a:prstGeom>
        </p:spPr>
        <p:txBody>
          <a:bodyPr spcFirstLastPara="1" wrap="square" lIns="91425" tIns="91425" rIns="91425" bIns="91425" anchor="t" anchorCtr="0">
            <a:noAutofit/>
          </a:bodyPr>
          <a:lstStyle/>
          <a:p>
            <a:r>
              <a:rPr lang="it-IT" sz="1600" dirty="0">
                <a:latin typeface="Sniglet" panose="020B0604020202020204" charset="0"/>
                <a:hlinkClick r:id="rId3"/>
              </a:rPr>
              <a:t>Java Design Patterns - Service Locator</a:t>
            </a:r>
            <a:endParaRPr lang="en-US" sz="1600" dirty="0">
              <a:latin typeface="Sniglet" panose="020B0604020202020204" charset="0"/>
            </a:endParaRPr>
          </a:p>
          <a:p>
            <a:r>
              <a:rPr lang="en-US" sz="1600" dirty="0">
                <a:latin typeface="Sniglet" panose="020B0604020202020204" charset="0"/>
                <a:hlinkClick r:id="rId4"/>
              </a:rPr>
              <a:t>Java Design Patterns - Dependency Injection</a:t>
            </a:r>
            <a:endParaRPr lang="en-US" sz="1600" dirty="0">
              <a:latin typeface="Sniglet" panose="020B0604020202020204" charset="0"/>
            </a:endParaRPr>
          </a:p>
          <a:p>
            <a:r>
              <a:rPr lang="en-US" sz="1600" dirty="0">
                <a:latin typeface="Sniglet" panose="020B0604020202020204" charset="0"/>
                <a:hlinkClick r:id="rId5"/>
              </a:rPr>
              <a:t>Java Design Patterns - Template Method</a:t>
            </a:r>
            <a:endParaRPr lang="en-US" sz="1600" dirty="0">
              <a:latin typeface="Sniglet" panose="020B0604020202020204" charset="0"/>
            </a:endParaRPr>
          </a:p>
          <a:p>
            <a:r>
              <a:rPr lang="en-US" sz="1600" dirty="0">
                <a:latin typeface="Sniglet" panose="020B0604020202020204" charset="0"/>
                <a:hlinkClick r:id="rId6"/>
              </a:rPr>
              <a:t>Java Design Patterns - Strategy</a:t>
            </a:r>
            <a:endParaRPr lang="en-US" sz="1600" dirty="0">
              <a:latin typeface="Sniglet" panose="020B0604020202020204" charset="0"/>
            </a:endParaRPr>
          </a:p>
          <a:p>
            <a:r>
              <a:rPr lang="en-US" sz="1600" dirty="0">
                <a:latin typeface="Sniglet" panose="020B0604020202020204" charset="0"/>
                <a:hlinkClick r:id="rId7"/>
              </a:rPr>
              <a:t>Spring Tutorial</a:t>
            </a:r>
            <a:endParaRPr lang="en-US" sz="1600" dirty="0">
              <a:latin typeface="Sniglet" panose="020B0604020202020204" charset="0"/>
            </a:endParaRPr>
          </a:p>
          <a:p>
            <a:r>
              <a:rPr lang="en-US" sz="1600" dirty="0">
                <a:latin typeface="Sniglet" panose="020B0604020202020204" charset="0"/>
                <a:hlinkClick r:id="rId8"/>
              </a:rPr>
              <a:t>Spring Framework Docs</a:t>
            </a:r>
            <a:endParaRPr lang="en-US" sz="1600" dirty="0">
              <a:latin typeface="Sniglet" panose="020B0604020202020204" charset="0"/>
            </a:endParaRPr>
          </a:p>
          <a:p>
            <a:r>
              <a:rPr lang="en-US" sz="1600" dirty="0">
                <a:latin typeface="Sniglet" panose="020B0604020202020204" charset="0"/>
                <a:hlinkClick r:id="rId9"/>
              </a:rPr>
              <a:t>Inversion of Control and Dependency Injection in Spring</a:t>
            </a:r>
            <a:endParaRPr lang="en-US" sz="1600" dirty="0">
              <a:latin typeface="Sniglet" panose="020B0604020202020204" charset="0"/>
            </a:endParaRPr>
          </a:p>
        </p:txBody>
      </p:sp>
      <p:sp>
        <p:nvSpPr>
          <p:cNvPr id="561" name="Google Shape;561;p17"/>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22</a:t>
            </a:fld>
            <a:endParaRPr/>
          </a:p>
        </p:txBody>
      </p:sp>
    </p:spTree>
    <p:extLst>
      <p:ext uri="{BB962C8B-B14F-4D97-AF65-F5344CB8AC3E}">
        <p14:creationId xmlns:p14="http://schemas.microsoft.com/office/powerpoint/2010/main" val="36470189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34"/>
          <p:cNvSpPr txBox="1">
            <a:spLocks noGrp="1"/>
          </p:cNvSpPr>
          <p:nvPr>
            <p:ph type="ctrTitle" idx="4294967295"/>
          </p:nvPr>
        </p:nvSpPr>
        <p:spPr>
          <a:xfrm>
            <a:off x="0" y="725488"/>
            <a:ext cx="5561013" cy="1160462"/>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6000" dirty="0">
                <a:solidFill>
                  <a:schemeClr val="accent2"/>
                </a:solidFill>
              </a:rPr>
              <a:t>Thanks!</a:t>
            </a:r>
            <a:endParaRPr sz="6000" dirty="0">
              <a:solidFill>
                <a:schemeClr val="accent2"/>
              </a:solidFill>
            </a:endParaRPr>
          </a:p>
        </p:txBody>
      </p:sp>
      <p:sp>
        <p:nvSpPr>
          <p:cNvPr id="335" name="Google Shape;335;p34"/>
          <p:cNvSpPr txBox="1">
            <a:spLocks noGrp="1"/>
          </p:cNvSpPr>
          <p:nvPr>
            <p:ph type="subTitle" idx="4294967295"/>
          </p:nvPr>
        </p:nvSpPr>
        <p:spPr>
          <a:xfrm>
            <a:off x="0" y="1754188"/>
            <a:ext cx="5561013" cy="784225"/>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4800" b="1" dirty="0">
                <a:solidFill>
                  <a:schemeClr val="lt1"/>
                </a:solidFill>
              </a:rPr>
              <a:t>Any Q</a:t>
            </a:r>
            <a:r>
              <a:rPr lang="en" sz="4800" b="1" dirty="0">
                <a:solidFill>
                  <a:schemeClr val="lt1"/>
                </a:solidFill>
              </a:rPr>
              <a:t>uestions?</a:t>
            </a:r>
            <a:endParaRPr sz="4800" b="1" dirty="0">
              <a:solidFill>
                <a:schemeClr val="lt1"/>
              </a:solidFill>
            </a:endParaRPr>
          </a:p>
        </p:txBody>
      </p:sp>
      <p:sp>
        <p:nvSpPr>
          <p:cNvPr id="336" name="Google Shape;336;p34"/>
          <p:cNvSpPr txBox="1">
            <a:spLocks noGrp="1"/>
          </p:cNvSpPr>
          <p:nvPr>
            <p:ph type="body" idx="4294967295"/>
          </p:nvPr>
        </p:nvSpPr>
        <p:spPr>
          <a:xfrm>
            <a:off x="0" y="2759075"/>
            <a:ext cx="5561013" cy="1995488"/>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dirty="0">
                <a:solidFill>
                  <a:schemeClr val="lt1"/>
                </a:solidFill>
              </a:rPr>
              <a:t>Or fi</a:t>
            </a:r>
            <a:r>
              <a:rPr lang="en" sz="2400" dirty="0">
                <a:solidFill>
                  <a:schemeClr val="lt1"/>
                </a:solidFill>
              </a:rPr>
              <a:t>nd us in Slack:</a:t>
            </a:r>
            <a:endParaRPr sz="2400" dirty="0">
              <a:solidFill>
                <a:schemeClr val="lt1"/>
              </a:solidFill>
            </a:endParaRPr>
          </a:p>
          <a:p>
            <a:pPr marL="0" lvl="0" indent="0" algn="l" rtl="0">
              <a:spcBef>
                <a:spcPts val="600"/>
              </a:spcBef>
              <a:spcAft>
                <a:spcPts val="0"/>
              </a:spcAft>
              <a:buNone/>
            </a:pPr>
            <a:r>
              <a:rPr lang="en" sz="2400" dirty="0">
                <a:solidFill>
                  <a:schemeClr val="lt1"/>
                </a:solidFill>
              </a:rPr>
              <a:t>	@Yaroslav Brahinets</a:t>
            </a:r>
          </a:p>
          <a:p>
            <a:pPr marL="0" indent="0">
              <a:buNone/>
            </a:pPr>
            <a:r>
              <a:rPr lang="en-US" dirty="0">
                <a:solidFill>
                  <a:schemeClr val="lt1"/>
                </a:solidFill>
              </a:rPr>
              <a:t>	@</a:t>
            </a:r>
            <a:r>
              <a:rPr lang="en-US" dirty="0" err="1">
                <a:solidFill>
                  <a:schemeClr val="lt1"/>
                </a:solidFill>
              </a:rPr>
              <a:t>Vasya</a:t>
            </a:r>
            <a:r>
              <a:rPr lang="en-US" dirty="0">
                <a:solidFill>
                  <a:schemeClr val="lt1"/>
                </a:solidFill>
              </a:rPr>
              <a:t> </a:t>
            </a:r>
            <a:r>
              <a:rPr lang="en-US" dirty="0" err="1">
                <a:solidFill>
                  <a:schemeClr val="lt1"/>
                </a:solidFill>
              </a:rPr>
              <a:t>Rudas</a:t>
            </a:r>
            <a:endParaRPr lang="en-US" dirty="0">
              <a:solidFill>
                <a:schemeClr val="lt1"/>
              </a:solidFill>
            </a:endParaRPr>
          </a:p>
          <a:p>
            <a:pPr marL="0" lvl="0" indent="0" algn="l" rtl="0">
              <a:spcBef>
                <a:spcPts val="600"/>
              </a:spcBef>
              <a:spcAft>
                <a:spcPts val="0"/>
              </a:spcAft>
              <a:buNone/>
            </a:pPr>
            <a:r>
              <a:rPr lang="en" sz="2400" dirty="0">
                <a:solidFill>
                  <a:schemeClr val="lt1"/>
                </a:solidFill>
              </a:rPr>
              <a:t>	@Oleksandr Kucher</a:t>
            </a:r>
            <a:endParaRPr sz="2400" dirty="0">
              <a:solidFill>
                <a:schemeClr val="lt1"/>
              </a:solidFill>
            </a:endParaRPr>
          </a:p>
        </p:txBody>
      </p:sp>
      <p:sp>
        <p:nvSpPr>
          <p:cNvPr id="2" name="Місце для номера слайда 1">
            <a:extLst>
              <a:ext uri="{FF2B5EF4-FFF2-40B4-BE49-F238E27FC236}">
                <a16:creationId xmlns:a16="http://schemas.microsoft.com/office/drawing/2014/main" id="{3FCD66A8-B3E6-4848-9AEF-AB62FD9EFA3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23</a:t>
            </a:fld>
            <a:endParaRPr lang="en"/>
          </a:p>
        </p:txBody>
      </p:sp>
    </p:spTree>
    <p:extLst>
      <p:ext uri="{BB962C8B-B14F-4D97-AF65-F5344CB8AC3E}">
        <p14:creationId xmlns:p14="http://schemas.microsoft.com/office/powerpoint/2010/main" val="25358700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58"/>
        <p:cNvGrpSpPr/>
        <p:nvPr/>
      </p:nvGrpSpPr>
      <p:grpSpPr>
        <a:xfrm>
          <a:off x="0" y="0"/>
          <a:ext cx="0" cy="0"/>
          <a:chOff x="0" y="0"/>
          <a:chExt cx="0" cy="0"/>
        </a:xfrm>
      </p:grpSpPr>
      <p:sp>
        <p:nvSpPr>
          <p:cNvPr id="559" name="Google Shape;559;p17"/>
          <p:cNvSpPr txBox="1">
            <a:spLocks noGrp="1"/>
          </p:cNvSpPr>
          <p:nvPr>
            <p:ph type="title"/>
          </p:nvPr>
        </p:nvSpPr>
        <p:spPr>
          <a:prstGeom prst="rect">
            <a:avLst/>
          </a:prstGeom>
        </p:spPr>
        <p:txBody>
          <a:bodyPr spcFirstLastPara="1" wrap="square" lIns="91425" tIns="91425" rIns="91425" bIns="91425" anchor="b" anchorCtr="0">
            <a:noAutofit/>
          </a:bodyPr>
          <a:lstStyle/>
          <a:p>
            <a:pPr lvl="0"/>
            <a:r>
              <a:rPr lang="en-US" sz="2800" dirty="0"/>
              <a:t>Inversion of Control</a:t>
            </a:r>
            <a:endParaRPr sz="2800" dirty="0"/>
          </a:p>
        </p:txBody>
      </p:sp>
      <p:sp>
        <p:nvSpPr>
          <p:cNvPr id="560" name="Google Shape;560;p17"/>
          <p:cNvSpPr txBox="1">
            <a:spLocks noGrp="1"/>
          </p:cNvSpPr>
          <p:nvPr>
            <p:ph type="body" idx="1"/>
          </p:nvPr>
        </p:nvSpPr>
        <p:spPr>
          <a:prstGeom prst="rect">
            <a:avLst/>
          </a:prstGeom>
        </p:spPr>
        <p:txBody>
          <a:bodyPr spcFirstLastPara="1" wrap="square" lIns="91425" tIns="91425" rIns="91425" bIns="91425" anchor="t" anchorCtr="0">
            <a:noAutofit/>
          </a:bodyPr>
          <a:lstStyle/>
          <a:p>
            <a:pPr lvl="0">
              <a:spcBef>
                <a:spcPts val="0"/>
              </a:spcBef>
            </a:pPr>
            <a:r>
              <a:rPr lang="en-US" sz="1600" dirty="0"/>
              <a:t>In software engineering, inversion of control (</a:t>
            </a:r>
            <a:r>
              <a:rPr lang="en-US" sz="1600" dirty="0" err="1"/>
              <a:t>IoC</a:t>
            </a:r>
            <a:r>
              <a:rPr lang="en-US" sz="1600" dirty="0"/>
              <a:t>) is a design principle in which custom-written portions of a computer program receive the flow of control from a generic framework. A software architecture with this design inverts control as compared to traditional procedural programming: in traditional programming, the custom code that expresses the purpose of the program calls into reusable libraries to take care of generic tasks, but with inversion of control, it is the framework that calls into the custom, or task-specific, code.</a:t>
            </a:r>
          </a:p>
        </p:txBody>
      </p:sp>
      <p:sp>
        <p:nvSpPr>
          <p:cNvPr id="561" name="Google Shape;561;p17"/>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3</a:t>
            </a:fld>
            <a:endParaRPr/>
          </a:p>
        </p:txBody>
      </p:sp>
    </p:spTree>
    <p:extLst>
      <p:ext uri="{BB962C8B-B14F-4D97-AF65-F5344CB8AC3E}">
        <p14:creationId xmlns:p14="http://schemas.microsoft.com/office/powerpoint/2010/main" val="17970179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58"/>
        <p:cNvGrpSpPr/>
        <p:nvPr/>
      </p:nvGrpSpPr>
      <p:grpSpPr>
        <a:xfrm>
          <a:off x="0" y="0"/>
          <a:ext cx="0" cy="0"/>
          <a:chOff x="0" y="0"/>
          <a:chExt cx="0" cy="0"/>
        </a:xfrm>
      </p:grpSpPr>
      <p:sp>
        <p:nvSpPr>
          <p:cNvPr id="559" name="Google Shape;559;p17"/>
          <p:cNvSpPr txBox="1">
            <a:spLocks noGrp="1"/>
          </p:cNvSpPr>
          <p:nvPr>
            <p:ph type="title"/>
          </p:nvPr>
        </p:nvSpPr>
        <p:spPr>
          <a:prstGeom prst="rect">
            <a:avLst/>
          </a:prstGeom>
        </p:spPr>
        <p:txBody>
          <a:bodyPr spcFirstLastPara="1" wrap="square" lIns="91425" tIns="91425" rIns="91425" bIns="91425" anchor="b" anchorCtr="0">
            <a:noAutofit/>
          </a:bodyPr>
          <a:lstStyle/>
          <a:p>
            <a:pPr lvl="0"/>
            <a:r>
              <a:rPr lang="en-US" sz="2800" dirty="0"/>
              <a:t>Inversion of Control</a:t>
            </a:r>
            <a:endParaRPr sz="2800" dirty="0"/>
          </a:p>
        </p:txBody>
      </p:sp>
      <p:sp>
        <p:nvSpPr>
          <p:cNvPr id="560" name="Google Shape;560;p17"/>
          <p:cNvSpPr txBox="1">
            <a:spLocks noGrp="1"/>
          </p:cNvSpPr>
          <p:nvPr>
            <p:ph type="body" idx="1"/>
          </p:nvPr>
        </p:nvSpPr>
        <p:spPr>
          <a:prstGeom prst="rect">
            <a:avLst/>
          </a:prstGeom>
        </p:spPr>
        <p:txBody>
          <a:bodyPr spcFirstLastPara="1" wrap="square" lIns="91425" tIns="91425" rIns="91425" bIns="91425" anchor="t" anchorCtr="0">
            <a:noAutofit/>
          </a:bodyPr>
          <a:lstStyle/>
          <a:p>
            <a:pPr lvl="0">
              <a:spcBef>
                <a:spcPts val="0"/>
              </a:spcBef>
            </a:pPr>
            <a:r>
              <a:rPr lang="en-US" sz="2000" dirty="0"/>
              <a:t>In object-oriented programming, there are several basic techniques to implement inversion of control. These are:</a:t>
            </a:r>
          </a:p>
          <a:p>
            <a:pPr lvl="1"/>
            <a:r>
              <a:rPr lang="en-US" sz="1500" dirty="0"/>
              <a:t>Using a </a:t>
            </a:r>
            <a:r>
              <a:rPr lang="en-US" sz="1500" b="1" dirty="0"/>
              <a:t>service locator pattern</a:t>
            </a:r>
          </a:p>
          <a:p>
            <a:pPr lvl="1"/>
            <a:r>
              <a:rPr lang="en-US" sz="1500" dirty="0"/>
              <a:t>Using </a:t>
            </a:r>
            <a:r>
              <a:rPr lang="en-US" sz="1500" b="1" dirty="0"/>
              <a:t>dependency injection</a:t>
            </a:r>
            <a:r>
              <a:rPr lang="en-US" sz="1500" dirty="0"/>
              <a:t>, for example</a:t>
            </a:r>
          </a:p>
          <a:p>
            <a:pPr lvl="1"/>
            <a:r>
              <a:rPr lang="en-US" sz="1500" dirty="0"/>
              <a:t>Constructor injection</a:t>
            </a:r>
          </a:p>
          <a:p>
            <a:pPr lvl="1"/>
            <a:r>
              <a:rPr lang="en-US" sz="1500" dirty="0"/>
              <a:t>Parameter injection</a:t>
            </a:r>
          </a:p>
          <a:p>
            <a:pPr lvl="1"/>
            <a:r>
              <a:rPr lang="en-US" sz="1500" dirty="0"/>
              <a:t>Setter injection</a:t>
            </a:r>
          </a:p>
          <a:p>
            <a:pPr lvl="0">
              <a:spcBef>
                <a:spcPts val="0"/>
              </a:spcBef>
            </a:pPr>
            <a:r>
              <a:rPr lang="en-US" sz="2000" dirty="0"/>
              <a:t>Using </a:t>
            </a:r>
            <a:r>
              <a:rPr lang="en-US" sz="2000" b="1" dirty="0"/>
              <a:t>template method design pattern</a:t>
            </a:r>
          </a:p>
          <a:p>
            <a:pPr lvl="0">
              <a:spcBef>
                <a:spcPts val="0"/>
              </a:spcBef>
            </a:pPr>
            <a:r>
              <a:rPr lang="en-US" sz="2000" dirty="0"/>
              <a:t>Using </a:t>
            </a:r>
            <a:r>
              <a:rPr lang="en-US" sz="2000" b="1" dirty="0"/>
              <a:t>strategy design pattern</a:t>
            </a:r>
          </a:p>
        </p:txBody>
      </p:sp>
      <p:sp>
        <p:nvSpPr>
          <p:cNvPr id="561" name="Google Shape;561;p17"/>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4</a:t>
            </a:fld>
            <a:endParaRPr/>
          </a:p>
        </p:txBody>
      </p:sp>
    </p:spTree>
    <p:extLst>
      <p:ext uri="{BB962C8B-B14F-4D97-AF65-F5344CB8AC3E}">
        <p14:creationId xmlns:p14="http://schemas.microsoft.com/office/powerpoint/2010/main" val="25731619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58"/>
        <p:cNvGrpSpPr/>
        <p:nvPr/>
      </p:nvGrpSpPr>
      <p:grpSpPr>
        <a:xfrm>
          <a:off x="0" y="0"/>
          <a:ext cx="0" cy="0"/>
          <a:chOff x="0" y="0"/>
          <a:chExt cx="0" cy="0"/>
        </a:xfrm>
      </p:grpSpPr>
      <p:sp>
        <p:nvSpPr>
          <p:cNvPr id="559" name="Google Shape;559;p17"/>
          <p:cNvSpPr txBox="1">
            <a:spLocks noGrp="1"/>
          </p:cNvSpPr>
          <p:nvPr>
            <p:ph type="title"/>
          </p:nvPr>
        </p:nvSpPr>
        <p:spPr>
          <a:prstGeom prst="rect">
            <a:avLst/>
          </a:prstGeom>
        </p:spPr>
        <p:txBody>
          <a:bodyPr spcFirstLastPara="1" wrap="square" lIns="91425" tIns="91425" rIns="91425" bIns="91425" anchor="b" anchorCtr="0">
            <a:noAutofit/>
          </a:bodyPr>
          <a:lstStyle/>
          <a:p>
            <a:pPr lvl="0"/>
            <a:r>
              <a:rPr lang="en-US" sz="2800" dirty="0"/>
              <a:t>Inversion of Control. Template Method</a:t>
            </a:r>
            <a:endParaRPr sz="2800" dirty="0"/>
          </a:p>
        </p:txBody>
      </p:sp>
      <p:sp>
        <p:nvSpPr>
          <p:cNvPr id="5" name="Google Shape;560;p17">
            <a:extLst>
              <a:ext uri="{FF2B5EF4-FFF2-40B4-BE49-F238E27FC236}">
                <a16:creationId xmlns:a16="http://schemas.microsoft.com/office/drawing/2014/main" id="{3C9E0A23-BC01-4956-BBBD-477AEB839985}"/>
              </a:ext>
            </a:extLst>
          </p:cNvPr>
          <p:cNvSpPr txBox="1">
            <a:spLocks noGrp="1"/>
          </p:cNvSpPr>
          <p:nvPr>
            <p:ph type="body" idx="1"/>
          </p:nvPr>
        </p:nvSpPr>
        <p:spPr>
          <a:xfrm>
            <a:off x="893700" y="1323474"/>
            <a:ext cx="6462599" cy="3602414"/>
          </a:xfrm>
          <a:prstGeom prst="rect">
            <a:avLst/>
          </a:prstGeom>
        </p:spPr>
        <p:txBody>
          <a:bodyPr spcFirstLastPara="1" wrap="square" lIns="91425" tIns="91425" rIns="91425" bIns="91425" anchor="t" anchorCtr="0">
            <a:noAutofit/>
          </a:bodyPr>
          <a:lstStyle/>
          <a:p>
            <a:pPr lvl="0">
              <a:spcBef>
                <a:spcPts val="0"/>
              </a:spcBef>
            </a:pPr>
            <a:r>
              <a:rPr lang="en-US" dirty="0"/>
              <a:t>Define the skeleton of an algorithm in an operation, deferring some steps to subclasses. Template method lets subclasses redefine certain steps of an algorithm without changing the algorithm's structure.</a:t>
            </a:r>
          </a:p>
        </p:txBody>
      </p:sp>
      <p:sp>
        <p:nvSpPr>
          <p:cNvPr id="561" name="Google Shape;561;p17"/>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5</a:t>
            </a:fld>
            <a:endParaRPr/>
          </a:p>
        </p:txBody>
      </p:sp>
    </p:spTree>
    <p:extLst>
      <p:ext uri="{BB962C8B-B14F-4D97-AF65-F5344CB8AC3E}">
        <p14:creationId xmlns:p14="http://schemas.microsoft.com/office/powerpoint/2010/main" val="26546808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58"/>
        <p:cNvGrpSpPr/>
        <p:nvPr/>
      </p:nvGrpSpPr>
      <p:grpSpPr>
        <a:xfrm>
          <a:off x="0" y="0"/>
          <a:ext cx="0" cy="0"/>
          <a:chOff x="0" y="0"/>
          <a:chExt cx="0" cy="0"/>
        </a:xfrm>
      </p:grpSpPr>
      <p:sp>
        <p:nvSpPr>
          <p:cNvPr id="559" name="Google Shape;559;p17"/>
          <p:cNvSpPr txBox="1">
            <a:spLocks noGrp="1"/>
          </p:cNvSpPr>
          <p:nvPr>
            <p:ph type="title"/>
          </p:nvPr>
        </p:nvSpPr>
        <p:spPr>
          <a:prstGeom prst="rect">
            <a:avLst/>
          </a:prstGeom>
        </p:spPr>
        <p:txBody>
          <a:bodyPr spcFirstLastPara="1" wrap="square" lIns="91425" tIns="91425" rIns="91425" bIns="91425" anchor="b" anchorCtr="0">
            <a:noAutofit/>
          </a:bodyPr>
          <a:lstStyle/>
          <a:p>
            <a:pPr lvl="0"/>
            <a:r>
              <a:rPr lang="en-US" sz="2800" dirty="0"/>
              <a:t>Inversion of Control. Template Method</a:t>
            </a:r>
            <a:endParaRPr sz="2800" dirty="0"/>
          </a:p>
        </p:txBody>
      </p:sp>
      <p:sp>
        <p:nvSpPr>
          <p:cNvPr id="560" name="Google Shape;560;p17"/>
          <p:cNvSpPr txBox="1">
            <a:spLocks noGrp="1"/>
          </p:cNvSpPr>
          <p:nvPr>
            <p:ph type="body" idx="1"/>
          </p:nvPr>
        </p:nvSpPr>
        <p:spPr>
          <a:prstGeom prst="rect">
            <a:avLst/>
          </a:prstGeom>
        </p:spPr>
        <p:txBody>
          <a:bodyPr spcFirstLastPara="1" wrap="square" lIns="91425" tIns="91425" rIns="91425" bIns="91425" anchor="ctr" anchorCtr="0">
            <a:noAutofit/>
          </a:bodyPr>
          <a:lstStyle/>
          <a:p>
            <a:pPr marL="69850" lvl="0" indent="0" algn="ctr">
              <a:spcBef>
                <a:spcPts val="0"/>
              </a:spcBef>
              <a:buNone/>
            </a:pPr>
            <a:r>
              <a:rPr lang="en-US" sz="3200" b="1" dirty="0"/>
              <a:t>Code example</a:t>
            </a:r>
          </a:p>
        </p:txBody>
      </p:sp>
      <p:sp>
        <p:nvSpPr>
          <p:cNvPr id="561" name="Google Shape;561;p17"/>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6</a:t>
            </a:fld>
            <a:endParaRPr/>
          </a:p>
        </p:txBody>
      </p:sp>
    </p:spTree>
    <p:extLst>
      <p:ext uri="{BB962C8B-B14F-4D97-AF65-F5344CB8AC3E}">
        <p14:creationId xmlns:p14="http://schemas.microsoft.com/office/powerpoint/2010/main" val="31983598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58"/>
        <p:cNvGrpSpPr/>
        <p:nvPr/>
      </p:nvGrpSpPr>
      <p:grpSpPr>
        <a:xfrm>
          <a:off x="0" y="0"/>
          <a:ext cx="0" cy="0"/>
          <a:chOff x="0" y="0"/>
          <a:chExt cx="0" cy="0"/>
        </a:xfrm>
      </p:grpSpPr>
      <p:sp>
        <p:nvSpPr>
          <p:cNvPr id="559" name="Google Shape;559;p17"/>
          <p:cNvSpPr txBox="1">
            <a:spLocks noGrp="1"/>
          </p:cNvSpPr>
          <p:nvPr>
            <p:ph type="title"/>
          </p:nvPr>
        </p:nvSpPr>
        <p:spPr>
          <a:prstGeom prst="rect">
            <a:avLst/>
          </a:prstGeom>
        </p:spPr>
        <p:txBody>
          <a:bodyPr spcFirstLastPara="1" wrap="square" lIns="91425" tIns="91425" rIns="91425" bIns="91425" anchor="b" anchorCtr="0">
            <a:noAutofit/>
          </a:bodyPr>
          <a:lstStyle/>
          <a:p>
            <a:pPr lvl="0"/>
            <a:r>
              <a:rPr lang="en-US" sz="2800" dirty="0"/>
              <a:t>Inversion of Control. Strategy</a:t>
            </a:r>
            <a:endParaRPr sz="2800" dirty="0"/>
          </a:p>
        </p:txBody>
      </p:sp>
      <p:sp>
        <p:nvSpPr>
          <p:cNvPr id="561" name="Google Shape;561;p17"/>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7</a:t>
            </a:fld>
            <a:endParaRPr/>
          </a:p>
        </p:txBody>
      </p:sp>
      <p:sp>
        <p:nvSpPr>
          <p:cNvPr id="5" name="Google Shape;560;p17">
            <a:extLst>
              <a:ext uri="{FF2B5EF4-FFF2-40B4-BE49-F238E27FC236}">
                <a16:creationId xmlns:a16="http://schemas.microsoft.com/office/drawing/2014/main" id="{0A5D8A4D-6F0D-42A2-8FC0-B0A1432A8CC1}"/>
              </a:ext>
            </a:extLst>
          </p:cNvPr>
          <p:cNvSpPr txBox="1">
            <a:spLocks noGrp="1"/>
          </p:cNvSpPr>
          <p:nvPr>
            <p:ph type="body" idx="1"/>
          </p:nvPr>
        </p:nvSpPr>
        <p:spPr>
          <a:xfrm>
            <a:off x="893700" y="1323474"/>
            <a:ext cx="6462599" cy="3602414"/>
          </a:xfrm>
          <a:prstGeom prst="rect">
            <a:avLst/>
          </a:prstGeom>
        </p:spPr>
        <p:txBody>
          <a:bodyPr spcFirstLastPara="1" wrap="square" lIns="91425" tIns="91425" rIns="91425" bIns="91425" anchor="t" anchorCtr="0">
            <a:noAutofit/>
          </a:bodyPr>
          <a:lstStyle/>
          <a:p>
            <a:pPr lvl="0">
              <a:spcBef>
                <a:spcPts val="0"/>
              </a:spcBef>
            </a:pPr>
            <a:r>
              <a:rPr lang="en-US" dirty="0"/>
              <a:t>Define a family of algorithms, encapsulate each one, and make them interchangeable. Strategy lets the algorithm vary independently from clients that use it.</a:t>
            </a:r>
          </a:p>
        </p:txBody>
      </p:sp>
    </p:spTree>
    <p:extLst>
      <p:ext uri="{BB962C8B-B14F-4D97-AF65-F5344CB8AC3E}">
        <p14:creationId xmlns:p14="http://schemas.microsoft.com/office/powerpoint/2010/main" val="7071029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58"/>
        <p:cNvGrpSpPr/>
        <p:nvPr/>
      </p:nvGrpSpPr>
      <p:grpSpPr>
        <a:xfrm>
          <a:off x="0" y="0"/>
          <a:ext cx="0" cy="0"/>
          <a:chOff x="0" y="0"/>
          <a:chExt cx="0" cy="0"/>
        </a:xfrm>
      </p:grpSpPr>
      <p:sp>
        <p:nvSpPr>
          <p:cNvPr id="559" name="Google Shape;559;p17"/>
          <p:cNvSpPr txBox="1">
            <a:spLocks noGrp="1"/>
          </p:cNvSpPr>
          <p:nvPr>
            <p:ph type="title"/>
          </p:nvPr>
        </p:nvSpPr>
        <p:spPr>
          <a:prstGeom prst="rect">
            <a:avLst/>
          </a:prstGeom>
        </p:spPr>
        <p:txBody>
          <a:bodyPr spcFirstLastPara="1" wrap="square" lIns="91425" tIns="91425" rIns="91425" bIns="91425" anchor="b" anchorCtr="0">
            <a:noAutofit/>
          </a:bodyPr>
          <a:lstStyle/>
          <a:p>
            <a:pPr lvl="0"/>
            <a:r>
              <a:rPr lang="en-US" sz="2800" dirty="0"/>
              <a:t>Inversion of Control. Strategy</a:t>
            </a:r>
            <a:endParaRPr sz="2800" dirty="0"/>
          </a:p>
        </p:txBody>
      </p:sp>
      <p:sp>
        <p:nvSpPr>
          <p:cNvPr id="560" name="Google Shape;560;p17"/>
          <p:cNvSpPr txBox="1">
            <a:spLocks noGrp="1"/>
          </p:cNvSpPr>
          <p:nvPr>
            <p:ph type="body" idx="1"/>
          </p:nvPr>
        </p:nvSpPr>
        <p:spPr>
          <a:prstGeom prst="rect">
            <a:avLst/>
          </a:prstGeom>
        </p:spPr>
        <p:txBody>
          <a:bodyPr spcFirstLastPara="1" wrap="square" lIns="91425" tIns="91425" rIns="91425" bIns="91425" anchor="ctr" anchorCtr="0">
            <a:noAutofit/>
          </a:bodyPr>
          <a:lstStyle/>
          <a:p>
            <a:pPr marL="69850" lvl="0" indent="0" algn="ctr">
              <a:spcBef>
                <a:spcPts val="0"/>
              </a:spcBef>
              <a:buNone/>
            </a:pPr>
            <a:r>
              <a:rPr lang="en-US" sz="3200" b="1" dirty="0"/>
              <a:t>Code example</a:t>
            </a:r>
          </a:p>
        </p:txBody>
      </p:sp>
      <p:sp>
        <p:nvSpPr>
          <p:cNvPr id="561" name="Google Shape;561;p17"/>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8</a:t>
            </a:fld>
            <a:endParaRPr/>
          </a:p>
        </p:txBody>
      </p:sp>
    </p:spTree>
    <p:extLst>
      <p:ext uri="{BB962C8B-B14F-4D97-AF65-F5344CB8AC3E}">
        <p14:creationId xmlns:p14="http://schemas.microsoft.com/office/powerpoint/2010/main" val="38471944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58"/>
        <p:cNvGrpSpPr/>
        <p:nvPr/>
      </p:nvGrpSpPr>
      <p:grpSpPr>
        <a:xfrm>
          <a:off x="0" y="0"/>
          <a:ext cx="0" cy="0"/>
          <a:chOff x="0" y="0"/>
          <a:chExt cx="0" cy="0"/>
        </a:xfrm>
      </p:grpSpPr>
      <p:sp>
        <p:nvSpPr>
          <p:cNvPr id="559" name="Google Shape;559;p17"/>
          <p:cNvSpPr txBox="1">
            <a:spLocks noGrp="1"/>
          </p:cNvSpPr>
          <p:nvPr>
            <p:ph type="title"/>
          </p:nvPr>
        </p:nvSpPr>
        <p:spPr>
          <a:prstGeom prst="rect">
            <a:avLst/>
          </a:prstGeom>
        </p:spPr>
        <p:txBody>
          <a:bodyPr spcFirstLastPara="1" wrap="square" lIns="91425" tIns="91425" rIns="91425" bIns="91425" anchor="b" anchorCtr="0">
            <a:noAutofit/>
          </a:bodyPr>
          <a:lstStyle/>
          <a:p>
            <a:pPr lvl="0"/>
            <a:r>
              <a:rPr lang="en-US" sz="2800" dirty="0"/>
              <a:t>Inversion of Control. Service Locator</a:t>
            </a:r>
            <a:endParaRPr sz="2800" dirty="0"/>
          </a:p>
        </p:txBody>
      </p:sp>
      <p:sp>
        <p:nvSpPr>
          <p:cNvPr id="561" name="Google Shape;561;p17"/>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9</a:t>
            </a:fld>
            <a:endParaRPr/>
          </a:p>
        </p:txBody>
      </p:sp>
      <p:sp>
        <p:nvSpPr>
          <p:cNvPr id="5" name="Google Shape;560;p17">
            <a:extLst>
              <a:ext uri="{FF2B5EF4-FFF2-40B4-BE49-F238E27FC236}">
                <a16:creationId xmlns:a16="http://schemas.microsoft.com/office/drawing/2014/main" id="{C74CB91A-37FA-44F7-88C4-149E435DEEF9}"/>
              </a:ext>
            </a:extLst>
          </p:cNvPr>
          <p:cNvSpPr txBox="1">
            <a:spLocks noGrp="1"/>
          </p:cNvSpPr>
          <p:nvPr>
            <p:ph type="body" idx="1"/>
          </p:nvPr>
        </p:nvSpPr>
        <p:spPr>
          <a:xfrm>
            <a:off x="893700" y="1323474"/>
            <a:ext cx="6462599" cy="3602414"/>
          </a:xfrm>
          <a:prstGeom prst="rect">
            <a:avLst/>
          </a:prstGeom>
        </p:spPr>
        <p:txBody>
          <a:bodyPr spcFirstLastPara="1" wrap="square" lIns="91425" tIns="91425" rIns="91425" bIns="91425" anchor="t" anchorCtr="0">
            <a:noAutofit/>
          </a:bodyPr>
          <a:lstStyle/>
          <a:p>
            <a:pPr lvl="0">
              <a:spcBef>
                <a:spcPts val="0"/>
              </a:spcBef>
            </a:pPr>
            <a:r>
              <a:rPr lang="en-US" sz="2000" dirty="0"/>
              <a:t>The service locator pattern is a design pattern used in software development to encapsulate the processes involved in obtaining a service with a strong abstraction layer. This pattern uses a central registry known as the "service locator", which on request returns the information necessary to perform a certain task. Note that many consider service locator to actually be an anti-pattern.</a:t>
            </a:r>
          </a:p>
        </p:txBody>
      </p:sp>
    </p:spTree>
    <p:extLst>
      <p:ext uri="{BB962C8B-B14F-4D97-AF65-F5344CB8AC3E}">
        <p14:creationId xmlns:p14="http://schemas.microsoft.com/office/powerpoint/2010/main" val="2194426455"/>
      </p:ext>
    </p:extLst>
  </p:cSld>
  <p:clrMapOvr>
    <a:masterClrMapping/>
  </p:clrMapOvr>
</p:sld>
</file>

<file path=ppt/theme/theme1.xml><?xml version="1.0" encoding="utf-8"?>
<a:theme xmlns:a="http://schemas.openxmlformats.org/drawingml/2006/main" name="Antonio template">
  <a:themeElements>
    <a:clrScheme name="Custom 347">
      <a:dk1>
        <a:srgbClr val="677480"/>
      </a:dk1>
      <a:lt1>
        <a:srgbClr val="FFFFFF"/>
      </a:lt1>
      <a:dk2>
        <a:srgbClr val="2185C5"/>
      </a:dk2>
      <a:lt2>
        <a:srgbClr val="FFFFFF"/>
      </a:lt2>
      <a:accent1>
        <a:srgbClr val="2185C5"/>
      </a:accent1>
      <a:accent2>
        <a:srgbClr val="7ECEFD"/>
      </a:accent2>
      <a:accent3>
        <a:srgbClr val="F20253"/>
      </a:accent3>
      <a:accent4>
        <a:srgbClr val="FF9715"/>
      </a:accent4>
      <a:accent5>
        <a:srgbClr val="1C3AA9"/>
      </a:accent5>
      <a:accent6>
        <a:srgbClr val="97ABBC"/>
      </a:accent6>
      <a:hlink>
        <a:srgbClr val="2185C5"/>
      </a:hlink>
      <a:folHlink>
        <a:srgbClr val="6611CC"/>
      </a:folHlink>
    </a:clrScheme>
    <a:fontScheme name="Офіс">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Офіс">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2618</TotalTime>
  <Words>1171</Words>
  <Application>Microsoft Office PowerPoint</Application>
  <PresentationFormat>Екран (16:9)</PresentationFormat>
  <Paragraphs>175</Paragraphs>
  <Slides>23</Slides>
  <Notes>22</Notes>
  <HiddenSlides>0</HiddenSlides>
  <MMClips>0</MMClips>
  <ScaleCrop>false</ScaleCrop>
  <HeadingPairs>
    <vt:vector size="6" baseType="variant">
      <vt:variant>
        <vt:lpstr>Використані шрифти</vt:lpstr>
      </vt:variant>
      <vt:variant>
        <vt:i4>6</vt:i4>
      </vt:variant>
      <vt:variant>
        <vt:lpstr>Тема</vt:lpstr>
      </vt:variant>
      <vt:variant>
        <vt:i4>1</vt:i4>
      </vt:variant>
      <vt:variant>
        <vt:lpstr>Заголовки слайдів</vt:lpstr>
      </vt:variant>
      <vt:variant>
        <vt:i4>23</vt:i4>
      </vt:variant>
    </vt:vector>
  </HeadingPairs>
  <TitlesOfParts>
    <vt:vector size="30" baseType="lpstr">
      <vt:lpstr>Sniglet</vt:lpstr>
      <vt:lpstr>Lato</vt:lpstr>
      <vt:lpstr>Raleway</vt:lpstr>
      <vt:lpstr>Courier New</vt:lpstr>
      <vt:lpstr>Arial</vt:lpstr>
      <vt:lpstr>Dosis</vt:lpstr>
      <vt:lpstr>Antonio template</vt:lpstr>
      <vt:lpstr>Презентація PowerPoint</vt:lpstr>
      <vt:lpstr>Contents</vt:lpstr>
      <vt:lpstr>Inversion of Control</vt:lpstr>
      <vt:lpstr>Inversion of Control</vt:lpstr>
      <vt:lpstr>Inversion of Control. Template Method</vt:lpstr>
      <vt:lpstr>Inversion of Control. Template Method</vt:lpstr>
      <vt:lpstr>Inversion of Control. Strategy</vt:lpstr>
      <vt:lpstr>Inversion of Control. Strategy</vt:lpstr>
      <vt:lpstr>Inversion of Control. Service Locator</vt:lpstr>
      <vt:lpstr>Inversion of Control. Dependency Injection</vt:lpstr>
      <vt:lpstr>Inversion of Control. Service Locator with Dependency Injection</vt:lpstr>
      <vt:lpstr>Spring Core</vt:lpstr>
      <vt:lpstr>Spring Core. Architecture</vt:lpstr>
      <vt:lpstr>Spring Core. ApplicationContext</vt:lpstr>
      <vt:lpstr>Spring Core. ApplicationContext</vt:lpstr>
      <vt:lpstr>Spring Core. ApplicationContext </vt:lpstr>
      <vt:lpstr>Spring Core. Bean Scopes</vt:lpstr>
      <vt:lpstr>Spring Core. Bean Definition</vt:lpstr>
      <vt:lpstr>Spring IoC Annotations</vt:lpstr>
      <vt:lpstr>Spring Life Cycle Annotations</vt:lpstr>
      <vt:lpstr>Homework</vt:lpstr>
      <vt:lpstr>Useful links</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Functional Programming</dc:title>
  <dc:creator>Oleksandr Kucher</dc:creator>
  <cp:lastModifiedBy>Oleksandr Kucher</cp:lastModifiedBy>
  <cp:revision>51</cp:revision>
  <dcterms:modified xsi:type="dcterms:W3CDTF">2020-01-19T13:03:46Z</dcterms:modified>
</cp:coreProperties>
</file>