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84" r:id="rId2"/>
    <p:sldId id="285" r:id="rId3"/>
    <p:sldId id="410" r:id="rId4"/>
    <p:sldId id="381" r:id="rId5"/>
    <p:sldId id="382" r:id="rId6"/>
    <p:sldId id="383" r:id="rId7"/>
    <p:sldId id="384" r:id="rId8"/>
    <p:sldId id="386" r:id="rId9"/>
    <p:sldId id="385" r:id="rId10"/>
    <p:sldId id="388" r:id="rId11"/>
    <p:sldId id="387" r:id="rId12"/>
    <p:sldId id="389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380" r:id="rId31"/>
    <p:sldId id="402" r:id="rId32"/>
    <p:sldId id="401" r:id="rId33"/>
    <p:sldId id="339" r:id="rId34"/>
  </p:sldIdLst>
  <p:sldSz cx="9144000" cy="5143500" type="screen16x9"/>
  <p:notesSz cx="6858000" cy="9144000"/>
  <p:embeddedFontLs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69" d="100"/>
          <a:sy n="169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0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3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hash code is a number that puts instances of a class into a finite number of categories.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5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8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 smtClean="0"/>
              <a:t>putAll</a:t>
            </a:r>
            <a:r>
              <a:rPr lang="en-US" dirty="0" smtClean="0"/>
              <a:t>(Map&lt;?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 m)</a:t>
            </a:r>
          </a:p>
          <a:p>
            <a:r>
              <a:rPr lang="en-US" dirty="0" smtClean="0"/>
              <a:t>Set&lt;</a:t>
            </a:r>
            <a:r>
              <a:rPr lang="en-US" dirty="0" err="1" smtClean="0"/>
              <a:t>Map.Entry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&gt;&gt; </a:t>
            </a:r>
            <a:r>
              <a:rPr lang="en-US" dirty="0" err="1" smtClean="0"/>
              <a:t>entrySet</a:t>
            </a:r>
            <a:r>
              <a:rPr lang="en-US" dirty="0" smtClean="0"/>
              <a:t>()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 smtClean="0"/>
              <a:t>equals(Object o)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hashCode()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 smtClean="0"/>
              <a:t>replaceAll</a:t>
            </a:r>
            <a:r>
              <a:rPr lang="en-US" dirty="0" smtClean="0"/>
              <a:t>(</a:t>
            </a:r>
            <a:r>
              <a:rPr lang="en-US" dirty="0" err="1" smtClean="0"/>
              <a:t>BiFunction</a:t>
            </a:r>
            <a:r>
              <a:rPr lang="en-US" dirty="0" smtClean="0"/>
              <a:t>&lt;?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, ?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&gt; function)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 smtClean="0"/>
              <a:t>replace(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dirty="0" smtClean="0"/>
              <a:t>key,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 smtClean="0"/>
              <a:t>newValue</a:t>
            </a:r>
            <a:r>
              <a:rPr lang="en-US" dirty="0" smtClean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Function&lt;?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use a map when you want to identify values by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5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9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1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turnaround.com/rebellabs/java-collections-cheat-sheet" TargetMode="External"/><Relationship Id="rId2" Type="http://schemas.openxmlformats.org/officeDocument/2006/relationships/hyperlink" Target="https://docs.oracle.com/javase/tutorial/collections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Lesson </a:t>
            </a:r>
            <a:r>
              <a:rPr lang="en-US" smtClean="0"/>
              <a:t>5 – </a:t>
            </a:r>
            <a:r>
              <a:rPr lang="en-US" dirty="0" smtClean="0"/>
              <a:t>Collections Framework: Set, 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68016"/>
            <a:ext cx="5486399" cy="36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250300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"bamboo"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"lion"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"meat"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"giraffe"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"leaf"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((key, value) -&gt;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 smtClean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3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16900" cy="857400"/>
          </a:xfrm>
        </p:spPr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047634"/>
            <a:ext cx="8515350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5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047634"/>
            <a:ext cx="8515350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Bird@6474c2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6583490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222" y="2384881"/>
            <a:ext cx="3934778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1828" y="1180546"/>
            <a:ext cx="7735253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008028" y="3856156"/>
            <a:ext cx="7900263" cy="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6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215788"/>
            <a:ext cx="80124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8" y="1156717"/>
            <a:ext cx="3845771" cy="3871409"/>
          </a:xfrm>
        </p:spPr>
      </p:pic>
    </p:spTree>
    <p:extLst>
      <p:ext uri="{BB962C8B-B14F-4D97-AF65-F5344CB8AC3E}">
        <p14:creationId xmlns:p14="http://schemas.microsoft.com/office/powerpoint/2010/main" val="97742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r>
              <a:rPr lang="en-US" dirty="0" smtClean="0"/>
              <a:t> </a:t>
            </a:r>
            <a:r>
              <a:rPr lang="en-US" dirty="0"/>
              <a:t>-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Reflexive</a:t>
            </a:r>
            <a:r>
              <a:rPr lang="en-US" dirty="0"/>
              <a:t>: </a:t>
            </a:r>
            <a:r>
              <a:rPr lang="en-US" dirty="0" smtClean="0"/>
              <a:t>for any non‐null reference value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should return true;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</a:t>
            </a:r>
            <a:r>
              <a:rPr lang="en-US" b="1" dirty="0" smtClean="0"/>
              <a:t>ymmetric</a:t>
            </a:r>
            <a:r>
              <a:rPr lang="en-US" dirty="0"/>
              <a:t>: </a:t>
            </a:r>
            <a:r>
              <a:rPr lang="en-US" dirty="0" smtClean="0"/>
              <a:t>for any non‐null reference values x and y,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should return true if and only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returns </a:t>
            </a:r>
            <a:r>
              <a:rPr lang="en-US" dirty="0" smtClean="0"/>
              <a:t>true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Transitive</a:t>
            </a:r>
            <a:r>
              <a:rPr lang="en-US" dirty="0"/>
              <a:t>: For any non‐null reference values x, y, and z,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returns true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returns true,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should return </a:t>
            </a:r>
            <a:r>
              <a:rPr lang="en-US" dirty="0" smtClean="0"/>
              <a:t>true;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smtClean="0"/>
              <a:t>Consistent</a:t>
            </a:r>
            <a:r>
              <a:rPr lang="en-US" dirty="0"/>
              <a:t>: For any non‐null reference values x and y, multiple invocations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consistently return true or consistently return false, provided no information used in equals comparisons on the objects is </a:t>
            </a:r>
            <a:r>
              <a:rPr lang="en-US" dirty="0" smtClean="0"/>
              <a:t>modified;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For </a:t>
            </a:r>
            <a:r>
              <a:rPr lang="en-US" dirty="0"/>
              <a:t>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/>
              <a:t> should return false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1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- </a:t>
            </a:r>
            <a:r>
              <a:rPr lang="en-US" dirty="0"/>
              <a:t>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2376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obj.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3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- </a:t>
            </a:r>
            <a:r>
              <a:rPr lang="en-US" dirty="0"/>
              <a:t>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 == obj.name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auto-extendable containers</a:t>
            </a:r>
          </a:p>
          <a:p>
            <a:pPr lvl="1"/>
            <a:r>
              <a:rPr lang="en-US" dirty="0" smtClean="0"/>
              <a:t>distinct-values container</a:t>
            </a:r>
          </a:p>
          <a:p>
            <a:pPr lvl="1"/>
            <a:r>
              <a:rPr lang="en-US" dirty="0" smtClean="0"/>
              <a:t>associative array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78734"/>
            <a:ext cx="8353425" cy="3650456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</a:t>
            </a:r>
            <a:r>
              <a:rPr lang="en-US" dirty="0" smtClean="0"/>
              <a:t>must </a:t>
            </a:r>
            <a:r>
              <a:rPr lang="en-US" dirty="0"/>
              <a:t>override hashCode()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Within the same program, the result of </a:t>
            </a:r>
            <a:r>
              <a:rPr lang="en-US" dirty="0" err="1"/>
              <a:t>hashCode</a:t>
            </a:r>
            <a:r>
              <a:rPr lang="en-US" dirty="0"/>
              <a:t>() must not change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true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must return the same result.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false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may return the same result.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7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21850"/>
            <a:ext cx="3790140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/>
          <a:lstStyle/>
          <a:p>
            <a:r>
              <a:rPr lang="en-US" dirty="0" smtClean="0"/>
              <a:t>equals</a:t>
            </a:r>
            <a:r>
              <a:rPr lang="en-US" dirty="0"/>
              <a:t>, hashCode and </a:t>
            </a:r>
            <a:r>
              <a:rPr lang="en-US" dirty="0" err="1" smtClean="0"/>
              <a:t>toString</a:t>
            </a:r>
            <a:r>
              <a:rPr lang="en-US" dirty="0" smtClean="0"/>
              <a:t> combination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38558"/>
            <a:ext cx="6219825" cy="4004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53158"/>
            <a:ext cx="4667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369219"/>
            <a:ext cx="8653798" cy="326350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68016"/>
            <a:ext cx="6219825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fails to compile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</a:t>
            </a:r>
            <a:r>
              <a:rPr lang="en-US" sz="1500" dirty="0"/>
              <a:t> is returned when the current object is equal to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current object is smaller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current object is larger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776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6219825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 </a:t>
            </a:r>
            <a:r>
              <a:rPr lang="en-US" sz="1500" dirty="0"/>
              <a:t>is returned when the arguments of compare() methods are equal.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first argument is smaller than the second argument to compare()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first argument is greater than the second argument to compare()</a:t>
            </a:r>
            <a:endParaRPr lang="ru-RU" sz="15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8162811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" y="1268016"/>
            <a:ext cx="6718405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Clean Code: A Handbook of Agile Software Craftsmanship</a:t>
            </a:r>
            <a:r>
              <a:rPr lang="en-US" sz="1400" dirty="0"/>
              <a:t> by Robert C. Martin : Chapter </a:t>
            </a:r>
            <a:r>
              <a:rPr lang="en-US" sz="1400" dirty="0" smtClean="0"/>
              <a:t>4-6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Update Morse codec to store fixed alphabet mappings (Morse) as Map;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/>
              <a:t>Implement </a:t>
            </a:r>
            <a:r>
              <a:rPr lang="en-US" sz="1400" dirty="0" smtClean="0"/>
              <a:t>analytics in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org.geekhub.crypto.analytics.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CodingAudit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words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repetitions across all encoding inputs </a:t>
            </a: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descending order</a:t>
            </a: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400" i="1" dirty="0" smtClean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 done per </a:t>
            </a: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day.</a:t>
            </a:r>
          </a:p>
          <a:p>
            <a:pPr lvl="1">
              <a:lnSpc>
                <a:spcPct val="150000"/>
              </a:lnSpc>
            </a:pP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algorithm used the most </a:t>
            </a:r>
            <a:r>
              <a:rPr lang="en-US" altLang="en-US" sz="14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9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0" y="1373588"/>
            <a:ext cx="75264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1400" dirty="0" smtClean="0"/>
              <a:t>Find the fastest implementations across:</a:t>
            </a:r>
            <a:endParaRPr lang="en-US" altLang="ru-RU" sz="1400" dirty="0"/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ArrayList</a:t>
            </a:r>
            <a:r>
              <a:rPr lang="en-US" altLang="ru-RU" sz="1400" dirty="0"/>
              <a:t> vs </a:t>
            </a:r>
            <a:r>
              <a:rPr lang="en-US" altLang="ru-RU" sz="1400" dirty="0" err="1" smtClean="0"/>
              <a:t>LinkedList</a:t>
            </a:r>
            <a:r>
              <a:rPr lang="en-US" altLang="ru-RU" sz="1400" dirty="0" smtClean="0"/>
              <a:t>: get/add/remove/set values in the beginning/middle/end;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HashSet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LinkedHashSet</a:t>
            </a:r>
            <a:r>
              <a:rPr lang="en-US" altLang="ru-RU" sz="1400" dirty="0"/>
              <a:t> vs </a:t>
            </a:r>
            <a:r>
              <a:rPr lang="en-US" altLang="ru-RU" sz="1400" dirty="0" err="1" smtClean="0"/>
              <a:t>TreeSet</a:t>
            </a:r>
            <a:r>
              <a:rPr lang="en-US" altLang="ru-RU" sz="1400" dirty="0" smtClean="0"/>
              <a:t>: add/remove/contains values </a:t>
            </a:r>
            <a:r>
              <a:rPr lang="en-US" altLang="ru-RU" sz="1400" dirty="0"/>
              <a:t>in </a:t>
            </a:r>
            <a:r>
              <a:rPr lang="en-US" altLang="ru-RU" sz="1400" dirty="0" smtClean="0"/>
              <a:t>non-empty;</a:t>
            </a:r>
          </a:p>
          <a:p>
            <a:pPr lvl="1">
              <a:lnSpc>
                <a:spcPct val="150000"/>
              </a:lnSpc>
            </a:pPr>
            <a:r>
              <a:rPr lang="en-US" altLang="ru-RU" sz="1400" dirty="0" err="1"/>
              <a:t>HashMap</a:t>
            </a:r>
            <a:r>
              <a:rPr lang="en-US" altLang="ru-RU" sz="1400" dirty="0"/>
              <a:t> vs </a:t>
            </a:r>
            <a:r>
              <a:rPr lang="en-US" altLang="ru-RU" sz="1400" dirty="0" err="1"/>
              <a:t>LinkedHashMap</a:t>
            </a:r>
            <a:r>
              <a:rPr lang="en-US" altLang="ru-RU" sz="1400" dirty="0"/>
              <a:t> vs </a:t>
            </a:r>
            <a:r>
              <a:rPr lang="en-US" altLang="ru-RU" sz="1400" dirty="0" err="1" smtClean="0"/>
              <a:t>TreeMap</a:t>
            </a:r>
            <a:r>
              <a:rPr lang="en-US" altLang="ru-RU" sz="1400" dirty="0" smtClean="0"/>
              <a:t>: add/removal/update/contains in non-empty;</a:t>
            </a: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1199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Collections</a:t>
            </a:r>
            <a:endParaRPr lang="en-US" dirty="0"/>
          </a:p>
          <a:p>
            <a:r>
              <a:rPr lang="en-US" dirty="0" smtClean="0">
                <a:hlinkClick r:id="rId3"/>
              </a:rPr>
              <a:t>Java Collections Cheat Sheet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178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</a:t>
            </a:r>
            <a:r>
              <a:rPr lang="en-US" dirty="0" smtClean="0">
                <a:solidFill>
                  <a:schemeClr val="lt1"/>
                </a:solidFill>
              </a:rPr>
              <a:t>fi</a:t>
            </a:r>
            <a:r>
              <a:rPr lang="en" sz="2400" dirty="0" smtClean="0">
                <a:solidFill>
                  <a:schemeClr val="lt1"/>
                </a:solidFill>
              </a:rPr>
              <a:t>nd </a:t>
            </a:r>
            <a:r>
              <a:rPr lang="en" sz="2400" dirty="0">
                <a:solidFill>
                  <a:schemeClr val="lt1"/>
                </a:solidFill>
              </a:rPr>
              <a:t>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dirty="0"/>
              <a:t>does not allow duplicates</a:t>
            </a:r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46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7776"/>
            <a:ext cx="6462600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Backed by Hash </a:t>
            </a:r>
            <a:r>
              <a:rPr lang="en-US" dirty="0"/>
              <a:t>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Exploits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+"/>
            </a:pPr>
            <a:r>
              <a:rPr lang="en-US" dirty="0" smtClean="0"/>
              <a:t>adding </a:t>
            </a:r>
            <a:r>
              <a:rPr lang="en-US" dirty="0"/>
              <a:t>elements </a:t>
            </a:r>
            <a:r>
              <a:rPr lang="en-US" dirty="0" smtClean="0"/>
              <a:t>takes constant </a:t>
            </a:r>
            <a:r>
              <a:rPr lang="en-US" dirty="0"/>
              <a:t>time</a:t>
            </a:r>
            <a:endParaRPr lang="en-US" dirty="0" smtClean="0"/>
          </a:p>
          <a:p>
            <a:pPr>
              <a:buFontTx/>
              <a:buChar char="+"/>
            </a:pPr>
            <a:r>
              <a:rPr lang="en-US" dirty="0" smtClean="0"/>
              <a:t>existence check takes </a:t>
            </a:r>
            <a:r>
              <a:rPr lang="en-US" dirty="0"/>
              <a:t>constant </a:t>
            </a:r>
            <a:r>
              <a:rPr lang="en-US" dirty="0" smtClean="0"/>
              <a:t>time</a:t>
            </a:r>
          </a:p>
          <a:p>
            <a:pPr>
              <a:buFontTx/>
              <a:buChar char="+"/>
            </a:pPr>
            <a:r>
              <a:rPr lang="en-US" dirty="0" smtClean="0"/>
              <a:t>supports value ordering </a:t>
            </a:r>
            <a:r>
              <a:rPr lang="en-US" dirty="0" err="1" smtClean="0"/>
              <a:t>TreeSet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lost of insertion order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5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815124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2050" name="Picture 2" descr="https://lh5.googleusercontent.com/cccP8tWe5FMzO2mBFCse-ppDmC-r3wORhCW4hUj3vTOi_kGjgM7eq1X_zCy7TZ-OeHfpA-ggeVnO91zMmuzxtBKtrjQpyoSTqsa7zb9jQRuSlmSEsTqpkrLXLt6AmLNpvvIccjWZ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1" y="1268016"/>
            <a:ext cx="4642658" cy="35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0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72817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9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stores the keys in a hash table</a:t>
            </a:r>
          </a:p>
          <a:p>
            <a:pPr lvl="1"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 lvl="1"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 lvl="1">
              <a:buFontTx/>
              <a:buChar char="-"/>
            </a:pPr>
            <a:r>
              <a:rPr lang="en-US" dirty="0"/>
              <a:t>lost of insertion order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stores the keys in a sorted tree structure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 smtClean="0"/>
              <a:t>keys </a:t>
            </a:r>
            <a:r>
              <a:rPr lang="en-US" dirty="0"/>
              <a:t>are always in sorted order.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/>
              <a:t>adding </a:t>
            </a:r>
            <a:r>
              <a:rPr lang="en-US" dirty="0"/>
              <a:t>and checking if a key is present are both O(log n).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 smtClean="0"/>
              <a:t>LinkedHashMap</a:t>
            </a:r>
            <a:r>
              <a:rPr lang="en-US" altLang="ru-RU" dirty="0" smtClean="0"/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4440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676</Words>
  <Application>Microsoft Office PowerPoint</Application>
  <PresentationFormat>On-screen Show (16:9)</PresentationFormat>
  <Paragraphs>162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Raleway</vt:lpstr>
      <vt:lpstr>Arial</vt:lpstr>
      <vt:lpstr>Courier New</vt:lpstr>
      <vt:lpstr>Lato</vt:lpstr>
      <vt:lpstr>Antonio template</vt:lpstr>
      <vt:lpstr>Lesson 5 – Collections Framework: Set, Map</vt:lpstr>
      <vt:lpstr>Lesson goals</vt:lpstr>
      <vt:lpstr>Collections Framework</vt:lpstr>
      <vt:lpstr>Set</vt:lpstr>
      <vt:lpstr>HashSet</vt:lpstr>
      <vt:lpstr>HashSet</vt:lpstr>
      <vt:lpstr>Map</vt:lpstr>
      <vt:lpstr>Map</vt:lpstr>
      <vt:lpstr>Map</vt:lpstr>
      <vt:lpstr>HashMap</vt:lpstr>
      <vt:lpstr>HashMap</vt:lpstr>
      <vt:lpstr>Coding equals, hashCode and toString</vt:lpstr>
      <vt:lpstr>Coding equals, hashCode and toString</vt:lpstr>
      <vt:lpstr>toString</vt:lpstr>
      <vt:lpstr>equals</vt:lpstr>
      <vt:lpstr>equals</vt:lpstr>
      <vt:lpstr>equals - rules</vt:lpstr>
      <vt:lpstr>equals - what is wrong</vt:lpstr>
      <vt:lpstr>equals - what is wrong</vt:lpstr>
      <vt:lpstr>hashCode</vt:lpstr>
      <vt:lpstr>hashCode</vt:lpstr>
      <vt:lpstr>equals, hashCode and toString combination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Homework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107</cp:revision>
  <dcterms:modified xsi:type="dcterms:W3CDTF">2019-10-29T20:56:30Z</dcterms:modified>
</cp:coreProperties>
</file>