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84" r:id="rId2"/>
    <p:sldId id="285" r:id="rId3"/>
    <p:sldId id="381" r:id="rId4"/>
    <p:sldId id="435" r:id="rId5"/>
    <p:sldId id="383" r:id="rId6"/>
    <p:sldId id="449" r:id="rId7"/>
    <p:sldId id="451" r:id="rId8"/>
    <p:sldId id="411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2" r:id="rId23"/>
    <p:sldId id="434" r:id="rId24"/>
    <p:sldId id="401" r:id="rId25"/>
    <p:sldId id="339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6774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94"/>
  </p:normalViewPr>
  <p:slideViewPr>
    <p:cSldViewPr snapToGrid="0" snapToObjects="1">
      <p:cViewPr varScale="1">
        <p:scale>
          <a:sx n="141" d="100"/>
          <a:sy n="141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rebel.com/rebellabs/java-8-streams-cheat-sheet/" TargetMode="External"/><Relationship Id="rId2" Type="http://schemas.openxmlformats.org/officeDocument/2006/relationships/hyperlink" Target="https://docs.oracle.com/javase/8/docs/api/java/util/stream/package-summ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odefx.org/techniques/intention-revealing-code-java-8-optional/" TargetMode="External"/><Relationship Id="rId5" Type="http://schemas.openxmlformats.org/officeDocument/2006/relationships/hyperlink" Target="https://www.baeldung.com/java-8-collectors" TargetMode="External"/><Relationship Id="rId4" Type="http://schemas.openxmlformats.org/officeDocument/2006/relationships/hyperlink" Target="https://habr.com/ru/company/luxoft/blog/270383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9 – Stream API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2" descr="Картинки по запросу java stream">
            <a:extLst>
              <a:ext uri="{FF2B5EF4-FFF2-40B4-BE49-F238E27FC236}">
                <a16:creationId xmlns:a16="http://schemas.microsoft.com/office/drawing/2014/main" id="{94572247-A5CC-45F5-9113-28DB3D4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36" y="1270953"/>
            <a:ext cx="3588328" cy="358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864220" cy="355230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Simon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Robert</a:t>
            </a:r>
            <a:r>
              <a:rPr lang="uk-UA" altLang="uk-UA" sz="11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1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collection.stream</a:t>
            </a:r>
            <a:r>
              <a:rPr lang="uk-UA" altLang="uk-UA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uk-UA" sz="11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altLang="uk-UA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item.startsWith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1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</a:t>
            </a:r>
            <a:r>
              <a:rPr lang="uk-UA" altLang="uk-UA" sz="11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((s1, s2) -&gt; </a:t>
            </a:r>
            <a:r>
              <a:rPr lang="uk-UA" altLang="uk-UA" sz="11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</a:t>
            </a:r>
            <a:r>
              <a:rPr lang="uk-UA" altLang="uk-UA" sz="1100" i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uk-UA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(s2.length(), s1.length()))</a:t>
            </a:r>
            <a:r>
              <a:rPr lang="en-US" altLang="uk-UA" sz="11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intermediate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11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uk-UA" altLang="uk-UA" sz="1100" i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uk-UA" sz="11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print(result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</a:t>
            </a:r>
            <a:r>
              <a:rPr lang="uk-UA" altLang="uk-UA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Saint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uk-UA" altLang="uk-UA" sz="11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82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source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singleElement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fromArray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fromList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fromListParallel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list.parallelStream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1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 -&gt; n + </a:t>
            </a:r>
            <a:r>
              <a:rPr lang="ru-RU" altLang="ru-RU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.limit(10)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altLang="ru-RU" sz="11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61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intermediate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filter</a:t>
            </a:r>
            <a:r>
              <a:rPr lang="en-US" altLang="ru-RU" sz="1300" b="1" dirty="0">
                <a:solidFill>
                  <a:srgbClr val="677480"/>
                </a:solidFill>
                <a:latin typeface="Lato" panose="020F0502020204030203" pitchFamily="34" charset="0"/>
                <a:cs typeface="Lato" panose="020F0502020204030203" pitchFamily="34" charset="0"/>
              </a:rPr>
              <a:t>()</a:t>
            </a: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return a new stream that contains elements that match its predicate.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map()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transform the elements in a stream using the provided </a:t>
            </a:r>
            <a:r>
              <a:rPr lang="en-US" altLang="ru-RU" sz="1300" b="1" i="1" dirty="0" err="1">
                <a:latin typeface="Lato" panose="020F0502020204030203" pitchFamily="34" charset="0"/>
                <a:cs typeface="Lato" panose="020F0502020204030203" pitchFamily="34" charset="0"/>
              </a:rPr>
              <a:t>java.util.function.Function</a:t>
            </a:r>
            <a:endParaRPr lang="en-US" altLang="ru-RU" sz="1300" b="1" i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 err="1">
                <a:latin typeface="Lato" panose="020F0502020204030203" pitchFamily="34" charset="0"/>
                <a:cs typeface="Lato" panose="020F0502020204030203" pitchFamily="34" charset="0"/>
              </a:rPr>
              <a:t>flatMap</a:t>
            </a: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transform each element into zero or more elements by a way of another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peek()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 - allows to peek into the stream before an action is encountered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distinct()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find unique elements in a stream according to their .equals() behavior.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sorted()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return a stream sorted according to natural order (or passed comparator)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limit()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limit the number or truncate elements to be processed in the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300" b="1" dirty="0">
                <a:latin typeface="Lato" panose="020F0502020204030203" pitchFamily="34" charset="0"/>
                <a:cs typeface="Lato" panose="020F0502020204030203" pitchFamily="34" charset="0"/>
              </a:rPr>
              <a:t>skip() </a:t>
            </a:r>
            <a:r>
              <a:rPr lang="en-US" altLang="ru-RU" sz="1300" dirty="0">
                <a:latin typeface="Lato" panose="020F0502020204030203" pitchFamily="34" charset="0"/>
                <a:cs typeface="Lato" panose="020F0502020204030203" pitchFamily="34" charset="0"/>
              </a:rPr>
              <a:t>- skip the start elements to be processed in the stream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71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intermediate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8, 2, 6]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1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1, 3]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3, 4, 5]</a:t>
            </a:r>
            <a:b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[5, 4, 1]</a:t>
            </a:r>
            <a:endParaRPr lang="en-US" altLang="uk-UA" sz="11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1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uk-UA" altLang="uk-UA" sz="11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3]</a:t>
            </a:r>
            <a:endParaRPr lang="uk-UA" altLang="uk-UA" sz="11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081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terminal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latin typeface="Lato" panose="020F0502020204030203" pitchFamily="34" charset="0"/>
                <a:cs typeface="Lato" panose="020F0502020204030203" pitchFamily="34" charset="0"/>
              </a:rPr>
              <a:t>allMatch</a:t>
            </a: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check every element in the stream and find out if it matches the predicate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latin typeface="Lato" panose="020F0502020204030203" pitchFamily="34" charset="0"/>
                <a:cs typeface="Lato" panose="020F0502020204030203" pitchFamily="34" charset="0"/>
              </a:rPr>
              <a:t>anyMatch</a:t>
            </a: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()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 - find out whether at least one of the elements in the stream matches a given predicate.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latin typeface="Lato" panose="020F0502020204030203" pitchFamily="34" charset="0"/>
                <a:cs typeface="Lato" panose="020F0502020204030203" pitchFamily="34" charset="0"/>
              </a:rPr>
              <a:t>noneMatch</a:t>
            </a: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()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 - find if no elements in the stream match the specified predicate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collect()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 - convert the stream into some other container such as a list.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count()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number of elements in the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latin typeface="Lato" panose="020F0502020204030203" pitchFamily="34" charset="0"/>
                <a:cs typeface="Lato" panose="020F0502020204030203" pitchFamily="34" charset="0"/>
              </a:rPr>
              <a:t>findAny</a:t>
            </a: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()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 - find any element in a given stream.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latin typeface="Lato" panose="020F0502020204030203" pitchFamily="34" charset="0"/>
                <a:cs typeface="Lato" panose="020F0502020204030203" pitchFamily="34" charset="0"/>
              </a:rPr>
              <a:t>findFirst</a:t>
            </a: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find the first element in the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 err="1">
                <a:latin typeface="Lato" panose="020F0502020204030203" pitchFamily="34" charset="0"/>
                <a:cs typeface="Lato" panose="020F0502020204030203" pitchFamily="34" charset="0"/>
              </a:rPr>
              <a:t>forEach</a:t>
            </a: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perform an action for each element in the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min()/max()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 - find the minimum or maximum of a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b="1" dirty="0">
                <a:latin typeface="Lato" panose="020F0502020204030203" pitchFamily="34" charset="0"/>
                <a:cs typeface="Lato" panose="020F0502020204030203" pitchFamily="34" charset="0"/>
              </a:rPr>
              <a:t>reduce() </a:t>
            </a:r>
            <a:r>
              <a:rPr lang="en-US" altLang="ru-RU" sz="1200" dirty="0">
                <a:latin typeface="Lato" panose="020F0502020204030203" pitchFamily="34" charset="0"/>
                <a:cs typeface="Lato" panose="020F0502020204030203" pitchFamily="34" charset="0"/>
              </a:rPr>
              <a:t>- combine the stream elements into one using a </a:t>
            </a:r>
            <a:r>
              <a:rPr lang="en-US" altLang="ru-RU" sz="1200" b="1" i="1" dirty="0" err="1">
                <a:latin typeface="Lato" panose="020F0502020204030203" pitchFamily="34" charset="0"/>
                <a:cs typeface="Lato" panose="020F0502020204030203" pitchFamily="34" charset="0"/>
              </a:rPr>
              <a:t>BinaryOperator</a:t>
            </a:r>
            <a:endParaRPr lang="en-US" altLang="ru-RU" sz="1200" b="1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88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terminal operations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US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en-US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&gt; 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 * n)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[25, 16, 1, 9]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findAny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 4 1 3</a:t>
            </a:r>
            <a:endParaRPr lang="en-US" altLang="ru-RU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comparingInt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-&gt; n))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(n1, n2) -&gt; n1 + n2))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[13]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810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order and parallel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>
                <a:solidFill>
                  <a:srgbClr val="677480"/>
                </a:solidFill>
              </a:rPr>
              <a:t>Encounter order - </a:t>
            </a:r>
            <a:r>
              <a:rPr lang="en-US" sz="1200" dirty="0">
                <a:solidFill>
                  <a:srgbClr val="677480"/>
                </a:solidFill>
              </a:rPr>
              <a:t>the order in which the stream source makes it's elements available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 = () -&gt; 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0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 -&gt; i + 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12345678910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78641032195</a:t>
            </a:r>
            <a:b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unordered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0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uk-UA" altLang="uk-UA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uk-UA" altLang="uk-UA" sz="10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78109124365</a:t>
            </a:r>
            <a:endParaRPr lang="en-US" altLang="uk-UA" sz="105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02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collectors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A&gt; R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 A, 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uk-UA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R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 ? 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uk-UA" altLang="uk-UA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T&gt; </a:t>
            </a: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</a:p>
          <a:p>
            <a:pPr marL="0" indent="0">
              <a:buNone/>
            </a:pPr>
            <a:r>
              <a:rPr lang="en-US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accumulator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BiConsumer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&lt;R,R&gt; </a:t>
            </a:r>
            <a:r>
              <a:rPr lang="uk-UA" altLang="uk-UA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uk-UA" altLang="uk-UA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-&gt; 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isLetter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[W, O, L, F]</a:t>
            </a:r>
            <a:endParaRPr lang="en-US" altLang="uk-UA" sz="120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b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stream.get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WOLF</a:t>
            </a:r>
            <a:endParaRPr lang="uk-UA" altLang="uk-UA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18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IntStream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int, short, byte, and char 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LongStream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 long 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DoubleStream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double and float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56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java.util.Stream</a:t>
            </a:r>
            <a:endParaRPr lang="en-US" dirty="0"/>
          </a:p>
          <a:p>
            <a:r>
              <a:rPr lang="en-US" dirty="0" err="1"/>
              <a:t>java.util.Optional</a:t>
            </a:r>
            <a:endParaRPr lang="en-US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555624C-A575-412C-915F-C43867A1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averageInteger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uk-UA" altLang="uk-UA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2.6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averageInteger.getAsDouble</a:t>
            </a:r>
            <a:r>
              <a:rPr lang="uk-UA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uk-UA" altLang="uk-UA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uk-UA" altLang="uk-UA" sz="1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OptionalDouble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averageInt.getAsDouble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2.0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06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summaryStatistics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intSummaryStatistics.getMax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intSummaryStatistics.getMin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intSummaryStatistics.getSum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intSummaryStatistics.getAverage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b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intSummaryStatistics.getCount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ru-RU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ru-RU" sz="1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16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methods (from/to)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mapToInt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– transform the elements in a stream into </a:t>
            </a:r>
            <a:r>
              <a:rPr lang="en-US" altLang="ru-RU" sz="1100" b="1" i="1" dirty="0">
                <a:latin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 using the provided 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ToIntFunction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LongToIntFunction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DoubleToIntFunction</a:t>
            </a: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mapToLong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– transform the elements in a stream into </a:t>
            </a:r>
            <a:r>
              <a:rPr lang="en-US" altLang="ru-RU" sz="1100" b="1" i="1" dirty="0">
                <a:latin typeface="Lato" panose="020F0502020204030203" pitchFamily="34" charset="0"/>
                <a:cs typeface="Lato" panose="020F0502020204030203" pitchFamily="34" charset="0"/>
              </a:rPr>
              <a:t>long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 using the provided  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ToLongFunction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IntToLongFunction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 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DoubleToLongFunction</a:t>
            </a: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mapToDouble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– transform the elements in a stream into </a:t>
            </a:r>
            <a:r>
              <a:rPr lang="en-US" altLang="ru-RU" sz="1100" b="1" i="1" dirty="0">
                <a:latin typeface="Lato" panose="020F0502020204030203" pitchFamily="34" charset="0"/>
                <a:cs typeface="Lato" panose="020F0502020204030203" pitchFamily="34" charset="0"/>
              </a:rPr>
              <a:t>double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 using the provided 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ToDoubleFunction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IntToDoubleFunction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LongToDoubleFunction</a:t>
            </a: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mapToObj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– transform the elements in a stream into any Object using the provided 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IntFunction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LongFunction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DoubleFunction</a:t>
            </a:r>
            <a:endParaRPr lang="en-US" altLang="ru-RU" sz="1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sum()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  - returns the sum of all elements exist in primitive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average()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 – returns primitive Optional with arithmetic mean of elements in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 err="1">
                <a:latin typeface="Lato" panose="020F0502020204030203" pitchFamily="34" charset="0"/>
                <a:cs typeface="Lato" panose="020F0502020204030203" pitchFamily="34" charset="0"/>
              </a:rPr>
              <a:t>summaryStatistics</a:t>
            </a: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– returns various summary data about elements in primitive Stream</a:t>
            </a:r>
          </a:p>
          <a:p>
            <a:pPr marL="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100" b="1" dirty="0">
                <a:latin typeface="Lato" panose="020F0502020204030203" pitchFamily="34" charset="0"/>
                <a:cs typeface="Lato" panose="020F0502020204030203" pitchFamily="34" charset="0"/>
              </a:rPr>
              <a:t>boxed() –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creates new regular </a:t>
            </a:r>
            <a:r>
              <a:rPr lang="en-US" altLang="ru-RU" sz="1100" b="1" i="1" dirty="0">
                <a:latin typeface="Lato" panose="020F0502020204030203" pitchFamily="34" charset="0"/>
                <a:cs typeface="Lato" panose="020F0502020204030203" pitchFamily="34" charset="0"/>
              </a:rPr>
              <a:t>Stream </a:t>
            </a:r>
            <a:r>
              <a:rPr lang="en-US" altLang="ru-RU" sz="1100" dirty="0">
                <a:latin typeface="Lato" panose="020F0502020204030203" pitchFamily="34" charset="0"/>
                <a:cs typeface="Lato" panose="020F0502020204030203" pitchFamily="34" charset="0"/>
              </a:rPr>
              <a:t>with wrappers instead of values in original primitive Stream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14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Change implementation of </a:t>
            </a:r>
            <a:r>
              <a:rPr lang="en-US" sz="2000" b="1" i="1" dirty="0" err="1"/>
              <a:t>CodingAudit</a:t>
            </a:r>
            <a:r>
              <a:rPr lang="en-US" sz="2000" dirty="0"/>
              <a:t> by using Stream API (all 3 methods can be implemented using streams)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Change implementation of </a:t>
            </a:r>
            <a:r>
              <a:rPr lang="en-US" sz="2000" b="1" i="1" dirty="0" err="1"/>
              <a:t>Caeser</a:t>
            </a:r>
            <a:r>
              <a:rPr lang="en-US" sz="2000" b="1" i="1" dirty="0"/>
              <a:t>, Morse, </a:t>
            </a:r>
            <a:r>
              <a:rPr lang="en-US" sz="2000" b="1" i="1" dirty="0" err="1"/>
              <a:t>Vigenere</a:t>
            </a:r>
            <a:r>
              <a:rPr lang="en-US" sz="2000" dirty="0"/>
              <a:t> codecs by using Stream API (use streams only if they can simplify implementation of the algorithm or reading of the code)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286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2"/>
              </a:rPr>
              <a:t>Stream package summary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3"/>
              </a:rPr>
              <a:t>Streams cheat sheet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4"/>
              </a:rPr>
              <a:t>Java Stream API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Baeldung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5"/>
              </a:rPr>
              <a:t> collectors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  <a:hlinkClick r:id="rId6"/>
              </a:rPr>
              <a:t>Optional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AA603E9-CDBF-4B32-8641-02399BEC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178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Optional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Optional - “we don’t know” or “not applicable”</a:t>
            </a:r>
          </a:p>
          <a:p>
            <a:r>
              <a:rPr lang="en-US" sz="2000" dirty="0"/>
              <a:t>created using a factory</a:t>
            </a:r>
          </a:p>
          <a:p>
            <a:r>
              <a:rPr lang="en-US" sz="2000" dirty="0"/>
              <a:t>a clear way to express that null might be a special value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F348F5E-700D-4276-94CA-C08C92F3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9" y="3730968"/>
            <a:ext cx="4352921" cy="1194920"/>
          </a:xfrm>
          <a:prstGeom prst="rect">
            <a:avLst/>
          </a:prstGeom>
        </p:spPr>
      </p:pic>
      <p:sp>
        <p:nvSpPr>
          <p:cNvPr id="16" name="Місце для номера слайда 15">
            <a:extLst>
              <a:ext uri="{FF2B5EF4-FFF2-40B4-BE49-F238E27FC236}">
                <a16:creationId xmlns:a16="http://schemas.microsoft.com/office/drawing/2014/main" id="{7647FA1E-76C8-4F95-969D-BF6F0BAD60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84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Optional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Optional.of</a:t>
            </a:r>
            <a:r>
              <a:rPr lang="en-US" sz="2000" dirty="0"/>
              <a:t>(…)</a:t>
            </a:r>
          </a:p>
          <a:p>
            <a:r>
              <a:rPr lang="en-US" sz="2000" dirty="0" err="1"/>
              <a:t>Optional.ofNullable</a:t>
            </a:r>
            <a:r>
              <a:rPr lang="en-US" sz="2000" dirty="0"/>
              <a:t>(…)</a:t>
            </a:r>
          </a:p>
          <a:p>
            <a:r>
              <a:rPr lang="en-US" sz="2000" dirty="0" err="1"/>
              <a:t>Optional.empty</a:t>
            </a:r>
            <a:r>
              <a:rPr lang="en-US" sz="2000" dirty="0"/>
              <a:t>()</a:t>
            </a:r>
          </a:p>
          <a:p>
            <a:r>
              <a:rPr lang="en-US" sz="2000" b="1" dirty="0"/>
              <a:t>From stream terminal operation</a:t>
            </a:r>
          </a:p>
        </p:txBody>
      </p:sp>
      <p:sp>
        <p:nvSpPr>
          <p:cNvPr id="16" name="Місце для номера слайда 15">
            <a:extLst>
              <a:ext uri="{FF2B5EF4-FFF2-40B4-BE49-F238E27FC236}">
                <a16:creationId xmlns:a16="http://schemas.microsoft.com/office/drawing/2014/main" id="{7647FA1E-76C8-4F95-969D-BF6F0BAD60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67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Optional methods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35575" cy="3552300"/>
          </a:xfrm>
        </p:spPr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ifPresentOrElse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(Consumer&lt;?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action, Runnable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emptyAction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filter(Predicate&lt;?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predicate);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map(Function&lt;?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mapper);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Optional&lt;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mapper);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or(Supplier&lt;?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supplier);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stream();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orElseGet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supplier);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Throwable&gt;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(Supplier&lt;?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exceptionSupplier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0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D17C6EF-5396-4A6D-89D2-C8353B3295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0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Optional, working with primitives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err="1">
                <a:latin typeface="Lato" panose="020F0502020204030203" pitchFamily="34" charset="0"/>
                <a:cs typeface="Lato" panose="020F0502020204030203" pitchFamily="34" charset="0"/>
              </a:rPr>
              <a:t>OptionalInt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int, short, byte, and char 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err="1">
                <a:latin typeface="Lato" panose="020F0502020204030203" pitchFamily="34" charset="0"/>
                <a:cs typeface="Lato" panose="020F0502020204030203" pitchFamily="34" charset="0"/>
              </a:rPr>
              <a:t>OptionalLong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 long 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err="1">
                <a:latin typeface="Lato" panose="020F0502020204030203" pitchFamily="34" charset="0"/>
                <a:cs typeface="Lato" panose="020F0502020204030203" pitchFamily="34" charset="0"/>
              </a:rPr>
              <a:t>OptionalDouble</a:t>
            </a: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: Used for the primitive types double and float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61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Primitive Optional methods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getAsLong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LongStream stream();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getAsInt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IntStream stream();</a:t>
            </a:r>
            <a:endParaRPr lang="en-US" altLang="ru-RU" sz="105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105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getAsDouble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DoubleStream stream();</a:t>
            </a:r>
            <a:endParaRPr lang="en-US" altLang="ru-RU" sz="105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98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A stream in Java is a sequence of data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A stream pipeline is the operations that run on a stream to produce a result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Finite and Infinite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Lazy evaluated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latin typeface="Lato" panose="020F0502020204030203" pitchFamily="34" charset="0"/>
                <a:cs typeface="Lato" panose="020F0502020204030203" pitchFamily="34" charset="0"/>
              </a:rPr>
              <a:t>Not reusable!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798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Stream parts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Source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Intermediate operations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latin typeface="Lato" panose="020F0502020204030203" pitchFamily="34" charset="0"/>
                <a:cs typeface="Lato" panose="020F0502020204030203" pitchFamily="34" charset="0"/>
              </a:rPr>
              <a:t>Terminal operation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7166399-4A61-4290-9E14-3E17A04EB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4CBD-6448-47B6-A17E-41942362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0" y="3149738"/>
            <a:ext cx="5340559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991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1895</Words>
  <Application>Microsoft Office PowerPoint</Application>
  <PresentationFormat>Екран (16:9)</PresentationFormat>
  <Paragraphs>165</Paragraphs>
  <Slides>25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0" baseType="lpstr">
      <vt:lpstr>Lato</vt:lpstr>
      <vt:lpstr>Arial</vt:lpstr>
      <vt:lpstr>Courier New</vt:lpstr>
      <vt:lpstr>Raleway</vt:lpstr>
      <vt:lpstr>Antonio template</vt:lpstr>
      <vt:lpstr>Lesson 9 – Stream API</vt:lpstr>
      <vt:lpstr>Lesson goals</vt:lpstr>
      <vt:lpstr>Optional</vt:lpstr>
      <vt:lpstr>Optional</vt:lpstr>
      <vt:lpstr>Optional methods</vt:lpstr>
      <vt:lpstr>Optional, working with primitives</vt:lpstr>
      <vt:lpstr>Primitive Optional methods</vt:lpstr>
      <vt:lpstr>Stream</vt:lpstr>
      <vt:lpstr>Stream parts</vt:lpstr>
      <vt:lpstr>Stream parts</vt:lpstr>
      <vt:lpstr>Stream parts</vt:lpstr>
      <vt:lpstr>Stream source</vt:lpstr>
      <vt:lpstr>Stream intermediate operations</vt:lpstr>
      <vt:lpstr>Stream intermediate operations</vt:lpstr>
      <vt:lpstr>Stream terminal operations</vt:lpstr>
      <vt:lpstr>Stream terminal operations</vt:lpstr>
      <vt:lpstr>Stream order and parallel</vt:lpstr>
      <vt:lpstr>Stream collectors</vt:lpstr>
      <vt:lpstr>Stream, working with primitives</vt:lpstr>
      <vt:lpstr>Stream, working with primitives</vt:lpstr>
      <vt:lpstr>Stream, working with primitives</vt:lpstr>
      <vt:lpstr>Stream methods (from/to) primitives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Oleksandr Kucher</cp:lastModifiedBy>
  <cp:revision>125</cp:revision>
  <dcterms:modified xsi:type="dcterms:W3CDTF">2019-11-24T22:52:12Z</dcterms:modified>
</cp:coreProperties>
</file>