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391" r:id="rId2"/>
    <p:sldId id="392" r:id="rId3"/>
    <p:sldId id="443" r:id="rId4"/>
    <p:sldId id="437" r:id="rId5"/>
    <p:sldId id="436" r:id="rId6"/>
    <p:sldId id="455" r:id="rId7"/>
    <p:sldId id="453" r:id="rId8"/>
    <p:sldId id="439" r:id="rId9"/>
    <p:sldId id="438" r:id="rId10"/>
    <p:sldId id="458" r:id="rId11"/>
    <p:sldId id="435" r:id="rId12"/>
    <p:sldId id="440" r:id="rId13"/>
    <p:sldId id="452" r:id="rId14"/>
    <p:sldId id="446" r:id="rId15"/>
    <p:sldId id="441" r:id="rId16"/>
    <p:sldId id="444" r:id="rId17"/>
    <p:sldId id="454" r:id="rId18"/>
    <p:sldId id="445" r:id="rId19"/>
    <p:sldId id="448" r:id="rId20"/>
    <p:sldId id="457" r:id="rId21"/>
    <p:sldId id="456" r:id="rId22"/>
    <p:sldId id="449" r:id="rId23"/>
    <p:sldId id="434" r:id="rId24"/>
    <p:sldId id="317" r:id="rId25"/>
    <p:sldId id="339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716F4-2AAE-4518-A083-4389F0D416A6}">
  <a:tblStyle styleId="{241716F4-2AAE-4518-A083-4389F0D41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7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9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1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3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189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7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7623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" TargetMode="External"/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top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tapitutorial.com/" TargetMode="External"/><Relationship Id="rId5" Type="http://schemas.openxmlformats.org/officeDocument/2006/relationships/hyperlink" Target="https://spring.io/guides/gs/testing-web/" TargetMode="External"/><Relationship Id="rId4" Type="http://schemas.openxmlformats.org/officeDocument/2006/relationships/hyperlink" Target="https://spring.io/guides/tutorials/res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C67C566D-FB34-45E4-90EB-613C5CC7F6DE}"/>
              </a:ext>
            </a:extLst>
          </p:cNvPr>
          <p:cNvSpPr txBox="1">
            <a:spLocks/>
          </p:cNvSpPr>
          <p:nvPr/>
        </p:nvSpPr>
        <p:spPr>
          <a:xfrm>
            <a:off x="700677" y="1786259"/>
            <a:ext cx="7742646" cy="63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dirty="0"/>
              <a:t>Lesson </a:t>
            </a:r>
            <a:r>
              <a:rPr lang="en-US" sz="3200" dirty="0" smtClean="0"/>
              <a:t>19 </a:t>
            </a:r>
            <a:r>
              <a:rPr lang="en-US" sz="3200" dirty="0"/>
              <a:t>– </a:t>
            </a:r>
            <a:r>
              <a:rPr lang="en-US" sz="3200" dirty="0" smtClean="0"/>
              <a:t>REST API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2558813"/>
            <a:ext cx="8196960" cy="253989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latin typeface="Lato" panose="020B0604020202020204" charset="0"/>
                <a:cs typeface="Lato" panose="020B0604020202020204" charset="0"/>
              </a:rPr>
              <a:t>Requirements</a:t>
            </a:r>
            <a:r>
              <a:rPr lang="en-US" dirty="0">
                <a:latin typeface="Lato" panose="020B0604020202020204" charset="0"/>
                <a:cs typeface="Lato" panose="020B060402020202020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Lato" panose="020B0604020202020204" charset="0"/>
                <a:cs typeface="Lato" panose="020B0604020202020204" charset="0"/>
              </a:rPr>
              <a:t>Plural form (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Lato" panose="020B0604020202020204" charset="0"/>
              </a:rPr>
              <a:t>/users, /users/1, /users/1/contacts</a:t>
            </a:r>
            <a:r>
              <a:rPr lang="en-US" sz="2000" dirty="0" smtClean="0">
                <a:latin typeface="Lato" panose="020B0604020202020204" charset="0"/>
                <a:cs typeface="Lato" panose="020B0604020202020204" charset="0"/>
              </a:rPr>
              <a:t>)</a:t>
            </a:r>
            <a:endParaRPr lang="en-US" sz="2000" dirty="0">
              <a:latin typeface="Lato" panose="020B0604020202020204" charset="0"/>
              <a:cs typeface="Lato" panose="020B060402020202020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Lato" panose="020B0604020202020204" charset="0"/>
                <a:cs typeface="Lato" panose="020B0604020202020204" charset="0"/>
              </a:rPr>
              <a:t>Action is </a:t>
            </a: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described by http </a:t>
            </a:r>
            <a:r>
              <a:rPr lang="en-US" sz="2000" dirty="0" smtClean="0">
                <a:latin typeface="Lato" panose="020B0604020202020204" charset="0"/>
                <a:cs typeface="Lato" panose="020B0604020202020204" charset="0"/>
              </a:rPr>
              <a:t>method </a:t>
            </a: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but not </a:t>
            </a:r>
            <a:r>
              <a:rPr lang="en-US" sz="2000" dirty="0" smtClean="0">
                <a:latin typeface="Lato" panose="020B0604020202020204" charset="0"/>
                <a:cs typeface="Lato" panose="020B0604020202020204" charset="0"/>
              </a:rPr>
              <a:t>URL </a:t>
            </a: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or </a:t>
            </a:r>
            <a:r>
              <a:rPr lang="en-US" sz="2000" dirty="0" smtClean="0">
                <a:latin typeface="Lato" panose="020B0604020202020204" charset="0"/>
                <a:cs typeface="Lato" panose="020B0604020202020204" charset="0"/>
              </a:rPr>
              <a:t>parameters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Lato" panose="020B0604020202020204" charset="0"/>
                <a:cs typeface="Lato" panose="020B0604020202020204" charset="0"/>
              </a:rPr>
              <a:t>Dash as delimiter</a:t>
            </a:r>
            <a:endParaRPr lang="en-US" sz="2000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58" y="1215788"/>
            <a:ext cx="789343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3700" y="1215788"/>
            <a:ext cx="7747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RestController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err="1" smtClean="0">
                <a:latin typeface="Consolas" panose="020B0609020204030204" pitchFamily="49" charset="0"/>
              </a:rPr>
              <a:t>UserController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en-US" dirty="0" smtClean="0"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"/users/me"</a:t>
            </a:r>
            <a:r>
              <a:rPr lang="en-US" altLang="en-US" dirty="0" smtClean="0">
                <a:latin typeface="Consolas" panose="020B0609020204030204" pitchFamily="49" charset="0"/>
              </a:rPr>
              <a:t>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 smtClean="0">
                <a:latin typeface="Consolas" panose="020B0609020204030204" pitchFamily="49" charset="0"/>
              </a:rPr>
              <a:t>List&lt;</a:t>
            </a:r>
            <a:r>
              <a:rPr lang="en-US" altLang="en-US" dirty="0" err="1" smtClean="0">
                <a:latin typeface="Consolas" panose="020B0609020204030204" pitchFamily="49" charset="0"/>
              </a:rPr>
              <a:t>UserDto</a:t>
            </a:r>
            <a:r>
              <a:rPr lang="en-US" altLang="en-US" dirty="0">
                <a:latin typeface="Consolas" panose="020B0609020204030204" pitchFamily="49" charset="0"/>
              </a:rPr>
              <a:t>&gt; get(Authentication authentication)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userManager</a:t>
            </a:r>
            <a:r>
              <a:rPr lang="en-US" altLang="en-US" dirty="0" err="1" smtClean="0">
                <a:latin typeface="Consolas" panose="020B0609020204030204" pitchFamily="49" charset="0"/>
              </a:rPr>
              <a:t>.get</a:t>
            </a:r>
            <a:r>
              <a:rPr lang="en-US" altLang="en-US" dirty="0" smtClean="0">
                <a:latin typeface="Consolas" panose="020B0609020204030204" pitchFamily="49" charset="0"/>
              </a:rPr>
              <a:t>(</a:t>
            </a:r>
            <a:r>
              <a:rPr lang="en-US" altLang="en-US" dirty="0" err="1" smtClean="0">
                <a:latin typeface="Consolas" panose="020B0609020204030204" pitchFamily="49" charset="0"/>
              </a:rPr>
              <a:t>authentication.getUserId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nsolas" panose="020B0609020204030204" pitchFamily="49" charset="0"/>
              </a:rPr>
              <a:t>DeleteMapping</a:t>
            </a:r>
            <a:r>
              <a:rPr lang="en-US" altLang="en-US" dirty="0" smtClean="0"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"/users/me"</a:t>
            </a:r>
            <a:r>
              <a:rPr lang="en-US" altLang="en-US" dirty="0" smtClean="0">
                <a:latin typeface="Consolas" panose="020B0609020204030204" pitchFamily="49" charset="0"/>
              </a:rPr>
              <a:t>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dirty="0">
                <a:latin typeface="Consolas" panose="020B0609020204030204" pitchFamily="49" charset="0"/>
              </a:rPr>
              <a:t>delete(Authentication authentication)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user</a:t>
            </a:r>
            <a:r>
              <a:rPr lang="en-US" altLang="en-US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Manager</a:t>
            </a:r>
            <a:r>
              <a:rPr lang="en-US" altLang="en-US" dirty="0" err="1" smtClean="0">
                <a:latin typeface="Consolas" panose="020B0609020204030204" pitchFamily="49" charset="0"/>
              </a:rPr>
              <a:t>.delete</a:t>
            </a:r>
            <a:r>
              <a:rPr lang="en-US" altLang="en-US" dirty="0" smtClean="0">
                <a:latin typeface="Consolas" panose="020B0609020204030204" pitchFamily="49" charset="0"/>
              </a:rPr>
              <a:t>(</a:t>
            </a:r>
            <a:r>
              <a:rPr lang="en-US" altLang="en-US" dirty="0" err="1" smtClean="0">
                <a:latin typeface="Consolas" panose="020B0609020204030204" pitchFamily="49" charset="0"/>
              </a:rPr>
              <a:t>authentication.getUserId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6711060" cy="857400"/>
          </a:xfrm>
        </p:spPr>
        <p:txBody>
          <a:bodyPr/>
          <a:lstStyle/>
          <a:p>
            <a:r>
              <a:rPr lang="ru-RU" b="1" i="1" dirty="0" smtClean="0"/>
              <a:t>HATEOAS</a:t>
            </a:r>
            <a:r>
              <a:rPr lang="en-US" i="1" dirty="0" smtClean="0"/>
              <a:t> - </a:t>
            </a:r>
            <a:r>
              <a:rPr lang="en-US" b="1" i="1" dirty="0" smtClean="0"/>
              <a:t>h</a:t>
            </a:r>
            <a:r>
              <a:rPr lang="ru-RU" i="1" dirty="0" err="1"/>
              <a:t>ypermedia</a:t>
            </a:r>
            <a:r>
              <a:rPr lang="ru-RU" i="1" dirty="0"/>
              <a:t> </a:t>
            </a:r>
            <a:r>
              <a:rPr lang="ru-RU" b="1" i="1" dirty="0"/>
              <a:t>a</a:t>
            </a:r>
            <a:r>
              <a:rPr lang="ru-RU" i="1" dirty="0"/>
              <a:t>s </a:t>
            </a:r>
            <a:r>
              <a:rPr lang="ru-RU" b="1" i="1" dirty="0"/>
              <a:t>t</a:t>
            </a:r>
            <a:r>
              <a:rPr lang="ru-RU" i="1" dirty="0"/>
              <a:t>he </a:t>
            </a:r>
            <a:r>
              <a:rPr lang="ru-RU" b="1" i="1" dirty="0" err="1"/>
              <a:t>e</a:t>
            </a:r>
            <a:r>
              <a:rPr lang="ru-RU" i="1" dirty="0" err="1"/>
              <a:t>ngine</a:t>
            </a:r>
            <a:r>
              <a:rPr lang="ru-RU" i="1" dirty="0"/>
              <a:t> </a:t>
            </a:r>
            <a:r>
              <a:rPr lang="ru-RU" b="1" i="1" dirty="0"/>
              <a:t>o</a:t>
            </a:r>
            <a:r>
              <a:rPr lang="ru-RU" i="1" dirty="0"/>
              <a:t>f </a:t>
            </a:r>
            <a:r>
              <a:rPr lang="ru-RU" b="1" i="1" dirty="0" err="1"/>
              <a:t>a</a:t>
            </a:r>
            <a:r>
              <a:rPr lang="ru-RU" i="1" dirty="0" err="1"/>
              <a:t>pplication</a:t>
            </a:r>
            <a:r>
              <a:rPr lang="ru-RU" i="1" dirty="0"/>
              <a:t> </a:t>
            </a:r>
            <a:r>
              <a:rPr lang="ru-RU" b="1" i="1" dirty="0" err="1" smtClean="0"/>
              <a:t>s</a:t>
            </a:r>
            <a:r>
              <a:rPr lang="ru-RU" i="1" dirty="0" err="1" smtClean="0"/>
              <a:t>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09108"/>
            <a:ext cx="79074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"user"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"id"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 smtClean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“name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altLang="en-US" sz="1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Yaroslav Brahinets"</a:t>
            </a:r>
            <a:r>
              <a:rPr lang="en-US" alt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"email"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altLang="en-US" sz="1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y.brahinets@gmail.com"</a:t>
            </a: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"_links"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"users"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“deactivate"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"http://localhost:8090/users/1/deactivate"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"self"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"http://localhost:8090/users/1"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815159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configure(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http)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http.httpBasic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().and()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HttpMethod.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"/history/**"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HttpMethod.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"/history/**"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"/analytics/**"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"/coding/**"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"GUEST"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Error handling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93700" y="1215788"/>
            <a:ext cx="831126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@ControllerAdvice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err="1">
                <a:latin typeface="Consolas" panose="020B0609020204030204" pitchFamily="49" charset="0"/>
              </a:rPr>
              <a:t>ExceptionAdvice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dirty="0" err="1">
                <a:latin typeface="Consolas" panose="020B0609020204030204" pitchFamily="49" charset="0"/>
              </a:rPr>
              <a:t>ResponseEntityExceptionHandler</a:t>
            </a:r>
            <a:r>
              <a:rPr lang="en-US" altLang="en-US" dirty="0">
                <a:latin typeface="Consolas" panose="020B0609020204030204" pitchFamily="49" charset="0"/>
              </a:rPr>
              <a:t>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ExceptionHandler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EmptyHistoryException.</a:t>
            </a: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ResponseStatus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HttpStatus.</a:t>
            </a:r>
            <a:r>
              <a:rPr lang="en-US" altLang="en-US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BAD_REQUEST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handleEmptyHistoryException</a:t>
            </a:r>
            <a:r>
              <a:rPr lang="en-US" altLang="en-US" dirty="0">
                <a:latin typeface="Consolas" panose="020B0609020204030204" pitchFamily="49" charset="0"/>
              </a:rPr>
              <a:t>()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"History is empty"</a:t>
            </a:r>
            <a:r>
              <a:rPr lang="en-US" altLang="en-US" dirty="0">
                <a:latin typeface="Consolas" panose="020B0609020204030204" pitchFamily="49" charset="0"/>
              </a:rPr>
              <a:t>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ExceptionHandler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CodecUnsupportedException.</a:t>
            </a: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ResponseStatus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HttpStatus.</a:t>
            </a:r>
            <a:r>
              <a:rPr lang="en-US" altLang="en-US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BAD_REQUEST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r>
              <a:rPr lang="en-US" altLang="en-US" dirty="0">
                <a:latin typeface="Consolas" panose="020B0609020204030204" pitchFamily="49" charset="0"/>
              </a:rPr>
              <a:t/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handle</a:t>
            </a:r>
            <a:r>
              <a:rPr lang="en-US" altLang="en-US" dirty="0" err="1" smtClean="0">
                <a:latin typeface="Consolas" panose="020B0609020204030204" pitchFamily="49" charset="0"/>
              </a:rPr>
              <a:t>CodecUnsupportedException</a:t>
            </a:r>
            <a:r>
              <a:rPr lang="en-US" altLang="en-US" dirty="0" smtClean="0">
                <a:latin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       </a:t>
            </a:r>
            <a:r>
              <a:rPr lang="en-US" altLang="en-US" dirty="0" err="1" smtClean="0">
                <a:latin typeface="Consolas" panose="020B0609020204030204" pitchFamily="49" charset="0"/>
              </a:rPr>
              <a:t>CodecUnsupportedException</a:t>
            </a:r>
            <a:r>
              <a:rPr lang="en-US" altLang="en-US" dirty="0" smtClean="0">
                <a:latin typeface="Consolas" panose="020B0609020204030204" pitchFamily="49" charset="0"/>
              </a:rPr>
              <a:t> 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   ) </a:t>
            </a:r>
            <a:r>
              <a:rPr lang="en-US" altLang="en-US" dirty="0">
                <a:latin typeface="Consolas" panose="020B0609020204030204" pitchFamily="49" charset="0"/>
              </a:rPr>
              <a:t>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"Codec is not supported: " </a:t>
            </a:r>
            <a:r>
              <a:rPr lang="en-US" altLang="en-US" dirty="0">
                <a:latin typeface="Consolas" panose="020B0609020204030204" pitchFamily="49" charset="0"/>
              </a:rPr>
              <a:t>+ </a:t>
            </a:r>
            <a:r>
              <a:rPr lang="en-US" altLang="en-US" dirty="0" err="1">
                <a:latin typeface="Consolas" panose="020B0609020204030204" pitchFamily="49" charset="0"/>
              </a:rPr>
              <a:t>e.getCodec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38122"/>
              </p:ext>
            </p:extLst>
          </p:nvPr>
        </p:nvGraphicFramePr>
        <p:xfrm>
          <a:off x="304800" y="1256473"/>
          <a:ext cx="8620124" cy="3753960"/>
        </p:xfrm>
        <a:graphic>
          <a:graphicData uri="http://schemas.openxmlformats.org/drawingml/2006/table">
            <a:tbl>
              <a:tblPr firstRow="1" bandRow="1">
                <a:tableStyleId>{241716F4-2AAE-4518-A083-4389F0D416A6}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135050185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99410949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706570842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3501390747"/>
                    </a:ext>
                  </a:extLst>
                </a:gridCol>
              </a:tblGrid>
              <a:tr h="6256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2xx - Informational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3xx - Redirect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4xx</a:t>
                      </a:r>
                      <a:r>
                        <a:rPr lang="en-US" sz="1600" b="1" baseline="0" dirty="0" smtClean="0"/>
                        <a:t> - Client Error</a:t>
                      </a:r>
                      <a:endParaRPr lang="en-US" sz="1600" b="1" dirty="0" smtClean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5xx</a:t>
                      </a:r>
                      <a:r>
                        <a:rPr lang="en-US" sz="1600" b="1" baseline="0" dirty="0" smtClean="0"/>
                        <a:t> - Server Error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28957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200: OK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301: Moved Permanently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400: Bad Request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500: Internal Server Error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5784974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201: Created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302: Found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401: Unauthorized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501: Not Implemented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22525325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202: Accepted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/>
                        <a:t>307: Temporary Redirect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403: Forbidden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502: Bad Gateway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638243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204: No Content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404: Not Found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 smtClean="0"/>
                        <a:t>503: Service Unavailable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55514698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355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1" y="1215788"/>
            <a:ext cx="8135574" cy="3552300"/>
          </a:xfrm>
        </p:spPr>
        <p:txBody>
          <a:bodyPr/>
          <a:lstStyle/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</a:t>
            </a: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through URI </a:t>
            </a:r>
            <a:r>
              <a:rPr lang="en-US" sz="16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Path</a:t>
            </a: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/>
            </a:r>
            <a:br>
              <a:rPr lang="en-US" sz="1600" dirty="0" smtClean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</a:t>
            </a: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http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://</a:t>
            </a: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www.example.com/api/v1/products</a:t>
            </a:r>
          </a:p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</a:t>
            </a: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through query </a:t>
            </a:r>
            <a:r>
              <a:rPr lang="en-US" sz="16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parameters</a:t>
            </a: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/>
            </a:r>
            <a:br>
              <a:rPr lang="en-US" sz="1600" dirty="0" smtClean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</a:t>
            </a: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http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://</a:t>
            </a: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www.example.com/api/products?version=v2</a:t>
            </a:r>
          </a:p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</a:t>
            </a: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through custom </a:t>
            </a:r>
            <a:r>
              <a:rPr lang="en-US" sz="16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headers</a:t>
            </a: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/>
            </a:r>
            <a:br>
              <a:rPr lang="en-US" sz="1600" dirty="0" smtClean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curl 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-H “Accepts-version: 1.0</a:t>
            </a: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” 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http://www.example.com/api/products</a:t>
            </a:r>
            <a:endParaRPr lang="en-US" sz="1600" dirty="0" smtClean="0">
              <a:latin typeface="Consolas" panose="020B0609020204030204" pitchFamily="49" charset="0"/>
              <a:cs typeface="Lato" panose="020B0604020202020204" charset="0"/>
            </a:endParaRPr>
          </a:p>
          <a:p>
            <a:pPr marL="419100" indent="-34290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</a:t>
            </a: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through content </a:t>
            </a:r>
            <a:r>
              <a:rPr lang="en-US" sz="16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negotiation</a:t>
            </a:r>
            <a:r>
              <a:rPr lang="en-US" sz="1600" dirty="0" smtClean="0">
                <a:latin typeface="Lato" panose="020B0604020202020204" charset="0"/>
                <a:cs typeface="Lato" panose="020B0604020202020204" charset="0"/>
              </a:rPr>
              <a:t/>
            </a:r>
            <a:br>
              <a:rPr lang="en-US" sz="1600" dirty="0" smtClean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curl 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-H “Accept: application/</a:t>
            </a:r>
            <a:r>
              <a:rPr lang="en-US" sz="1600" dirty="0" err="1">
                <a:latin typeface="Consolas" panose="020B0609020204030204" pitchFamily="49" charset="0"/>
                <a:cs typeface="Lato" panose="020B0604020202020204" charset="0"/>
              </a:rPr>
              <a:t>vnd.xm.device+json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; version=1” </a:t>
            </a: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http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://</a:t>
            </a:r>
            <a:r>
              <a:rPr lang="en-US" sz="1600" dirty="0" smtClean="0">
                <a:latin typeface="Consolas" panose="020B0609020204030204" pitchFamily="49" charset="0"/>
                <a:cs typeface="Lato" panose="020B0604020202020204" charset="0"/>
              </a:rPr>
              <a:t>www.example.com/api/products</a:t>
            </a:r>
            <a:endParaRPr lang="en-US" sz="1600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44632"/>
            <a:ext cx="8250300" cy="3945527"/>
          </a:xfrm>
        </p:spPr>
        <p:txBody>
          <a:bodyPr/>
          <a:lstStyle/>
          <a:p>
            <a:pPr marL="114300" indent="0" fontAlgn="t"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Request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onsolas" panose="020B0609020204030204" pitchFamily="49" charset="0"/>
              </a:rPr>
              <a:t>Accept:</a:t>
            </a:r>
            <a:r>
              <a:rPr lang="en-US" sz="1400" dirty="0" err="1" smtClean="0">
                <a:latin typeface="Consolas" panose="020B0609020204030204" pitchFamily="49" charset="0"/>
              </a:rPr>
              <a:t>text</a:t>
            </a:r>
            <a:r>
              <a:rPr lang="en-US" sz="1400" dirty="0" smtClean="0">
                <a:latin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</a:rPr>
              <a:t>html,application</a:t>
            </a:r>
            <a:r>
              <a:rPr lang="en-US" sz="1400" dirty="0" smtClean="0">
                <a:latin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</a:rPr>
              <a:t>xhtml+xml,application</a:t>
            </a:r>
            <a:r>
              <a:rPr lang="en-US" sz="1400" dirty="0" smtClean="0">
                <a:latin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</a:rPr>
              <a:t>xml;q</a:t>
            </a:r>
            <a:r>
              <a:rPr lang="en-US" sz="1400" dirty="0" smtClean="0">
                <a:latin typeface="Consolas" panose="020B0609020204030204" pitchFamily="49" charset="0"/>
              </a:rPr>
              <a:t>=0.9,image/</a:t>
            </a:r>
            <a:r>
              <a:rPr lang="en-US" sz="1400" dirty="0" err="1" smtClean="0">
                <a:latin typeface="Consolas" panose="020B0609020204030204" pitchFamily="49" charset="0"/>
              </a:rPr>
              <a:t>webp,image</a:t>
            </a:r>
            <a:r>
              <a:rPr lang="en-US" sz="1400" dirty="0" smtClean="0">
                <a:latin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</a:rPr>
              <a:t>apng</a:t>
            </a:r>
            <a:r>
              <a:rPr lang="en-US" sz="1400" dirty="0">
                <a:latin typeface="Consolas" panose="020B0609020204030204" pitchFamily="49" charset="0"/>
              </a:rPr>
              <a:t>,*/*;q=0.8,application/</a:t>
            </a:r>
            <a:r>
              <a:rPr lang="en-US" sz="1400" dirty="0" err="1">
                <a:latin typeface="Consolas" panose="020B0609020204030204" pitchFamily="49" charset="0"/>
              </a:rPr>
              <a:t>signed-exchange;v</a:t>
            </a:r>
            <a:r>
              <a:rPr lang="en-US" sz="1400" dirty="0">
                <a:latin typeface="Consolas" panose="020B0609020204030204" pitchFamily="49" charset="0"/>
              </a:rPr>
              <a:t>=b3;q=0.9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onsolas" panose="020B0609020204030204" pitchFamily="49" charset="0"/>
              </a:rPr>
              <a:t>Accept-Encoding: </a:t>
            </a:r>
            <a:r>
              <a:rPr lang="en-US" sz="1400" dirty="0" err="1" smtClean="0">
                <a:latin typeface="Consolas" panose="020B0609020204030204" pitchFamily="49" charset="0"/>
              </a:rPr>
              <a:t>gzip</a:t>
            </a:r>
            <a:r>
              <a:rPr lang="en-US" sz="1400" dirty="0">
                <a:latin typeface="Consolas" panose="020B0609020204030204" pitchFamily="49" charset="0"/>
              </a:rPr>
              <a:t>, deflate, 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onsolas" panose="020B0609020204030204" pitchFamily="49" charset="0"/>
              </a:rPr>
              <a:t>Accept-Language: </a:t>
            </a:r>
            <a:r>
              <a:rPr lang="en-US" sz="1400" dirty="0" err="1" smtClean="0">
                <a:latin typeface="Consolas" panose="020B0609020204030204" pitchFamily="49" charset="0"/>
              </a:rPr>
              <a:t>en-US,en;q</a:t>
            </a:r>
            <a:r>
              <a:rPr lang="en-US" sz="1400" dirty="0" smtClean="0">
                <a:latin typeface="Consolas" panose="020B0609020204030204" pitchFamily="49" charset="0"/>
              </a:rPr>
              <a:t>=0.9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onsolas" panose="020B0609020204030204" pitchFamily="49" charset="0"/>
              </a:rPr>
              <a:t>Cookie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 err="1" smtClean="0">
                <a:latin typeface="Consolas" panose="020B0609020204030204" pitchFamily="49" charset="0"/>
              </a:rPr>
              <a:t>session_id</a:t>
            </a:r>
            <a:r>
              <a:rPr lang="en-US" sz="1400" dirty="0" smtClean="0">
                <a:latin typeface="Consolas" panose="020B0609020204030204" pitchFamily="49" charset="0"/>
              </a:rPr>
              <a:t>=d5ebb75d36f8976d41131a44f7e99b82;…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onsolas" panose="020B0609020204030204" pitchFamily="49" charset="0"/>
              </a:rPr>
              <a:t>Host: </a:t>
            </a:r>
            <a:r>
              <a:rPr lang="en-US" sz="1400" dirty="0" smtClean="0">
                <a:latin typeface="Consolas" panose="020B0609020204030204" pitchFamily="49" charset="0"/>
              </a:rPr>
              <a:t>gitlab.com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onsolas" panose="020B0609020204030204" pitchFamily="49" charset="0"/>
              </a:rPr>
              <a:t>Authoization</a:t>
            </a:r>
            <a:r>
              <a:rPr lang="en-US" sz="1400" b="1" dirty="0" smtClean="0"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latin typeface="Consolas" panose="020B0609020204030204" pitchFamily="49" charset="0"/>
              </a:rPr>
              <a:t>secure-token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onsolas" panose="020B0609020204030204" pitchFamily="49" charset="0"/>
              </a:rPr>
              <a:t>Referer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latin typeface="Consolas" panose="020B0609020204030204" pitchFamily="49" charset="0"/>
              </a:rPr>
              <a:t>https</a:t>
            </a:r>
            <a:r>
              <a:rPr lang="en-US" sz="1400" dirty="0">
                <a:latin typeface="Consolas" panose="020B0609020204030204" pitchFamily="49" charset="0"/>
              </a:rPr>
              <a:t>://gitlab.com/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onsolas" panose="020B0609020204030204" pitchFamily="49" charset="0"/>
              </a:rPr>
              <a:t>User-Agent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latin typeface="Consolas" panose="020B0609020204030204" pitchFamily="49" charset="0"/>
              </a:rPr>
              <a:t>Mozilla/5.0 </a:t>
            </a:r>
            <a:r>
              <a:rPr lang="en-US" sz="1400" dirty="0">
                <a:latin typeface="Consolas" panose="020B0609020204030204" pitchFamily="49" charset="0"/>
              </a:rPr>
              <a:t>(Windows NT 10.0; Win64; x64) </a:t>
            </a:r>
            <a:r>
              <a:rPr lang="en-US" sz="1400" dirty="0" err="1">
                <a:latin typeface="Consolas" panose="020B0609020204030204" pitchFamily="49" charset="0"/>
              </a:rPr>
              <a:t>AppleWebKit</a:t>
            </a:r>
            <a:r>
              <a:rPr lang="en-US" sz="1400" dirty="0">
                <a:latin typeface="Consolas" panose="020B0609020204030204" pitchFamily="49" charset="0"/>
              </a:rPr>
              <a:t>/537.36 (KHTML, like Gecko) Chrome/79.0.3945.130 Safari/537.36 </a:t>
            </a:r>
            <a:r>
              <a:rPr lang="en-US" sz="1400" dirty="0" smtClean="0">
                <a:latin typeface="Consolas" panose="020B0609020204030204" pitchFamily="49" charset="0"/>
              </a:rPr>
              <a:t>OPR/66.0.3515.72</a:t>
            </a:r>
          </a:p>
          <a:p>
            <a:pPr marL="114300" indent="0" fontAlgn="t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Response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Last-Modified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latin typeface="Consolas" panose="020B0609020204030204" pitchFamily="49" charset="0"/>
              </a:rPr>
              <a:t>Sat, 09 </a:t>
            </a:r>
            <a:r>
              <a:rPr lang="en-US" sz="1400" dirty="0">
                <a:latin typeface="Consolas" panose="020B0609020204030204" pitchFamily="49" charset="0"/>
              </a:rPr>
              <a:t>Feb </a:t>
            </a:r>
            <a:r>
              <a:rPr lang="en-US" sz="1400" dirty="0" smtClean="0">
                <a:latin typeface="Consolas" panose="020B0609020204030204" pitchFamily="49" charset="0"/>
              </a:rPr>
              <a:t>2020 21:20:59 </a:t>
            </a:r>
            <a:r>
              <a:rPr lang="en-US" sz="1400" dirty="0">
                <a:latin typeface="Consolas" panose="020B0609020204030204" pitchFamily="49" charset="0"/>
              </a:rPr>
              <a:t>GMT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Content-Language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 smtClean="0">
                <a:latin typeface="Consolas" panose="020B0609020204030204" pitchFamily="49" charset="0"/>
              </a:rPr>
              <a:t>en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Content-Type</a:t>
            </a:r>
            <a:r>
              <a:rPr lang="en-US" sz="1400" dirty="0">
                <a:latin typeface="Consolas" panose="020B0609020204030204" pitchFamily="49" charset="0"/>
              </a:rPr>
              <a:t>: text/html; charset=utf-8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Content-Length</a:t>
            </a:r>
            <a:r>
              <a:rPr lang="en-US" sz="1400" dirty="0">
                <a:latin typeface="Consolas" panose="020B0609020204030204" pitchFamily="49" charset="0"/>
              </a:rPr>
              <a:t>: 1234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3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Testing: Rest-assured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050072"/>
            <a:ext cx="58977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@Mock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BeforeMethod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MockMvcBuilders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standaloneSetup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.build();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shouldReturnCurrentUserInfo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"Yaroslav Brahinets"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"y.brahinets@gmail.com"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ResultActions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perform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"/users/me"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).principal(user(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perform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(MediaType.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APPLICATION_JSON_UTF8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“Yaroslav Brahinets"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"$.email"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y.brahinets@gmail.com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0" y="1373588"/>
            <a:ext cx="7892160" cy="35523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Swagger -</a:t>
            </a:r>
            <a:r>
              <a:rPr lang="en-US" sz="1600" dirty="0">
                <a:solidFill>
                  <a:srgbClr val="000000"/>
                </a:solidFill>
              </a:rPr>
              <a:t> </a:t>
            </a:r>
            <a:r>
              <a:rPr lang="en-US" sz="1600" dirty="0" smtClean="0">
                <a:solidFill>
                  <a:srgbClr val="000000"/>
                </a:solidFill>
              </a:rPr>
              <a:t>set </a:t>
            </a:r>
            <a:r>
              <a:rPr lang="en-US" sz="1600" dirty="0">
                <a:solidFill>
                  <a:srgbClr val="000000"/>
                </a:solidFill>
              </a:rPr>
              <a:t>of open-source tools built around the </a:t>
            </a:r>
            <a:r>
              <a:rPr lang="en-US" sz="1600" dirty="0" err="1" smtClean="0">
                <a:solidFill>
                  <a:srgbClr val="000000"/>
                </a:solidFill>
              </a:rPr>
              <a:t>OpenAPI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Swagger UI – renders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specs as interactive API </a:t>
            </a:r>
            <a:r>
              <a:rPr lang="en-US" sz="1600" dirty="0" smtClean="0">
                <a:solidFill>
                  <a:srgbClr val="000000"/>
                </a:solidFill>
              </a:rPr>
              <a:t>documentation.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Swagger </a:t>
            </a:r>
            <a:r>
              <a:rPr lang="en-US" sz="1600" dirty="0">
                <a:solidFill>
                  <a:srgbClr val="000000"/>
                </a:solidFill>
              </a:rPr>
              <a:t>Editor – browser-based editor where you can write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specs.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Swagger </a:t>
            </a:r>
            <a:r>
              <a:rPr lang="en-US" sz="1600" dirty="0" err="1">
                <a:solidFill>
                  <a:srgbClr val="000000"/>
                </a:solidFill>
              </a:rPr>
              <a:t>Codegen</a:t>
            </a:r>
            <a:r>
              <a:rPr lang="en-US" sz="1600" dirty="0">
                <a:solidFill>
                  <a:srgbClr val="000000"/>
                </a:solidFill>
              </a:rPr>
              <a:t> – generates server stubs and client libraries from </a:t>
            </a:r>
            <a:r>
              <a:rPr lang="en-US" sz="1600" dirty="0" smtClean="0">
                <a:solidFill>
                  <a:srgbClr val="000000"/>
                </a:solidFill>
              </a:rPr>
              <a:t>an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spec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19</a:t>
            </a:fld>
            <a:endParaRPr lang="ru-RU"/>
          </a:p>
        </p:txBody>
      </p:sp>
      <p:pic>
        <p:nvPicPr>
          <p:cNvPr id="4098" name="Picture 2" descr="Картинки по запросу &quot;swagg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43" y="3718560"/>
            <a:ext cx="2766709" cy="9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Contents</a:t>
            </a:r>
            <a:endParaRPr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01383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/>
              <a:t>Why is it needed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Principles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How to use</a:t>
            </a: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Картинки по запросу &quot;res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1" y="54864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20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34" y="1394460"/>
            <a:ext cx="6427186" cy="33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55000" cy="857400"/>
          </a:xfrm>
        </p:spPr>
        <p:txBody>
          <a:bodyPr/>
          <a:lstStyle/>
          <a:p>
            <a:r>
              <a:rPr lang="en-US" dirty="0" smtClean="0"/>
              <a:t>Open API </a:t>
            </a:r>
            <a:r>
              <a:rPr lang="en-US" dirty="0"/>
              <a:t>a.k.a. </a:t>
            </a:r>
            <a:r>
              <a:rPr lang="en-US" dirty="0">
                <a:hlinkClick r:id="rId2"/>
              </a:rPr>
              <a:t>Swagger Speciﬁcation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600" dirty="0" smtClean="0"/>
              <a:t>API </a:t>
            </a:r>
            <a:r>
              <a:rPr lang="en-US" sz="1600" dirty="0"/>
              <a:t>description </a:t>
            </a:r>
            <a:r>
              <a:rPr lang="en-US" sz="1600" dirty="0" smtClean="0"/>
              <a:t>specification for </a:t>
            </a:r>
            <a:r>
              <a:rPr lang="en-US" sz="1600" dirty="0"/>
              <a:t>REST </a:t>
            </a:r>
            <a:r>
              <a:rPr lang="en-US" sz="1600" dirty="0" smtClean="0"/>
              <a:t>APIs in JSON/YAML format:</a:t>
            </a:r>
            <a:endParaRPr lang="en-US" sz="1600" dirty="0"/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Available endpoints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/users</a:t>
            </a:r>
            <a:r>
              <a:rPr lang="en-US" sz="1600" dirty="0"/>
              <a:t>) and operations on each endpoint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/users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POST /users</a:t>
            </a:r>
            <a:r>
              <a:rPr lang="en-US" sz="1600" dirty="0"/>
              <a:t>)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Operation parameters Input and O</a:t>
            </a:r>
            <a:r>
              <a:rPr lang="en-US" sz="1600" dirty="0" smtClean="0"/>
              <a:t>utput </a:t>
            </a:r>
            <a:r>
              <a:rPr lang="en-US" sz="1600" dirty="0"/>
              <a:t>for each </a:t>
            </a:r>
            <a:r>
              <a:rPr lang="en-US" sz="1600" dirty="0" smtClean="0"/>
              <a:t>operation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Authentication methods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Contact information, license, terms of use and other </a:t>
            </a:r>
            <a:r>
              <a:rPr lang="en-US" sz="1600" dirty="0" smtClean="0"/>
              <a:t>information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gRPC</a:t>
            </a:r>
            <a:r>
              <a:rPr lang="en-US" dirty="0" smtClean="0"/>
              <a:t> by Google (RPC on steroids)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GraphQL</a:t>
            </a:r>
            <a:r>
              <a:rPr lang="en-US" dirty="0" smtClean="0"/>
              <a:t> by 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Homework</a:t>
            </a:r>
            <a:endParaRPr lang="ru-RU" sz="28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800721" cy="3552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 smtClean="0"/>
              <a:t>Implement REST API (preserve existing Web UI and Console UI as well). Expose ability to use all existing features </a:t>
            </a:r>
            <a:r>
              <a:rPr lang="en-US" sz="1600" dirty="0"/>
              <a:t>(encode/decode, history, analytics) </a:t>
            </a:r>
            <a:r>
              <a:rPr lang="en-US" sz="1600" dirty="0" smtClean="0"/>
              <a:t>but operate on a raw JSON via Swagger UI. </a:t>
            </a:r>
            <a:r>
              <a:rPr lang="en-US" sz="1600" dirty="0"/>
              <a:t>Use </a:t>
            </a:r>
            <a:r>
              <a:rPr lang="en-US" sz="1600" dirty="0" smtClean="0"/>
              <a:t>appropriate HTTP methods and HTTP status codes;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 smtClean="0"/>
              <a:t>Use ControllerAdvice for mapping exceptions to the descriptive response objects with appropriate HTTP status </a:t>
            </a:r>
            <a:r>
              <a:rPr lang="en-US" sz="1600" smtClean="0"/>
              <a:t>codes</a:t>
            </a:r>
            <a:r>
              <a:rPr lang="en-US" sz="1600" smtClean="0"/>
              <a:t>;</a:t>
            </a:r>
            <a:endParaRPr lang="en-US" sz="1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841868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Original REST dissertation by Roy Thomas Fielding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RESTfull API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4"/>
              </a:rPr>
              <a:t>Spring REST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5"/>
              </a:rPr>
              <a:t>Testing Spring MVC REST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6"/>
              </a:rPr>
              <a:t>restapitutorial.com</a:t>
            </a:r>
            <a:endParaRPr lang="en-US" dirty="0" smtClean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0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needed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Flexibility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Scalability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Maintainability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90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640325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It’s all about communication between machines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 smtClean="0"/>
              <a:t>(and RESTafarians)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1020283"/>
            <a:ext cx="3676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Resource</a:t>
            </a:r>
          </a:p>
          <a:p>
            <a:endParaRPr lang="en-US" dirty="0" smtClean="0"/>
          </a:p>
          <a:p>
            <a:r>
              <a:rPr lang="en-US" b="1" dirty="0" smtClean="0"/>
              <a:t>Re</a:t>
            </a:r>
            <a:r>
              <a:rPr lang="en-US" dirty="0" smtClean="0"/>
              <a:t>presentation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tate</a:t>
            </a:r>
          </a:p>
          <a:p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074" name="Picture 2" descr="Картинки по запросу &quot;roy thomas field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60" y="1533801"/>
            <a:ext cx="4304665" cy="32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Any information that can be </a:t>
            </a:r>
            <a:r>
              <a:rPr lang="en-US" dirty="0" smtClean="0"/>
              <a:t>named: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animal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ser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80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406692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HistoryRecordDto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Nonnull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Nonnull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Operation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getters, setters</a:t>
            </a:r>
            <a:br>
              <a:rPr kumimoji="0" lang="en-US" altLang="en-US" sz="140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/>
              <a:t>Uniform </a:t>
            </a:r>
            <a:r>
              <a:rPr lang="en-US" dirty="0" smtClean="0"/>
              <a:t>Interface</a:t>
            </a:r>
          </a:p>
          <a:p>
            <a:r>
              <a:rPr lang="en-US" dirty="0"/>
              <a:t>Layered </a:t>
            </a:r>
            <a:r>
              <a:rPr lang="en-US" dirty="0" smtClean="0"/>
              <a:t>system</a:t>
            </a:r>
          </a:p>
          <a:p>
            <a:r>
              <a:rPr lang="en-US" dirty="0"/>
              <a:t>Code on </a:t>
            </a:r>
            <a:r>
              <a:rPr lang="en-US" dirty="0" smtClean="0"/>
              <a:t>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03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099680" cy="3552300"/>
          </a:xfrm>
        </p:spPr>
        <p:txBody>
          <a:bodyPr/>
          <a:lstStyle/>
          <a:p>
            <a:r>
              <a:rPr lang="ru-RU" b="1" dirty="0"/>
              <a:t>GET</a:t>
            </a:r>
            <a:r>
              <a:rPr lang="ru-RU" dirty="0"/>
              <a:t> </a:t>
            </a:r>
            <a:r>
              <a:rPr lang="en-US" dirty="0" smtClean="0"/>
              <a:t> (fetch)</a:t>
            </a:r>
          </a:p>
          <a:p>
            <a:r>
              <a:rPr lang="ru-RU" b="1" dirty="0" smtClean="0"/>
              <a:t>PUT</a:t>
            </a:r>
            <a:r>
              <a:rPr lang="ru-RU" dirty="0" smtClean="0"/>
              <a:t> (</a:t>
            </a:r>
            <a:r>
              <a:rPr lang="en-US" dirty="0" smtClean="0"/>
              <a:t>add, replace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b="1" dirty="0" smtClean="0"/>
              <a:t>POST</a:t>
            </a:r>
            <a:r>
              <a:rPr lang="ru-RU" dirty="0" smtClean="0"/>
              <a:t> (</a:t>
            </a:r>
            <a:r>
              <a:rPr lang="en-US" dirty="0" smtClean="0"/>
              <a:t>add</a:t>
            </a:r>
            <a:r>
              <a:rPr lang="ru-RU" dirty="0" smtClean="0"/>
              <a:t>, </a:t>
            </a:r>
            <a:r>
              <a:rPr lang="en-US" dirty="0" smtClean="0"/>
              <a:t>change, delete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b="1" dirty="0" smtClean="0"/>
              <a:t>DELETE</a:t>
            </a:r>
            <a:r>
              <a:rPr lang="ru-RU" dirty="0" smtClean="0"/>
              <a:t> (</a:t>
            </a:r>
            <a:r>
              <a:rPr lang="en-US" dirty="0" smtClean="0"/>
              <a:t>remove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PATCH (change)</a:t>
            </a:r>
          </a:p>
          <a:p>
            <a:r>
              <a:rPr lang="en-US" dirty="0" smtClean="0"/>
              <a:t>HEAD</a:t>
            </a:r>
            <a:r>
              <a:rPr lang="uk-UA" dirty="0" smtClean="0"/>
              <a:t> (</a:t>
            </a:r>
            <a:r>
              <a:rPr lang="en-US" dirty="0" smtClean="0"/>
              <a:t>get meta info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en-US" dirty="0" smtClean="0"/>
              <a:t>OPTIONS (allowed operations/requirements)</a:t>
            </a:r>
          </a:p>
          <a:p>
            <a:r>
              <a:rPr lang="en-US" dirty="0" smtClean="0"/>
              <a:t>TRACE (diagnostic)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0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16 - Spring Framework</Template>
  <TotalTime>3950</TotalTime>
  <Words>481</Words>
  <Application>Microsoft Office PowerPoint</Application>
  <PresentationFormat>On-screen Show (16:9)</PresentationFormat>
  <Paragraphs>166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Consolas</vt:lpstr>
      <vt:lpstr>Raleway</vt:lpstr>
      <vt:lpstr>Lato</vt:lpstr>
      <vt:lpstr>Antonio template</vt:lpstr>
      <vt:lpstr>PowerPoint Presentation</vt:lpstr>
      <vt:lpstr>Contents</vt:lpstr>
      <vt:lpstr>Why is it needed</vt:lpstr>
      <vt:lpstr>REST</vt:lpstr>
      <vt:lpstr>Principles</vt:lpstr>
      <vt:lpstr>Resource</vt:lpstr>
      <vt:lpstr>Resource example</vt:lpstr>
      <vt:lpstr>Constraints </vt:lpstr>
      <vt:lpstr>Operations</vt:lpstr>
      <vt:lpstr>URI</vt:lpstr>
      <vt:lpstr>Example</vt:lpstr>
      <vt:lpstr>HATEOAS - hypermedia as the engine of application state</vt:lpstr>
      <vt:lpstr>Security</vt:lpstr>
      <vt:lpstr>Error handling</vt:lpstr>
      <vt:lpstr>HTTP Codes</vt:lpstr>
      <vt:lpstr>Versioning</vt:lpstr>
      <vt:lpstr>Metadata transfer</vt:lpstr>
      <vt:lpstr>Auto Testing: Rest-assured</vt:lpstr>
      <vt:lpstr>Manual Testing</vt:lpstr>
      <vt:lpstr>Swagger</vt:lpstr>
      <vt:lpstr>Open API a.k.a. Swagger Speciﬁcation </vt:lpstr>
      <vt:lpstr>Alternatives</vt:lpstr>
      <vt:lpstr>Homework</vt:lpstr>
      <vt:lpstr>Useful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cp:lastModifiedBy>Yaroslav Brahinets</cp:lastModifiedBy>
  <cp:revision>385</cp:revision>
  <dcterms:modified xsi:type="dcterms:W3CDTF">2020-02-10T19:33:31Z</dcterms:modified>
</cp:coreProperties>
</file>