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391" r:id="rId2"/>
    <p:sldId id="392" r:id="rId3"/>
    <p:sldId id="442" r:id="rId4"/>
    <p:sldId id="435" r:id="rId5"/>
    <p:sldId id="445" r:id="rId6"/>
    <p:sldId id="446" r:id="rId7"/>
    <p:sldId id="460" r:id="rId8"/>
    <p:sldId id="452" r:id="rId9"/>
    <p:sldId id="459" r:id="rId10"/>
    <p:sldId id="455" r:id="rId11"/>
    <p:sldId id="462" r:id="rId12"/>
    <p:sldId id="465" r:id="rId13"/>
    <p:sldId id="454" r:id="rId14"/>
    <p:sldId id="456" r:id="rId15"/>
    <p:sldId id="463" r:id="rId16"/>
    <p:sldId id="439" r:id="rId17"/>
    <p:sldId id="466" r:id="rId18"/>
    <p:sldId id="467" r:id="rId19"/>
    <p:sldId id="468" r:id="rId20"/>
    <p:sldId id="458" r:id="rId21"/>
    <p:sldId id="451" r:id="rId22"/>
    <p:sldId id="469" r:id="rId23"/>
    <p:sldId id="470" r:id="rId24"/>
    <p:sldId id="437" r:id="rId25"/>
    <p:sldId id="461" r:id="rId26"/>
    <p:sldId id="441" r:id="rId27"/>
    <p:sldId id="434" r:id="rId28"/>
    <p:sldId id="317" r:id="rId29"/>
    <p:sldId id="339" r:id="rId30"/>
  </p:sldIdLst>
  <p:sldSz cx="9144000" cy="5143500" type="screen16x9"/>
  <p:notesSz cx="6858000" cy="9144000"/>
  <p:embeddedFontLs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716F4-2AAE-4518-A083-4389F0D416A6}">
  <a:tblStyle styleId="{241716F4-2AAE-4518-A083-4389F0D41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2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0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88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4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1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8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1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9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9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6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3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189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7623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securit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guides/gs/securing-web/" TargetMode="External"/><Relationship Id="rId5" Type="http://schemas.openxmlformats.org/officeDocument/2006/relationships/hyperlink" Target="https://www.baeldung.com/spring-security-remember-me" TargetMode="External"/><Relationship Id="rId4" Type="http://schemas.openxmlformats.org/officeDocument/2006/relationships/hyperlink" Target="https://docs.spring.io/spring-security/site/docs/5.3.0.M1/reference/htmlsingle/#appendix-faq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/>
              <a:t>Lesson </a:t>
            </a:r>
            <a:r>
              <a:rPr lang="en-US" sz="3200" dirty="0" smtClean="0"/>
              <a:t>18 </a:t>
            </a:r>
            <a:r>
              <a:rPr lang="en-US" sz="3200" dirty="0"/>
              <a:t>– Spring </a:t>
            </a:r>
            <a:r>
              <a:rPr lang="en-US" sz="3200" dirty="0" smtClean="0"/>
              <a:t>Security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73060" cy="3552300"/>
          </a:xfrm>
        </p:spPr>
        <p:txBody>
          <a:bodyPr/>
          <a:lstStyle/>
          <a:p>
            <a:r>
              <a:rPr lang="en-US" b="1" dirty="0" smtClean="0"/>
              <a:t>Principal</a:t>
            </a:r>
            <a:r>
              <a:rPr lang="en-US" dirty="0" smtClean="0"/>
              <a:t> – user identity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email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b="1" dirty="0" smtClean="0"/>
              <a:t>Credentials</a:t>
            </a:r>
            <a:r>
              <a:rPr lang="en-US" dirty="0" smtClean="0"/>
              <a:t> – credibility of user identity</a:t>
            </a:r>
          </a:p>
          <a:p>
            <a:pPr lvl="1"/>
            <a:r>
              <a:rPr lang="en-US" dirty="0" smtClean="0"/>
              <a:t>password </a:t>
            </a:r>
          </a:p>
          <a:p>
            <a:pPr lvl="1"/>
            <a:r>
              <a:rPr lang="en-US" dirty="0" smtClean="0"/>
              <a:t>token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3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C446612-37CC-4B19-8B5A-7EFF7CF34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194918" cy="7155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implementation 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org.springframework.boot:spring-boot-starter-security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altLang="en-US" sz="14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testI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mplementation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org.springframework.security:spring-security-test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700" y="2301175"/>
            <a:ext cx="767727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SpringBootApplication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EnableWebSecurity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latin typeface="Consolas" panose="020B0609020204030204" pitchFamily="49" charset="0"/>
              </a:rPr>
              <a:t>GeekHubCrypto</a:t>
            </a:r>
            <a:r>
              <a:rPr lang="en-US" altLang="en-US" dirty="0">
                <a:latin typeface="Consolas" panose="020B0609020204030204" pitchFamily="49" charset="0"/>
              </a:rPr>
              <a:t>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dirty="0">
                <a:latin typeface="Consolas" panose="020B0609020204030204" pitchFamily="49" charset="0"/>
              </a:rPr>
              <a:t>main(String[] </a:t>
            </a:r>
            <a:r>
              <a:rPr lang="en-US" altLang="en-US" dirty="0" err="1">
                <a:latin typeface="Consolas" panose="020B0609020204030204" pitchFamily="49" charset="0"/>
              </a:rPr>
              <a:t>args</a:t>
            </a:r>
            <a:r>
              <a:rPr lang="en-US" altLang="en-US" dirty="0">
                <a:latin typeface="Consolas" panose="020B0609020204030204" pitchFamily="49" charset="0"/>
              </a:rPr>
              <a:t>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latin typeface="Consolas" panose="020B0609020204030204" pitchFamily="49" charset="0"/>
              </a:rPr>
              <a:t>SpringApplication.</a:t>
            </a:r>
            <a:r>
              <a:rPr lang="en-US" altLang="en-US" i="1" dirty="0" err="1">
                <a:latin typeface="Consolas" panose="020B0609020204030204" pitchFamily="49" charset="0"/>
              </a:rPr>
              <a:t>run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GeekHubCrypto.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args</a:t>
            </a:r>
            <a:r>
              <a:rPr lang="en-US" altLang="en-US" dirty="0">
                <a:latin typeface="Consolas" panose="020B0609020204030204" pitchFamily="49" charset="0"/>
              </a:rPr>
              <a:t>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}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InMemory Authentication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C446612-37CC-4B19-8B5A-7EFF7CF34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2751552"/>
            <a:ext cx="3934410" cy="7963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675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lang="en-US" altLang="en-US" sz="675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675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675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EnableWebSecurity</a:t>
            </a:r>
            <a:r>
              <a:rPr lang="en-US" altLang="en-US" sz="675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675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675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675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InMemorySecurityConfig</a:t>
            </a:r>
            <a: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675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675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WebSecurityConfigurerAdapter</a:t>
            </a:r>
            <a: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675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446612-37CC-4B19-8B5A-7EFF7CF34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215788"/>
            <a:ext cx="6896760" cy="3300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@Configuration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InMemorySecurityConfig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Autowired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configureGlobal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auth.inMemoryAuthentication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withUser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"user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password(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"user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“ROLE_USER"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auth.inMemoryAuthentication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withUser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"admin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password(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"admin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ROLE_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ADMIN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authentication 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15960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Fetch </a:t>
            </a:r>
            <a:r>
              <a:rPr lang="en-US" dirty="0"/>
              <a:t>user information from a specific </a:t>
            </a:r>
            <a:r>
              <a:rPr lang="en-US" dirty="0" smtClean="0"/>
              <a:t>repository by: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User email and password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Token one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Another token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006461" cy="3552300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AuthenticationProvider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Authentication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authenticate(</a:t>
            </a:r>
            <a:endParaRPr lang="ru-UA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UA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 authentication</a:t>
            </a:r>
            <a:endParaRPr lang="ru-UA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UA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AuthenticationException;</a:t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boolean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supports(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Class&lt;?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Authentication&gt;</a:t>
            </a:r>
            <a:r>
              <a:rPr lang="uk-UA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type);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Authentication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32968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LoginPasswordAuthenticationProvider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AuthenticationProvider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 authenticate(Authentication authentication)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AuthenticationException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username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authentication.getName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password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authentication.getCredentials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Optional&lt;User&gt; user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user.isPresent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.matches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(password,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getPassword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UsernamePasswordAuthenticationToken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emptyList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supports(Class&lt;?&gt; authentication)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authentication.equals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UsernamePasswordAuthenticationToken.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Custom Authentication Provider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602B2E-3D2E-406C-907E-FE5E19929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250300" cy="3300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WebSecurityConfig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Autowired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configureGlobal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LoginPasswordAuthenticationProvider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loginPasswordAuthProvider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authManagerBuider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)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authManagerBuider.authenticationProvider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loginPasswordAuthProvider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01383"/>
            <a:ext cx="7933308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@Configuration</a:t>
            </a:r>
            <a:endParaRPr lang="en-US" altLang="en-US" sz="14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protected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configure(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http)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http.formLogin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loginPage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"/login"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loginProcessingUrl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"/web-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/login"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usernameParameter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passwordParameter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"password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.and().logout()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logoutUrl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"/logout"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logoutSuccessUrl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"/login"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38" y="330289"/>
            <a:ext cx="3329977" cy="8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3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/>
              <a:t>current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53924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RestController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HelloController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"/hello"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hello()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Authentication </a:t>
            </a:r>
            <a:r>
              <a:rPr lang="en-US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SecurityContextHolder.</a:t>
            </a:r>
            <a:r>
              <a:rPr lang="en-US" alt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getContext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getAuthentication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User principal = (User) </a:t>
            </a:r>
            <a:r>
              <a:rPr lang="en-US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authentication.getPrincipal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"Hello "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principal.getUsername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current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24722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RestController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HelloController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4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"/hello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hello(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AuthenticationPrincipal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user)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"Hello "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user.getUsername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Contents</a:t>
            </a:r>
            <a:endParaRPr sz="24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01383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60000"/>
              </a:lnSpc>
            </a:pPr>
            <a:r>
              <a:rPr lang="it-IT" sz="1800" dirty="0" smtClean="0"/>
              <a:t>Authentication vs Authorization</a:t>
            </a:r>
            <a:endParaRPr lang="it-IT" sz="1800" dirty="0"/>
          </a:p>
          <a:p>
            <a:pPr>
              <a:lnSpc>
                <a:spcPct val="160000"/>
              </a:lnSpc>
            </a:pPr>
            <a:r>
              <a:rPr lang="it-IT" sz="1800" dirty="0" smtClean="0"/>
              <a:t>InMemory </a:t>
            </a:r>
            <a:r>
              <a:rPr lang="it-IT" sz="1800" dirty="0"/>
              <a:t>Authentication</a:t>
            </a:r>
          </a:p>
          <a:p>
            <a:pPr marL="457200" lvl="1" indent="-342900">
              <a:lnSpc>
                <a:spcPct val="16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it-IT" sz="1800" dirty="0" smtClean="0"/>
              <a:t>Authentication </a:t>
            </a:r>
            <a:r>
              <a:rPr lang="it-IT" sz="1800" dirty="0"/>
              <a:t>Provider</a:t>
            </a:r>
          </a:p>
          <a:p>
            <a:pPr>
              <a:lnSpc>
                <a:spcPct val="160000"/>
              </a:lnSpc>
            </a:pPr>
            <a:r>
              <a:rPr lang="it-IT" sz="1800" dirty="0" smtClean="0"/>
              <a:t>Remember </a:t>
            </a:r>
            <a:r>
              <a:rPr lang="it-IT" sz="1800" dirty="0"/>
              <a:t>Me</a:t>
            </a: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75" y="0"/>
            <a:ext cx="3725725" cy="1446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60" y="1813808"/>
            <a:ext cx="6462600" cy="857400"/>
          </a:xfrm>
        </p:spPr>
        <p:txBody>
          <a:bodyPr/>
          <a:lstStyle/>
          <a:p>
            <a:pPr algn="ctr"/>
            <a:r>
              <a:rPr lang="en-US" sz="4400" dirty="0" smtClean="0"/>
              <a:t>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2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 smtClean="0"/>
              <a:t>Role</a:t>
            </a:r>
            <a:r>
              <a:rPr lang="en-US" sz="1800" dirty="0" smtClean="0"/>
              <a:t> - </a:t>
            </a:r>
            <a:r>
              <a:rPr lang="en-US" sz="1800" dirty="0"/>
              <a:t>application-wide </a:t>
            </a:r>
            <a:r>
              <a:rPr lang="en-US" sz="1800" dirty="0" smtClean="0"/>
              <a:t>permissions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Consolas" panose="020B0609020204030204" pitchFamily="49" charset="0"/>
              </a:rPr>
              <a:t>GUEST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Consolas" panose="020B0609020204030204" pitchFamily="49" charset="0"/>
              </a:rPr>
              <a:t>USER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</a:rPr>
              <a:t>ADMIN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Consolas" panose="020B0609020204030204" pitchFamily="49" charset="0"/>
              </a:rPr>
              <a:t>SUPER_ADMIN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41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Roles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85868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LoginPasswordAuthenticationProvider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AuthenticationProvider {</a:t>
            </a:r>
            <a:b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Authentication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authenticate(Authentication 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AuthenticationException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…       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GrantedAuthority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authorities =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collectAuthorities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user.get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UsernamePasswordAuthenticationToken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(user, </a:t>
            </a: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password,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authorities);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GrantedAuthority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collectAuthorities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user) {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GrantedAuthority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authorities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authorities.add</a:t>
            </a: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USER"</a:t>
            </a: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user.isAdmin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authorities.add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"ADMIN"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authorities;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14169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RoleHierarchyImpl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RoleHierarchyImpl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roleHierarchy.setHierarchy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"ROLE_ADMIN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ROLE_USER &gt; ROLE_GUEST"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roleHierarchy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19245D2-7034-4C74-A770-56B688591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67420" cy="3624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@Configuration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WebSecurityConfig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protected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configure(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http)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http.authorizeRequests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"/login"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"/admin/**"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hasAuthority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"ROLE_ADMIN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"/analytics/**"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hasAuthority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"ROLE_ADMIN"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"/**"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hasAuthority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"ROLE_USER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Security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19245D2-7034-4C74-A770-56B688591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69649"/>
            <a:ext cx="8036940" cy="3516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SpringBootApplication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400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EnableGlobalMethodSecurity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securedEnabled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GeekHubCryptoConsoleApplication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GeekHubCryptoConsoleApplication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@Service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ConsoleMenu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 dirty="0">
                <a:solidFill>
                  <a:srgbClr val="808000"/>
                </a:solidFill>
                <a:latin typeface="Consolas" panose="020B0609020204030204" pitchFamily="49" charset="0"/>
              </a:rPr>
              <a:t>@Secured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ROLE_ADMIN"</a:t>
            </a:r>
            <a:r>
              <a:rPr lang="en-US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clearHistory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Cleaning logic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C04F701-8D94-4BEF-BA43-96E5567C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396604" cy="3552300"/>
          </a:xfrm>
        </p:spPr>
        <p:txBody>
          <a:bodyPr anchor="ctr"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@Configuration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protected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configure(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http)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.rememberMe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useSecureCookie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rememberMeCookieName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RememberMe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.key(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RememberMeToken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tokenRepository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jdbcTokenRepository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tokenValiditySeconds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86400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Homework</a:t>
            </a:r>
            <a:endParaRPr lang="ru-RU" sz="28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-342900">
              <a:lnSpc>
                <a:spcPct val="15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1400" dirty="0"/>
              <a:t>Implement </a:t>
            </a:r>
            <a:r>
              <a:rPr lang="en-US" sz="1400" dirty="0" smtClean="0"/>
              <a:t>user registration. Use in-memory database (H2) for storing 3 users with different privileges: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1400" dirty="0"/>
              <a:t>admin (encode/decode + </a:t>
            </a:r>
            <a:r>
              <a:rPr lang="en-US" sz="1400" dirty="0" smtClean="0"/>
              <a:t>history view/clean + analytics)</a:t>
            </a:r>
            <a:endParaRPr lang="en-US" sz="1400" dirty="0" smtClean="0"/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1400" dirty="0"/>
              <a:t>user (</a:t>
            </a:r>
            <a:r>
              <a:rPr lang="en-US" sz="1400" dirty="0" smtClean="0"/>
              <a:t>encode/decode + history view)</a:t>
            </a:r>
            <a:endParaRPr lang="en-US" sz="1400" dirty="0"/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1400" dirty="0" smtClean="0"/>
              <a:t>guest (encode/decode)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Use Spring Security for: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Authentication (hash passwords by </a:t>
            </a:r>
            <a:r>
              <a:rPr lang="en-US" sz="1400" dirty="0"/>
              <a:t>using </a:t>
            </a:r>
            <a:r>
              <a:rPr lang="en-US" sz="1400" dirty="0" err="1">
                <a:latin typeface="Consolas" panose="020B0609020204030204" pitchFamily="49" charset="0"/>
              </a:rPr>
              <a:t>BCryptPasswordEncoder</a:t>
            </a:r>
            <a:r>
              <a:rPr lang="en-US" sz="1400" dirty="0"/>
              <a:t>)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Access rights check for admin endpoints (history clean, analytics)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Remember-me integration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Useful links</a:t>
            </a:r>
            <a:endParaRPr lang="en-US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841868" cy="35523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hlinkClick r:id="rId3"/>
              </a:rPr>
              <a:t>Spring Boot Security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4"/>
              </a:rPr>
              <a:t>Spring Security FAQ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5"/>
              </a:rPr>
              <a:t>Remember Me via Spring Security (Baeldung)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6"/>
              </a:rPr>
              <a:t>Securing a Web Application (Reference doc)</a:t>
            </a:r>
            <a:endParaRPr lang="en-US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0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Security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C04F701-8D94-4BEF-BA43-96E5567C2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dirty="0" smtClean="0"/>
              <a:t>Java framework that provides: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Authorization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 smtClean="0"/>
              <a:t>Started in 2003 as '</a:t>
            </a:r>
            <a:r>
              <a:rPr lang="en-US" sz="1800" dirty="0" err="1" smtClean="0"/>
              <a:t>Acegi</a:t>
            </a:r>
            <a:r>
              <a:rPr lang="en-US" sz="1800" dirty="0" smtClean="0"/>
              <a:t> Security‘.  The first public release as Spring Security 2.0.0 - April 2008.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0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56" y="1365854"/>
            <a:ext cx="4284578" cy="34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56" y="1365854"/>
            <a:ext cx="4171070" cy="34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= </a:t>
            </a:r>
            <a:r>
              <a:rPr lang="en-US" b="1" dirty="0" err="1" smtClean="0"/>
              <a:t>AuthN</a:t>
            </a:r>
            <a:r>
              <a:rPr lang="en-US" b="1" dirty="0" smtClean="0"/>
              <a:t> + </a:t>
            </a:r>
            <a:r>
              <a:rPr lang="en-US" b="1" dirty="0" err="1" smtClean="0"/>
              <a:t>AuthZ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48961"/>
            <a:ext cx="8305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= </a:t>
            </a:r>
            <a:r>
              <a:rPr lang="en-US" b="1" dirty="0" err="1" smtClean="0"/>
              <a:t>AuthN</a:t>
            </a:r>
            <a:r>
              <a:rPr lang="en-US" b="1" dirty="0" smtClean="0"/>
              <a:t> + </a:t>
            </a:r>
            <a:r>
              <a:rPr lang="en-US" b="1" dirty="0" err="1" smtClean="0"/>
              <a:t>AuthZ</a:t>
            </a:r>
            <a:endParaRPr lang="en-US" dirty="0"/>
          </a:p>
        </p:txBody>
      </p:sp>
      <p:pic>
        <p:nvPicPr>
          <p:cNvPr id="6148" name="Picture 4" descr="Spring Security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14" y="1215788"/>
            <a:ext cx="5390972" cy="38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823580" cy="857400"/>
          </a:xfrm>
        </p:spPr>
        <p:txBody>
          <a:bodyPr/>
          <a:lstStyle/>
          <a:p>
            <a:r>
              <a:rPr lang="en-US" dirty="0" smtClean="0"/>
              <a:t>Supported </a:t>
            </a:r>
            <a:r>
              <a:rPr lang="en-US" dirty="0" err="1" smtClean="0"/>
              <a:t>auth</a:t>
            </a:r>
            <a:r>
              <a:rPr lang="en-US" dirty="0" smtClean="0"/>
              <a:t>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73060" cy="3552300"/>
          </a:xfrm>
        </p:spPr>
        <p:txBody>
          <a:bodyPr/>
          <a:lstStyle/>
          <a:p>
            <a:r>
              <a:rPr lang="en-US" b="1" dirty="0" smtClean="0"/>
              <a:t>Login and Password</a:t>
            </a:r>
          </a:p>
          <a:p>
            <a:r>
              <a:rPr lang="en-US" b="1" dirty="0" err="1" smtClean="0"/>
              <a:t>Oauth</a:t>
            </a:r>
            <a:endParaRPr lang="en-US" b="1" dirty="0" smtClean="0"/>
          </a:p>
          <a:p>
            <a:r>
              <a:rPr lang="en-US" b="1" dirty="0" smtClean="0"/>
              <a:t>SAML</a:t>
            </a:r>
          </a:p>
          <a:p>
            <a:r>
              <a:rPr lang="en-US" b="1" dirty="0" err="1" smtClean="0"/>
              <a:t>OpenID</a:t>
            </a:r>
            <a:endParaRPr lang="en-US" b="1" dirty="0" smtClean="0"/>
          </a:p>
          <a:p>
            <a:r>
              <a:rPr lang="en-US" b="1" dirty="0" smtClean="0"/>
              <a:t>Custom tokens</a:t>
            </a:r>
          </a:p>
          <a:p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92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60" y="1813808"/>
            <a:ext cx="6462600" cy="857400"/>
          </a:xfrm>
        </p:spPr>
        <p:txBody>
          <a:bodyPr/>
          <a:lstStyle/>
          <a:p>
            <a:pPr algn="ctr"/>
            <a:r>
              <a:rPr lang="en-US" sz="4400" dirty="0" smtClean="0"/>
              <a:t>Authentication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4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16 - Spring Framework</Template>
  <TotalTime>3064</TotalTime>
  <Words>318</Words>
  <Application>Microsoft Office PowerPoint</Application>
  <PresentationFormat>On-screen Show (16:9)</PresentationFormat>
  <Paragraphs>160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Raleway</vt:lpstr>
      <vt:lpstr>Arial</vt:lpstr>
      <vt:lpstr>Courier New</vt:lpstr>
      <vt:lpstr>Lato</vt:lpstr>
      <vt:lpstr>Consolas</vt:lpstr>
      <vt:lpstr>Antonio template</vt:lpstr>
      <vt:lpstr>PowerPoint Presentation</vt:lpstr>
      <vt:lpstr>Contents</vt:lpstr>
      <vt:lpstr>Spring Security</vt:lpstr>
      <vt:lpstr>Authentication</vt:lpstr>
      <vt:lpstr>Authorization</vt:lpstr>
      <vt:lpstr>Login = AuthN + AuthZ</vt:lpstr>
      <vt:lpstr>Login = AuthN + AuthZ</vt:lpstr>
      <vt:lpstr>Supported auth technologies</vt:lpstr>
      <vt:lpstr>Authentication</vt:lpstr>
      <vt:lpstr>Authentication</vt:lpstr>
      <vt:lpstr>Setup</vt:lpstr>
      <vt:lpstr>InMemory Authentication</vt:lpstr>
      <vt:lpstr>External authentication provider</vt:lpstr>
      <vt:lpstr>Authentication provider</vt:lpstr>
      <vt:lpstr>Custom Authentication Provider</vt:lpstr>
      <vt:lpstr>Custom Authentication Provider</vt:lpstr>
      <vt:lpstr>Login page</vt:lpstr>
      <vt:lpstr>Detecting current user</vt:lpstr>
      <vt:lpstr>Detecting current user</vt:lpstr>
      <vt:lpstr>Authorization</vt:lpstr>
      <vt:lpstr>Role</vt:lpstr>
      <vt:lpstr>Roles specification</vt:lpstr>
      <vt:lpstr>Role hierarchy</vt:lpstr>
      <vt:lpstr>Web Security</vt:lpstr>
      <vt:lpstr>Method Security</vt:lpstr>
      <vt:lpstr>Remember Me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cp:lastModifiedBy>Yaroslav Brahinets</cp:lastModifiedBy>
  <cp:revision>223</cp:revision>
  <dcterms:modified xsi:type="dcterms:W3CDTF">2020-02-03T22:33:31Z</dcterms:modified>
</cp:coreProperties>
</file>