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65" r:id="rId4"/>
    <p:sldId id="262" r:id="rId5"/>
    <p:sldId id="264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03CA52E-93FD-4BA3-998B-47B96A885B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EFCA7B-F978-40B1-8852-ED17743500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29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rlang.org/doc/reference_manual/users_guide.html" TargetMode="External"/><Relationship Id="rId13" Type="http://schemas.openxmlformats.org/officeDocument/2006/relationships/hyperlink" Target="https://erlang.org/pipermail/erlang-questions/2013-March/072760.html" TargetMode="External"/><Relationship Id="rId3" Type="http://schemas.openxmlformats.org/officeDocument/2006/relationships/hyperlink" Target="https://erlang.org/doc/system_architecture_intro/sys_arch_intro.html#id58791" TargetMode="External"/><Relationship Id="rId7" Type="http://schemas.openxmlformats.org/officeDocument/2006/relationships/hyperlink" Target="https://www.tutorialspoint.com/erlang/index.htm" TargetMode="External"/><Relationship Id="rId12" Type="http://schemas.openxmlformats.org/officeDocument/2006/relationships/hyperlink" Target="https://www.erlang.org/erlang-enhancement-proposals/eep-0007.html" TargetMode="External"/><Relationship Id="rId2" Type="http://schemas.openxmlformats.org/officeDocument/2006/relationships/hyperlink" Target="https://www.infoq.com/articles/rust-erlang-comparis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sblog.org/erlang-programming-language-profile/" TargetMode="External"/><Relationship Id="rId11" Type="http://schemas.openxmlformats.org/officeDocument/2006/relationships/hyperlink" Target="https://elixir-lang.readthedocs.io/en/latest/technical/scoping.html#differences-from-erlang" TargetMode="External"/><Relationship Id="rId5" Type="http://schemas.openxmlformats.org/officeDocument/2006/relationships/hyperlink" Target="https://web.archive.org/web/20111025022940/http:/ftp.sunet.se/pub/lang/erlang/white_paper.html" TargetMode="External"/><Relationship Id="rId10" Type="http://schemas.openxmlformats.org/officeDocument/2006/relationships/hyperlink" Target="https://learnyousomeerlang.com/types-or-lack-thereof" TargetMode="External"/><Relationship Id="rId4" Type="http://schemas.openxmlformats.org/officeDocument/2006/relationships/hyperlink" Target="https://www.ericsson.com/en/news/2014/12/inside-erlang--creator-joe-armstrong-tells-his-story" TargetMode="External"/><Relationship Id="rId9" Type="http://schemas.openxmlformats.org/officeDocument/2006/relationships/hyperlink" Target="https://erlang.org/eeps/eep-0008.html" TargetMode="External"/><Relationship Id="rId14" Type="http://schemas.openxmlformats.org/officeDocument/2006/relationships/hyperlink" Target="https://www.cs.kent.ac.uk/people/staff/dat/tfp12/tfp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CBC-43E2-4CEA-BB30-84D39825A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4F91-BA40-431B-91E5-5B440BE80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Trey Phillips</a:t>
            </a:r>
          </a:p>
        </p:txBody>
      </p:sp>
    </p:spTree>
    <p:extLst>
      <p:ext uri="{BB962C8B-B14F-4D97-AF65-F5344CB8AC3E}">
        <p14:creationId xmlns:p14="http://schemas.microsoft.com/office/powerpoint/2010/main" val="54433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9C5F-823B-487C-B4ED-AA001A96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BE43-96CE-4A7D-A0B0-24B2D5B0B9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at Ericsson by Joe Armstrong</a:t>
            </a:r>
          </a:p>
          <a:p>
            <a:r>
              <a:rPr lang="en-US" dirty="0"/>
              <a:t>Telephony applications</a:t>
            </a:r>
          </a:p>
          <a:p>
            <a:r>
              <a:rPr lang="en-US" dirty="0"/>
              <a:t>Inspired by PLEX</a:t>
            </a:r>
          </a:p>
          <a:p>
            <a:r>
              <a:rPr lang="en-US" dirty="0"/>
              <a:t>Proprietary starting in 1986</a:t>
            </a:r>
          </a:p>
          <a:p>
            <a:r>
              <a:rPr lang="en-US" dirty="0"/>
              <a:t>Open source in 1998</a:t>
            </a:r>
          </a:p>
          <a:p>
            <a:r>
              <a:rPr lang="en-US" dirty="0"/>
              <a:t>Influenced Elixir, Rust</a:t>
            </a:r>
          </a:p>
          <a:p>
            <a:r>
              <a:rPr lang="en-US" dirty="0"/>
              <a:t>Amazon, Facebook, Nortel, T-Mobile, WhatsApp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344112-9994-4165-A481-098E734F2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75" y="2227263"/>
            <a:ext cx="4152899" cy="3633787"/>
          </a:xfrm>
        </p:spPr>
      </p:pic>
    </p:spTree>
    <p:extLst>
      <p:ext uri="{BB962C8B-B14F-4D97-AF65-F5344CB8AC3E}">
        <p14:creationId xmlns:p14="http://schemas.microsoft.com/office/powerpoint/2010/main" val="381862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DE49-65B2-4A7E-BAB3-EBCE5B31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General Specs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EF130-7613-4D9A-B662-FF9ED887D0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73" y="2227263"/>
            <a:ext cx="4145004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B9C07-FA56-43C7-9A46-A9FB3C52D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Functional, concurrent</a:t>
            </a:r>
          </a:p>
          <a:p>
            <a:r>
              <a:rPr lang="en-US" dirty="0"/>
              <a:t>Strongly, dynamically typed</a:t>
            </a:r>
          </a:p>
          <a:p>
            <a:r>
              <a:rPr lang="en-US" dirty="0"/>
              <a:t>Implicit dynamic heap binding</a:t>
            </a:r>
          </a:p>
          <a:p>
            <a:r>
              <a:rPr lang="en-US" dirty="0"/>
              <a:t>Runtime type checking</a:t>
            </a:r>
          </a:p>
          <a:p>
            <a:r>
              <a:rPr lang="en-US" dirty="0"/>
              <a:t>Pass by value</a:t>
            </a:r>
          </a:p>
          <a:p>
            <a:r>
              <a:rPr lang="en-US" dirty="0"/>
              <a:t>Statically scoped</a:t>
            </a:r>
          </a:p>
          <a:p>
            <a:r>
              <a:rPr lang="en-US" dirty="0"/>
              <a:t>Blocked by ifs, cases, try-and-catches,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0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186-3484-425E-B504-2C61B8AB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and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9599D8-1CF3-4E32-9920-E6DB0380BF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(Pattern1,…,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…,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B462-5602-43F3-9C51-66C9BA5CF5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Delimiters: , . ;</a:t>
            </a:r>
          </a:p>
          <a:p>
            <a:r>
              <a:rPr lang="en-US" dirty="0"/>
              <a:t>Variable definition:</a:t>
            </a:r>
          </a:p>
          <a:p>
            <a:pPr marL="457200" lvl="1" indent="0">
              <a:buNone/>
            </a:pPr>
            <a:r>
              <a:rPr lang="en-US" dirty="0"/>
              <a:t>var-name = var-value</a:t>
            </a:r>
          </a:p>
          <a:p>
            <a:r>
              <a:rPr lang="en-US" dirty="0"/>
              <a:t>Unary operators: ++ --</a:t>
            </a:r>
          </a:p>
          <a:p>
            <a:r>
              <a:rPr lang="en-US" dirty="0"/>
              <a:t>Binary operators:</a:t>
            </a:r>
          </a:p>
          <a:p>
            <a:pPr lvl="1"/>
            <a:r>
              <a:rPr lang="en-US" dirty="0"/>
              <a:t>Arithmetic: + - * / rem div</a:t>
            </a:r>
          </a:p>
          <a:p>
            <a:pPr lvl="1"/>
            <a:r>
              <a:rPr lang="en-US" dirty="0"/>
              <a:t>Relational: == /= &lt; =&lt; &gt; &gt;=</a:t>
            </a:r>
          </a:p>
          <a:p>
            <a:pPr lvl="1"/>
            <a:r>
              <a:rPr lang="en-US" dirty="0"/>
              <a:t>Logical: or and not </a:t>
            </a:r>
            <a:r>
              <a:rPr lang="en-US" dirty="0" err="1"/>
              <a:t>xor</a:t>
            </a:r>
            <a:endParaRPr lang="en-US" dirty="0"/>
          </a:p>
          <a:p>
            <a:pPr lvl="1"/>
            <a:r>
              <a:rPr lang="en-US" dirty="0"/>
              <a:t>Bitwise: </a:t>
            </a:r>
            <a:r>
              <a:rPr lang="en-US" dirty="0" err="1"/>
              <a:t>bor</a:t>
            </a:r>
            <a:r>
              <a:rPr lang="en-US" dirty="0"/>
              <a:t> band </a:t>
            </a:r>
            <a:r>
              <a:rPr lang="en-US" dirty="0" err="1"/>
              <a:t>bnot</a:t>
            </a:r>
            <a:r>
              <a:rPr lang="en-US" dirty="0"/>
              <a:t> </a:t>
            </a:r>
            <a:r>
              <a:rPr lang="en-US" dirty="0" err="1"/>
              <a:t>bxor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3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C6FA-F9D3-4365-BBE1-2483B1B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A8DF-BA3F-4208-8C27-CCEDEC5BF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assignments: variables are bound with ‘=‘ and can only be done once</a:t>
            </a:r>
          </a:p>
          <a:p>
            <a:r>
              <a:rPr lang="en-US" dirty="0"/>
              <a:t>Integers, floats, lists, atoms, tuples, Booleans, bit strings, records, maps, unions, string literals, etc.</a:t>
            </a:r>
          </a:p>
          <a:p>
            <a:r>
              <a:rPr lang="en-US" dirty="0"/>
              <a:t>User defined types</a:t>
            </a:r>
          </a:p>
          <a:p>
            <a:r>
              <a:rPr lang="en-US" dirty="0"/>
              <a:t>Names must begin with capital or underscore (anonymous)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71F5F-6972-4F35-B341-86ED7AC50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 names are more flexible but must be contained in quotes</a:t>
            </a:r>
          </a:p>
          <a:p>
            <a:r>
              <a:rPr lang="en-US" dirty="0"/>
              <a:t>No pointers</a:t>
            </a:r>
          </a:p>
          <a:p>
            <a:pPr lvl="1"/>
            <a:r>
              <a:rPr lang="en-US" dirty="0"/>
              <a:t>Possible workaround</a:t>
            </a:r>
          </a:p>
        </p:txBody>
      </p:sp>
    </p:spTree>
    <p:extLst>
      <p:ext uri="{BB962C8B-B14F-4D97-AF65-F5344CB8AC3E}">
        <p14:creationId xmlns:p14="http://schemas.microsoft.com/office/powerpoint/2010/main" val="142976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E31B-AA64-4BFA-A0E1-62EDC49B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Constructs and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283D-D9BF-452F-AC43-59998EB25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‘if’ statements</a:t>
            </a:r>
          </a:p>
          <a:p>
            <a:r>
              <a:rPr lang="en-US" dirty="0"/>
              <a:t>Module imports with optional function parameters</a:t>
            </a:r>
          </a:p>
          <a:p>
            <a:pPr lvl="1"/>
            <a:r>
              <a:rPr lang="en-US" dirty="0"/>
              <a:t>Requires that all functions be exported</a:t>
            </a:r>
          </a:p>
          <a:p>
            <a:r>
              <a:rPr lang="en-US" dirty="0"/>
              <a:t>‘case’ statements</a:t>
            </a:r>
          </a:p>
          <a:p>
            <a:r>
              <a:rPr lang="en-US" dirty="0"/>
              <a:t>Guards following function headings, ifs, and case statements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22343-6445-4C3A-81B7-D21B2C9D79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and Catch</a:t>
            </a:r>
          </a:p>
          <a:p>
            <a:r>
              <a:rPr lang="en-US" dirty="0"/>
              <a:t>No inherent loops or jumps</a:t>
            </a:r>
          </a:p>
          <a:p>
            <a:r>
              <a:rPr lang="en-US" dirty="0"/>
              <a:t>‘Spawn’ methods for concurrent processes</a:t>
            </a:r>
          </a:p>
          <a:p>
            <a:r>
              <a:rPr lang="en-US" dirty="0"/>
              <a:t>Included methods and libraries for file </a:t>
            </a:r>
            <a:r>
              <a:rPr lang="en-US" dirty="0" err="1"/>
              <a:t>i</a:t>
            </a:r>
            <a:r>
              <a:rPr lang="en-US" dirty="0"/>
              <a:t>/o, mathematical functions, etc.</a:t>
            </a:r>
          </a:p>
          <a:p>
            <a:r>
              <a:rPr lang="en-US" dirty="0"/>
              <a:t>Polymorphic functions through function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85881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286B-8B9A-4BCE-AA0A-214E22D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Factorial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F47C-09E3-4E2F-97F5-DB69A015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%https://repl.it/languages/erlang</a:t>
            </a:r>
          </a:p>
          <a:p>
            <a:pPr marL="0" indent="0">
              <a:buNone/>
            </a:pPr>
            <a:r>
              <a:rPr lang="en-US" dirty="0"/>
              <a:t>-module(main).</a:t>
            </a:r>
          </a:p>
          <a:p>
            <a:pPr marL="0" indent="0">
              <a:buNone/>
            </a:pPr>
            <a:r>
              <a:rPr lang="en-US" dirty="0"/>
              <a:t>-export([</a:t>
            </a:r>
            <a:r>
              <a:rPr lang="en-US" dirty="0" err="1"/>
              <a:t>factHelp</a:t>
            </a:r>
            <a:r>
              <a:rPr lang="en-US" dirty="0"/>
              <a:t>/2,fact/1,start/0]).</a:t>
            </a:r>
          </a:p>
          <a:p>
            <a:pPr marL="0" indent="0">
              <a:buNone/>
            </a:pPr>
            <a:r>
              <a:rPr lang="en-US" dirty="0" err="1"/>
              <a:t>factHelp</a:t>
            </a:r>
            <a:r>
              <a:rPr lang="en-US" dirty="0"/>
              <a:t>(</a:t>
            </a:r>
            <a:r>
              <a:rPr lang="en-US" dirty="0" err="1"/>
              <a:t>N,Res</a:t>
            </a:r>
            <a:r>
              <a:rPr lang="en-US" dirty="0"/>
              <a:t>) when N==0 -&gt;</a:t>
            </a:r>
          </a:p>
          <a:p>
            <a:pPr marL="0" indent="0">
              <a:buNone/>
            </a:pPr>
            <a:r>
              <a:rPr lang="en-US" dirty="0"/>
              <a:t>  Res;</a:t>
            </a:r>
          </a:p>
          <a:p>
            <a:pPr marL="0" indent="0">
              <a:buNone/>
            </a:pPr>
            <a:r>
              <a:rPr lang="en-US" dirty="0" err="1"/>
              <a:t>factHelp</a:t>
            </a:r>
            <a:r>
              <a:rPr lang="en-US" dirty="0"/>
              <a:t>(</a:t>
            </a:r>
            <a:r>
              <a:rPr lang="en-US" dirty="0" err="1"/>
              <a:t>N,Res</a:t>
            </a:r>
            <a:r>
              <a:rPr lang="en-US" dirty="0"/>
              <a:t>) when N&gt;0 -&gt;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factHelp</a:t>
            </a:r>
            <a:r>
              <a:rPr lang="en-US" dirty="0"/>
              <a:t>((N-1),(N*Res)).</a:t>
            </a:r>
          </a:p>
          <a:p>
            <a:pPr marL="0" indent="0">
              <a:buNone/>
            </a:pPr>
            <a:r>
              <a:rPr lang="en-US" dirty="0"/>
              <a:t>fact(N) -&gt;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factHelp</a:t>
            </a:r>
            <a:r>
              <a:rPr lang="en-US" dirty="0"/>
              <a:t>(N,1).</a:t>
            </a:r>
          </a:p>
          <a:p>
            <a:pPr marL="0" indent="0">
              <a:buNone/>
            </a:pPr>
            <a:r>
              <a:rPr lang="en-US" dirty="0"/>
              <a:t>start() -&gt;</a:t>
            </a:r>
          </a:p>
          <a:p>
            <a:pPr marL="0" indent="0">
              <a:buNone/>
            </a:pPr>
            <a:r>
              <a:rPr lang="en-US" dirty="0"/>
              <a:t>  {ok,[N]}=</a:t>
            </a:r>
            <a:r>
              <a:rPr lang="en-US" dirty="0" err="1"/>
              <a:t>io:fread</a:t>
            </a:r>
            <a:r>
              <a:rPr lang="en-US" dirty="0"/>
              <a:t>("enter&gt;","~d"),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io:fwrite</a:t>
            </a:r>
            <a:r>
              <a:rPr lang="en-US" dirty="0"/>
              <a:t>("~w",[fact(N)]).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4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286B-8B9A-4BCE-AA0A-214E22D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F47C-09E3-4E2F-97F5-DB69A015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https://www.infoq.com/articles/rust-erlang-comparison/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https://erlang.org/doc/system_architecture_intro/sys_arch_intro.html#id58791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https://www.ericsson.com/en/news/2014/12/inside-erlang--creator-joe-armstrong-tells-his-story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5"/>
              </a:rPr>
              <a:t>https://web.archive.org/web/20111025022940/http://ftp.sunet.se/pub/lang/erlang/white_paper.html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6"/>
              </a:rPr>
              <a:t>https://www.ossblog.org/erlang-programming-language-profile/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7"/>
              </a:rPr>
              <a:t>https://www.tutorialspoint.com/erlang/index.htm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8"/>
              </a:rPr>
              <a:t>https://erlang.org/doc/reference_manual/users_guide.html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9"/>
              </a:rPr>
              <a:t>https://erlang.org/eeps/eep-0008.html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10"/>
              </a:rPr>
              <a:t>https://learnyousomeerlang.com/types-or-lack-thereof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11"/>
              </a:rPr>
              <a:t>https://elixir-lang.readthedocs.io/en/latest/technical/scoping.html#differences-from-erlang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12"/>
              </a:rPr>
              <a:t>https://www.erlang.org/erlang-enhancement-proposals/eep-0007.html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13"/>
              </a:rPr>
              <a:t>https://erlang.org/pipermail/erlang-questions/2013-March/072760.html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14"/>
              </a:rPr>
              <a:t>https://www.cs.kent.ac.uk/people/staff/dat/tfp12/tfp12.pdf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136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134</TotalTime>
  <Words>589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Courier New</vt:lpstr>
      <vt:lpstr>Gill Sans MT</vt:lpstr>
      <vt:lpstr>Wingdings 2</vt:lpstr>
      <vt:lpstr>Dividend</vt:lpstr>
      <vt:lpstr>Erlang</vt:lpstr>
      <vt:lpstr>History</vt:lpstr>
      <vt:lpstr>General Specs</vt:lpstr>
      <vt:lpstr>Semantics and Syntax</vt:lpstr>
      <vt:lpstr>Variables</vt:lpstr>
      <vt:lpstr>Constructs and Such</vt:lpstr>
      <vt:lpstr>Example Factorial Program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Man Dude</dc:creator>
  <cp:lastModifiedBy>Trizelous</cp:lastModifiedBy>
  <cp:revision>22</cp:revision>
  <dcterms:created xsi:type="dcterms:W3CDTF">2019-11-25T23:21:53Z</dcterms:created>
  <dcterms:modified xsi:type="dcterms:W3CDTF">2019-11-29T19:45:18Z</dcterms:modified>
</cp:coreProperties>
</file>