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 SemiBold"/>
      <p:regular r:id="rId12"/>
      <p:bold r:id="rId13"/>
      <p:italic r:id="rId14"/>
      <p:boldItalic r:id="rId15"/>
    </p:embeddedFont>
    <p:embeddedFont>
      <p:font typeface="Merriweather Light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  <p:embeddedFont>
      <p:font typeface="Open Sans SemiBold"/>
      <p:regular r:id="rId28"/>
      <p:bold r:id="rId29"/>
      <p:italic r:id="rId30"/>
      <p:boldItalic r:id="rId31"/>
    </p:embeddedFont>
    <p:embeddedFont>
      <p:font typeface="Vidaloka"/>
      <p:regular r:id="rId32"/>
    </p:embeddedFont>
    <p:embeddedFont>
      <p:font typeface="Russo One"/>
      <p:regular r:id="rId33"/>
    </p:embeddedFont>
    <p:embeddedFont>
      <p:font typeface="Crimson Text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font" Target="fonts/Montserrat-regular.fntdata"/><Relationship Id="rId41" Type="http://schemas.openxmlformats.org/officeDocument/2006/relationships/font" Target="fonts/OpenSans-boldItalic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8" Type="http://schemas.openxmlformats.org/officeDocument/2006/relationships/font" Target="fonts/OpenSansSemiBold-regular.fnt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SemiBold-boldItalic.fntdata"/><Relationship Id="rId30" Type="http://schemas.openxmlformats.org/officeDocument/2006/relationships/font" Target="fonts/OpenSansSemiBold-italic.fntdata"/><Relationship Id="rId11" Type="http://schemas.openxmlformats.org/officeDocument/2006/relationships/slide" Target="slides/slide6.xml"/><Relationship Id="rId33" Type="http://schemas.openxmlformats.org/officeDocument/2006/relationships/font" Target="fonts/RussoOne-regular.fntdata"/><Relationship Id="rId10" Type="http://schemas.openxmlformats.org/officeDocument/2006/relationships/slide" Target="slides/slide5.xml"/><Relationship Id="rId32" Type="http://schemas.openxmlformats.org/officeDocument/2006/relationships/font" Target="fonts/Vidaloka-regular.fntdata"/><Relationship Id="rId13" Type="http://schemas.openxmlformats.org/officeDocument/2006/relationships/font" Target="fonts/MontserratSemiBold-bold.fntdata"/><Relationship Id="rId35" Type="http://schemas.openxmlformats.org/officeDocument/2006/relationships/font" Target="fonts/CrimsonText-bold.fntdata"/><Relationship Id="rId12" Type="http://schemas.openxmlformats.org/officeDocument/2006/relationships/font" Target="fonts/MontserratSemiBold-regular.fntdata"/><Relationship Id="rId34" Type="http://schemas.openxmlformats.org/officeDocument/2006/relationships/font" Target="fonts/CrimsonText-regular.fntdata"/><Relationship Id="rId15" Type="http://schemas.openxmlformats.org/officeDocument/2006/relationships/font" Target="fonts/MontserratSemiBold-boldItalic.fntdata"/><Relationship Id="rId37" Type="http://schemas.openxmlformats.org/officeDocument/2006/relationships/font" Target="fonts/CrimsonText-boldItalic.fntdata"/><Relationship Id="rId14" Type="http://schemas.openxmlformats.org/officeDocument/2006/relationships/font" Target="fonts/MontserratSemiBold-italic.fntdata"/><Relationship Id="rId36" Type="http://schemas.openxmlformats.org/officeDocument/2006/relationships/font" Target="fonts/CrimsonText-italic.fntdata"/><Relationship Id="rId17" Type="http://schemas.openxmlformats.org/officeDocument/2006/relationships/font" Target="fonts/MerriweatherLight-bold.fntdata"/><Relationship Id="rId39" Type="http://schemas.openxmlformats.org/officeDocument/2006/relationships/font" Target="fonts/OpenSans-bold.fntdata"/><Relationship Id="rId16" Type="http://schemas.openxmlformats.org/officeDocument/2006/relationships/font" Target="fonts/MerriweatherLight-regular.fntdata"/><Relationship Id="rId38" Type="http://schemas.openxmlformats.org/officeDocument/2006/relationships/font" Target="fonts/OpenSans-regular.fntdata"/><Relationship Id="rId19" Type="http://schemas.openxmlformats.org/officeDocument/2006/relationships/font" Target="fonts/MerriweatherLight-boldItalic.fntdata"/><Relationship Id="rId18" Type="http://schemas.openxmlformats.org/officeDocument/2006/relationships/font" Target="fonts/Merriweather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97c399e2d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97c399e2d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9b91ee41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9b91ee41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97c399e2d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97c399e2d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97c399e2d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97c399e2d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7c399e2d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97c399e2d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f233af24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f233af24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7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pt-PT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pt-PT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PT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pt-PT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PT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lang="pt-PT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1129550" y="628350"/>
            <a:ext cx="6599700" cy="23355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200">
                <a:latin typeface="Montserrat SemiBold"/>
                <a:ea typeface="Montserrat SemiBold"/>
                <a:cs typeface="Montserrat SemiBold"/>
                <a:sym typeface="Montserrat SemiBold"/>
              </a:rPr>
              <a:t>P</a:t>
            </a:r>
            <a:r>
              <a:rPr lang="pt-PT" sz="6200">
                <a:latin typeface="Montserrat SemiBold"/>
                <a:ea typeface="Montserrat SemiBold"/>
                <a:cs typeface="Montserrat SemiBold"/>
                <a:sym typeface="Montserrat SemiBold"/>
              </a:rPr>
              <a:t>o</a:t>
            </a:r>
            <a:r>
              <a:rPr lang="pt-PT" sz="6200">
                <a:latin typeface="Montserrat SemiBold"/>
                <a:ea typeface="Montserrat SemiBold"/>
                <a:cs typeface="Montserrat SemiBold"/>
                <a:sym typeface="Montserrat SemiBold"/>
              </a:rPr>
              <a:t>w</a:t>
            </a:r>
            <a:r>
              <a:rPr lang="pt-PT" sz="6200">
                <a:latin typeface="Montserrat SemiBold"/>
                <a:ea typeface="Montserrat SemiBold"/>
                <a:cs typeface="Montserrat SemiBold"/>
                <a:sym typeface="Montserrat SemiBold"/>
              </a:rPr>
              <a:t>e</a:t>
            </a:r>
            <a:r>
              <a:rPr lang="pt-PT" sz="6200">
                <a:latin typeface="Montserrat SemiBold"/>
                <a:ea typeface="Montserrat SemiBold"/>
                <a:cs typeface="Montserrat SemiBold"/>
                <a:sym typeface="Montserrat SemiBold"/>
              </a:rPr>
              <a:t>rLess</a:t>
            </a:r>
            <a:endParaRPr sz="6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200">
                <a:latin typeface="Montserrat SemiBold"/>
                <a:ea typeface="Montserrat SemiBold"/>
                <a:cs typeface="Montserrat SemiBold"/>
                <a:sym typeface="Montserrat SemiBold"/>
              </a:rPr>
              <a:t>(2D Game)</a:t>
            </a:r>
            <a:endParaRPr sz="62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91650" y="4063875"/>
            <a:ext cx="2780700" cy="80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Montserrat"/>
                <a:ea typeface="Montserrat"/>
                <a:cs typeface="Montserrat"/>
                <a:sym typeface="Montserrat"/>
              </a:rPr>
              <a:t>Por: João Nunes &amp; Tomás Gonçalves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3456350"/>
            <a:ext cx="38100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7125" y="1752400"/>
            <a:ext cx="911074" cy="911074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9" name="Google Shape;24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5075" y="3737550"/>
            <a:ext cx="1687325" cy="11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713225" y="539500"/>
            <a:ext cx="3557100" cy="7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000">
                <a:latin typeface="Montserrat SemiBold"/>
                <a:ea typeface="Montserrat SemiBold"/>
                <a:cs typeface="Montserrat SemiBold"/>
                <a:sym typeface="Montserrat SemiBold"/>
              </a:rPr>
              <a:t>Índice</a:t>
            </a:r>
            <a:endParaRPr sz="6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713225" y="1675550"/>
            <a:ext cx="3390300" cy="14466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Montserrat SemiBold"/>
                <a:ea typeface="Montserrat SemiBold"/>
                <a:cs typeface="Montserrat SemiBold"/>
                <a:sym typeface="Montserrat SemiBold"/>
              </a:rPr>
              <a:t>O que é a nossa (pap) ?</a:t>
            </a:r>
            <a:endParaRPr sz="2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Montserrat SemiBold"/>
                <a:ea typeface="Montserrat SemiBold"/>
                <a:cs typeface="Montserrat SemiBold"/>
                <a:sym typeface="Montserrat SemiBold"/>
              </a:rPr>
              <a:t>Os nossos Objetivos ?</a:t>
            </a:r>
            <a:endParaRPr sz="2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Montserrat SemiBold"/>
                <a:ea typeface="Montserrat SemiBold"/>
                <a:cs typeface="Montserrat SemiBold"/>
                <a:sym typeface="Montserrat SemiBold"/>
              </a:rPr>
              <a:t>O que já fizemos ?</a:t>
            </a:r>
            <a:endParaRPr sz="2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56" name="Google Shape;2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3456350"/>
            <a:ext cx="38100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492500" y="378150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Montserrat SemiBold"/>
                <a:ea typeface="Montserrat SemiBold"/>
                <a:cs typeface="Montserrat SemiBold"/>
                <a:sym typeface="Montserrat SemiBold"/>
              </a:rPr>
              <a:t>O que </a:t>
            </a:r>
            <a:r>
              <a:rPr lang="pt-PT">
                <a:latin typeface="Montserrat SemiBold"/>
                <a:ea typeface="Montserrat SemiBold"/>
                <a:cs typeface="Montserrat SemiBold"/>
                <a:sym typeface="Montserrat SemiBold"/>
              </a:rPr>
              <a:t>é a</a:t>
            </a:r>
            <a:r>
              <a:rPr lang="pt-PT">
                <a:latin typeface="Montserrat SemiBold"/>
                <a:ea typeface="Montserrat SemiBold"/>
                <a:cs typeface="Montserrat SemiBold"/>
                <a:sym typeface="Montserrat SemiBold"/>
              </a:rPr>
              <a:t> nossa PAP?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492500" y="993075"/>
            <a:ext cx="5453700" cy="2672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A nossa PAP é… </a:t>
            </a:r>
            <a:endParaRPr sz="1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Um shooter 2D </a:t>
            </a: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top-down;</a:t>
            </a:r>
            <a:endParaRPr sz="1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 O jogo está a ser desenvolvido no Unity, usando c#;</a:t>
            </a:r>
            <a:endParaRPr sz="1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O jogo passa-se numa Dungeon (Masmorra);</a:t>
            </a:r>
            <a:endParaRPr sz="1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O objetivo do jogo é obter os poderes/armas diferentes e progredir por vários níveis que aumentam em dificuldade;</a:t>
            </a:r>
            <a:endParaRPr sz="1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63" name="Google Shape;2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6745" y="4291575"/>
            <a:ext cx="14972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0900" y="950850"/>
            <a:ext cx="1815950" cy="214845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5" name="Google Shape;265;p36"/>
          <p:cNvPicPr preferRelativeResize="0"/>
          <p:nvPr/>
        </p:nvPicPr>
        <p:blipFill rotWithShape="1">
          <a:blip r:embed="rId5">
            <a:alphaModFix/>
          </a:blip>
          <a:srcRect b="-5975" l="-7379" r="-6671" t="-3661"/>
          <a:stretch/>
        </p:blipFill>
        <p:spPr>
          <a:xfrm>
            <a:off x="6421000" y="3288999"/>
            <a:ext cx="2113599" cy="74845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461500" y="3848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Montserrat SemiBold"/>
                <a:ea typeface="Montserrat SemiBold"/>
                <a:cs typeface="Montserrat SemiBold"/>
                <a:sym typeface="Montserrat SemiBold"/>
              </a:rPr>
              <a:t>Os nossos Objetivos ?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461500" y="984450"/>
            <a:ext cx="5558100" cy="31746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Neste Momento (Dezembro 2022) temos como objetivos…</a:t>
            </a:r>
            <a:endParaRPr sz="1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Principal:</a:t>
            </a:r>
            <a:endParaRPr sz="1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Introduzir</a:t>
            </a: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 um pathfinding na A.I do inimigo;</a:t>
            </a:r>
            <a:endParaRPr sz="1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Criar Interface do jogador;</a:t>
            </a:r>
            <a:endParaRPr sz="1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Melhorar a qualidade dos “scripts”, arranjando os problemas existentes dentro do jogo;</a:t>
            </a:r>
            <a:endParaRPr sz="1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Introduzir</a:t>
            </a: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 a geração de mapas;</a:t>
            </a:r>
            <a:endParaRPr sz="1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Criação de </a:t>
            </a: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níveis-predefinidos;</a:t>
            </a:r>
            <a:endParaRPr sz="1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Criação de mais sprites;</a:t>
            </a:r>
            <a:endParaRPr sz="1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72" name="Google Shape;2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6745" y="4291575"/>
            <a:ext cx="14972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650" y="688925"/>
            <a:ext cx="1816875" cy="1541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4" name="Google Shape;27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9651" y="2533209"/>
            <a:ext cx="2473751" cy="1455778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599525" y="3982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Montserrat SemiBold"/>
                <a:ea typeface="Montserrat SemiBold"/>
                <a:cs typeface="Montserrat SemiBold"/>
                <a:sym typeface="Montserrat SemiBold"/>
              </a:rPr>
              <a:t>O que já fizemos ?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6745" y="4291575"/>
            <a:ext cx="14972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5675" y="1385138"/>
            <a:ext cx="2737875" cy="2373226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2" name="Google Shape;282;p38"/>
          <p:cNvSpPr txBox="1"/>
          <p:nvPr>
            <p:ph idx="1" type="body"/>
          </p:nvPr>
        </p:nvSpPr>
        <p:spPr>
          <a:xfrm>
            <a:off x="548450" y="1062375"/>
            <a:ext cx="5558100" cy="3229200"/>
          </a:xfrm>
          <a:prstGeom prst="rect">
            <a:avLst/>
          </a:prstGeom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Movimentação do Player;</a:t>
            </a:r>
            <a:endParaRPr sz="1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pt-PT" sz="1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Sistema básico de vida;</a:t>
            </a:r>
            <a:endParaRPr sz="1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Sistema </a:t>
            </a: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básico</a:t>
            </a: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 de combate;</a:t>
            </a:r>
            <a:endParaRPr sz="1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Inteligência</a:t>
            </a: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 artificial </a:t>
            </a: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básica</a:t>
            </a: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 para os </a:t>
            </a: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inimigos;</a:t>
            </a:r>
            <a:endParaRPr sz="1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Dois tipos de inimigos;</a:t>
            </a:r>
            <a:endParaRPr sz="1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Sistema de transição de níveis singleton;</a:t>
            </a:r>
            <a:endParaRPr sz="1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pt-PT" sz="1400">
                <a:latin typeface="Montserrat SemiBold"/>
                <a:ea typeface="Montserrat SemiBold"/>
                <a:cs typeface="Montserrat SemiBold"/>
                <a:sym typeface="Montserrat SemiBold"/>
              </a:rPr>
              <a:t>Mapa criado;</a:t>
            </a:r>
            <a:endParaRPr sz="1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1509125" y="1809500"/>
            <a:ext cx="6048900" cy="1260600"/>
          </a:xfrm>
          <a:prstGeom prst="rect">
            <a:avLst/>
          </a:prstGeom>
          <a:ln cap="flat" cmpd="sng" w="2857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000">
                <a:latin typeface="Montserrat SemiBold"/>
                <a:ea typeface="Montserrat SemiBold"/>
                <a:cs typeface="Montserrat SemiBold"/>
                <a:sym typeface="Montserrat SemiBold"/>
              </a:rPr>
              <a:t>Demonstração</a:t>
            </a:r>
            <a:endParaRPr sz="6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