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2"/>
    <p:restoredTop sz="94718"/>
  </p:normalViewPr>
  <p:slideViewPr>
    <p:cSldViewPr snapToGrid="0" snapToObjects="1">
      <p:cViewPr varScale="1">
        <p:scale>
          <a:sx n="142" d="100"/>
          <a:sy n="142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71DB7-7284-8041-8092-E9B0BB1FF595}" type="datetimeFigureOut">
              <a:rPr lang="en-LK" smtClean="0"/>
              <a:t>5/22/20</a:t>
            </a:fld>
            <a:endParaRPr lang="en-L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4A5D4-60CA-5044-8F42-9D54560765D5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967627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4A5D4-60CA-5044-8F42-9D54560765D5}" type="slidenum">
              <a:rPr lang="en-LK" smtClean="0"/>
              <a:t>1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63413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4A5D4-60CA-5044-8F42-9D54560765D5}" type="slidenum">
              <a:rPr lang="en-LK" smtClean="0"/>
              <a:t>9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44780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1D9F-ADA0-0242-9CE5-47EDCD7F3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6A79B-3190-3943-9AE7-F033E4572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51E7C-E154-AD4E-BC25-6E6238FD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CAE9-3B08-534F-8CC7-131352158EF4}" type="datetimeFigureOut">
              <a:rPr lang="en-LK" smtClean="0"/>
              <a:t>5/22/20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D3461-C7AC-8545-9AFB-BB008DF4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1588-4C3E-F542-AB61-B521831E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74D7-F647-D04F-A610-383A6CA0557A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8593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6B44-63BA-C84E-8469-D32760BD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5D2FE-B08E-B249-85F6-5C5203DBB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CF57A-ACA8-DB40-9ECE-DD62BC8B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CAE9-3B08-534F-8CC7-131352158EF4}" type="datetimeFigureOut">
              <a:rPr lang="en-LK" smtClean="0"/>
              <a:t>5/22/20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FA46A-9355-504E-A4AA-4C0B8875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8AFD6-87D1-B342-9BF5-C9DD21C7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74D7-F647-D04F-A610-383A6CA0557A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46297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F474D-C54B-3A40-BEEE-C973E6984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37C9F-D20D-4D4F-94BC-92D502432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DDA87-EB84-9342-AFA0-26BAA4E4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CAE9-3B08-534F-8CC7-131352158EF4}" type="datetimeFigureOut">
              <a:rPr lang="en-LK" smtClean="0"/>
              <a:t>5/22/20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B17EE-D91C-684B-B67A-2D3F2F3B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7E66-E1A4-2349-BF04-4A7EB543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74D7-F647-D04F-A610-383A6CA0557A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58867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430F-F050-1E40-8150-D5596721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CA7B-518C-714E-94CE-D1B11140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86E8D-C472-CA4C-870B-8DC69F3E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CAE9-3B08-534F-8CC7-131352158EF4}" type="datetimeFigureOut">
              <a:rPr lang="en-LK" smtClean="0"/>
              <a:t>5/22/20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38987-F998-8C4F-8918-50D21035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6CFA4-51A9-9E4C-935D-9DCD814D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74D7-F647-D04F-A610-383A6CA0557A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92676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5E6F-7FB2-5944-B56A-1FC50888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99FE7-1994-3048-B179-ADA94C521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FD9CA-A4E3-0F44-841F-E5F5DC10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CAE9-3B08-534F-8CC7-131352158EF4}" type="datetimeFigureOut">
              <a:rPr lang="en-LK" smtClean="0"/>
              <a:t>5/22/20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2F32-5A8E-B348-B103-5456C8B9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414AD-B255-5B43-A1FA-DDD0950F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74D7-F647-D04F-A610-383A6CA0557A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52296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34DD-3B62-CD45-A416-74F2ED6E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4304-029E-E84E-9429-D439C3889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45DAF-4B0E-D042-8E4A-2679A7A5D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97B8E-DB34-8C4A-92F4-9D1A5FB2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CAE9-3B08-534F-8CC7-131352158EF4}" type="datetimeFigureOut">
              <a:rPr lang="en-LK" smtClean="0"/>
              <a:t>5/22/20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215C4-91C4-C94D-B440-622044AD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61BE0-012A-BF45-A70B-9EB9CBB0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74D7-F647-D04F-A610-383A6CA0557A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04544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26AF-FBED-9D4A-BC03-467EB0B2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93C6F-65A5-1D47-A4EF-2B83A9D41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E9016-E957-C84B-8342-B9658F1B9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119A7-E99C-D64A-BC19-2E779C1EB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57546-B846-6D40-80AA-4523146EF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EC068-A024-014B-BEFB-48A7EA48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CAE9-3B08-534F-8CC7-131352158EF4}" type="datetimeFigureOut">
              <a:rPr lang="en-LK" smtClean="0"/>
              <a:t>5/22/20</a:t>
            </a:fld>
            <a:endParaRPr lang="en-L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6B972-EC42-694F-8558-1FF22240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08806-77FC-8A4C-A30B-571A0ED7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74D7-F647-D04F-A610-383A6CA0557A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86998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89DD-B97C-BE41-9846-914714D0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48215-20D4-9B48-AB0F-AA542EBF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CAE9-3B08-534F-8CC7-131352158EF4}" type="datetimeFigureOut">
              <a:rPr lang="en-LK" smtClean="0"/>
              <a:t>5/22/20</a:t>
            </a:fld>
            <a:endParaRPr lang="en-L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729CC-D8FE-574C-A6FA-4C280DF8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C86B6-4911-CC4D-9A37-452832F7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74D7-F647-D04F-A610-383A6CA0557A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8390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9867F-6458-D341-871A-43CA8EA3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CAE9-3B08-534F-8CC7-131352158EF4}" type="datetimeFigureOut">
              <a:rPr lang="en-LK" smtClean="0"/>
              <a:t>5/22/20</a:t>
            </a:fld>
            <a:endParaRPr lang="en-L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5A995-43FF-184A-80BF-C21144A2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E8CC9-F1D0-A245-A248-B4994E76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74D7-F647-D04F-A610-383A6CA0557A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36960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EA0C-E160-F749-A407-EAA670FD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A446-B555-204A-8D9C-B3E248CC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8FC86-57BB-6E4D-9D93-F803E95D5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5E888-B58C-9743-B9FB-BDE276C5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CAE9-3B08-534F-8CC7-131352158EF4}" type="datetimeFigureOut">
              <a:rPr lang="en-LK" smtClean="0"/>
              <a:t>5/22/20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B0BEB-7BA1-A642-8C73-74E281F6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4E69F-1F2B-204F-8797-A68288A5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74D7-F647-D04F-A610-383A6CA0557A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28553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84DE-6980-DE40-AF54-8F2B6EF2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D33E4-74FE-184D-B69F-9F55D14E9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ECAE4-A0BC-034F-BB75-6345A0142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76D3E-798F-E047-A174-E38F58DF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CAE9-3B08-534F-8CC7-131352158EF4}" type="datetimeFigureOut">
              <a:rPr lang="en-LK" smtClean="0"/>
              <a:t>5/22/20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73627-D3E7-BA42-91EC-458D201F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18664-020B-8745-B442-17A8D2FC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74D7-F647-D04F-A610-383A6CA0557A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5883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1C5A8-F3F7-F840-908B-3C4D1C9A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33E28-3D36-8141-91E1-F8BFA4A1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3C7DE-046C-DC43-BDA4-28A0135FF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CAE9-3B08-534F-8CC7-131352158EF4}" type="datetimeFigureOut">
              <a:rPr lang="en-LK" smtClean="0"/>
              <a:t>5/22/20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FE294-8857-BB4F-8B5D-505C0D2EA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B9A21-6B1B-C443-897C-D86E5656E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74D7-F647-D04F-A610-383A6CA0557A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64767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D1AB-90FA-B047-B4C1-2E6C112F2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LK" dirty="0"/>
              <a:t>Research Methods</a:t>
            </a:r>
            <a:br>
              <a:rPr lang="en-LK" dirty="0"/>
            </a:br>
            <a:r>
              <a:rPr lang="en-LK" dirty="0"/>
              <a:t>SCS3216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21ECD-D76A-C446-843A-7B446BE71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LK" dirty="0"/>
              <a:t>Assignment 01</a:t>
            </a:r>
          </a:p>
          <a:p>
            <a:r>
              <a:rPr lang="en-L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17000912</a:t>
            </a:r>
          </a:p>
        </p:txBody>
      </p:sp>
    </p:spTree>
    <p:extLst>
      <p:ext uri="{BB962C8B-B14F-4D97-AF65-F5344CB8AC3E}">
        <p14:creationId xmlns:p14="http://schemas.microsoft.com/office/powerpoint/2010/main" val="361590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A0B5-D8FC-7C49-BC5F-FDE6AF87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Bitcoin: A Peer-to-Peer Electronic Cash System [1]</a:t>
            </a:r>
            <a:endParaRPr lang="en-L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FF77F-7749-DE43-A52E-94AF3993E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33565" cy="4593104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Researchers observed the current trust-based online transaction model.</a:t>
            </a:r>
          </a:p>
          <a:p>
            <a:r>
              <a:rPr lang="en-GB" dirty="0"/>
              <a:t>Studied those models and identified problems within those.</a:t>
            </a:r>
          </a:p>
          <a:p>
            <a:r>
              <a:rPr lang="en-GB" dirty="0"/>
              <a:t>Suggested mechanisms to overcome each of the problems.</a:t>
            </a:r>
          </a:p>
          <a:p>
            <a:r>
              <a:rPr lang="en-GB" dirty="0"/>
              <a:t>Hypothesised that attacker can’t break the coin without having more computing power than all the others combined.</a:t>
            </a:r>
          </a:p>
          <a:p>
            <a:r>
              <a:rPr lang="en-GB" dirty="0"/>
              <a:t>Introduces an experiment to test the above hypothesis.</a:t>
            </a:r>
          </a:p>
          <a:p>
            <a:r>
              <a:rPr lang="en-GB" dirty="0"/>
              <a:t>Gathered data from the test and analysed to make the conclusion sustaining the hypothesis</a:t>
            </a:r>
            <a:endParaRPr lang="en-LK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CBFB2F-D809-9245-891F-0233E3B3517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0262808"/>
              </p:ext>
            </p:extLst>
          </p:nvPr>
        </p:nvGraphicFramePr>
        <p:xfrm>
          <a:off x="7637928" y="1825625"/>
          <a:ext cx="329901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295">
                  <a:extLst>
                    <a:ext uri="{9D8B030D-6E8A-4147-A177-3AD203B41FA5}">
                      <a16:colId xmlns:a16="http://schemas.microsoft.com/office/drawing/2014/main" val="593518412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41867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LK"/>
                        <a:t>Step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1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/>
                        <a:t>Observations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/>
                        <a:t>✅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5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/>
                        <a:t>Preliminary Study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/>
                        <a:t>✅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/>
                        <a:t>Problem Definition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/>
                        <a:t>✅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6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Theoretical framework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/>
                        <a:t>Hypothesis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K"/>
                        <a:t>✅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2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Experimental</a:t>
                      </a:r>
                      <a:r>
                        <a:rPr lang="en-LK" dirty="0"/>
                        <a:t>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/>
                        <a:t>✅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1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/>
                        <a:t>Data Gathering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/>
                        <a:t>✅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0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/>
                        <a:t>Data Analysis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/>
                        <a:t>✅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7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58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51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A0B5-D8FC-7C49-BC5F-FDE6AF87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 Practical De-mixing Algorithm for Bitcoin Mixing Services [2] </a:t>
            </a:r>
            <a:endParaRPr lang="en-L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FF77F-7749-DE43-A52E-94AF3993E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33565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Researchers observed address mixing used for illegal activities.</a:t>
            </a:r>
          </a:p>
          <a:p>
            <a:r>
              <a:rPr lang="en-GB" dirty="0"/>
              <a:t>Analysed major mixing services and identified variables of those services.</a:t>
            </a:r>
          </a:p>
          <a:p>
            <a:r>
              <a:rPr lang="en-GB" dirty="0"/>
              <a:t>Hypothesised relationship between variables (fee, delay, </a:t>
            </a:r>
            <a:r>
              <a:rPr lang="en-GB" dirty="0" err="1"/>
              <a:t>max_count</a:t>
            </a:r>
            <a:r>
              <a:rPr lang="en-GB" dirty="0"/>
              <a:t>) and the output.</a:t>
            </a:r>
          </a:p>
          <a:p>
            <a:r>
              <a:rPr lang="en-GB" dirty="0"/>
              <a:t>Implemented an algorithm and tested it resulting in 99.14% accuracy.</a:t>
            </a:r>
          </a:p>
          <a:p>
            <a:r>
              <a:rPr lang="en-GB" dirty="0"/>
              <a:t>Evaluated error cases and reasoned them.</a:t>
            </a:r>
          </a:p>
          <a:p>
            <a:r>
              <a:rPr lang="en-GB" dirty="0"/>
              <a:t>Concluded that they have implemented a general </a:t>
            </a:r>
            <a:r>
              <a:rPr lang="en-GB" dirty="0" err="1"/>
              <a:t>demixing</a:t>
            </a:r>
            <a:r>
              <a:rPr lang="en-GB" dirty="0"/>
              <a:t> algorithm with about mentioned accuracy.</a:t>
            </a:r>
          </a:p>
          <a:p>
            <a:endParaRPr lang="en-LK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CBFB2F-D809-9245-891F-0233E3B3517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8277010"/>
              </p:ext>
            </p:extLst>
          </p:nvPr>
        </p:nvGraphicFramePr>
        <p:xfrm>
          <a:off x="7637928" y="1825625"/>
          <a:ext cx="329901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295">
                  <a:extLst>
                    <a:ext uri="{9D8B030D-6E8A-4147-A177-3AD203B41FA5}">
                      <a16:colId xmlns:a16="http://schemas.microsoft.com/office/drawing/2014/main" val="593518412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41867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LK"/>
                        <a:t>Step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1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/>
                        <a:t>Observations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/>
                        <a:t>✅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5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/>
                        <a:t>Preliminary Study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/>
                        <a:t>✅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/>
                        <a:t>Problem Definition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/>
                        <a:t>✅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6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Theoretical framework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/>
                        <a:t>✅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/>
                        <a:t>Hypothesis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K"/>
                        <a:t>✅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2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Experimental</a:t>
                      </a:r>
                      <a:r>
                        <a:rPr lang="en-LK" dirty="0"/>
                        <a:t>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/>
                        <a:t>✅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1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/>
                        <a:t>Data Gathering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/>
                        <a:t>✅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0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/>
                        <a:t>Data Analysis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/>
                        <a:t>✅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7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/>
                        <a:t>Conclusion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58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76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A0B5-D8FC-7C49-BC5F-FDE6AF87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Unreasonable Effectiveness of Address Clustering [3]</a:t>
            </a:r>
            <a:endParaRPr lang="en-L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FF77F-7749-DE43-A52E-94AF3993E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33565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Researchers observes that address clustering unintentionally disclose information.</a:t>
            </a:r>
          </a:p>
          <a:p>
            <a:r>
              <a:rPr lang="en-GB" dirty="0"/>
              <a:t>Studies some related work.</a:t>
            </a:r>
          </a:p>
          <a:p>
            <a:r>
              <a:rPr lang="en-GB" dirty="0"/>
              <a:t>Identifies address cluster counts and sizes to quantify the levels of address reuse and cluster merging.</a:t>
            </a:r>
          </a:p>
          <a:p>
            <a:r>
              <a:rPr lang="en-GB" dirty="0"/>
              <a:t>Then they study the formation and structure of address clusters. </a:t>
            </a:r>
          </a:p>
          <a:p>
            <a:r>
              <a:rPr lang="en-GB" dirty="0"/>
              <a:t>Finally concluded the paper while mentioning future work.</a:t>
            </a:r>
            <a:endParaRPr lang="en-LK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CBFB2F-D809-9245-891F-0233E3B3517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9342792"/>
              </p:ext>
            </p:extLst>
          </p:nvPr>
        </p:nvGraphicFramePr>
        <p:xfrm>
          <a:off x="7637928" y="1825625"/>
          <a:ext cx="329901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295">
                  <a:extLst>
                    <a:ext uri="{9D8B030D-6E8A-4147-A177-3AD203B41FA5}">
                      <a16:colId xmlns:a16="http://schemas.microsoft.com/office/drawing/2014/main" val="593518412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41867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LK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1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5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 dirty="0"/>
                        <a:t>Preliminary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 dirty="0"/>
                        <a:t>Problem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6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Theoretical framework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 dirty="0"/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K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2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Experimental</a:t>
                      </a:r>
                      <a:r>
                        <a:rPr lang="en-LK" dirty="0"/>
                        <a:t>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K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1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 dirty="0"/>
                        <a:t>Data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K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0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 dirty="0"/>
                        <a:t>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LK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7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K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58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44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12D61-F8EB-594F-9249-5F70EB03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41812"/>
            <a:ext cx="10515600" cy="1720663"/>
          </a:xfrm>
        </p:spPr>
        <p:txBody>
          <a:bodyPr>
            <a:normAutofit fontScale="90000"/>
          </a:bodyPr>
          <a:lstStyle/>
          <a:p>
            <a:r>
              <a:rPr lang="en-GB" dirty="0"/>
              <a:t>A Practical De-mixing Algorithm for Bitcoin Mixing Services </a:t>
            </a:r>
            <a:endParaRPr lang="en-L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8CE910-0848-2E4E-9BDC-6D777FAD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91722"/>
            <a:ext cx="10515600" cy="439737"/>
          </a:xfrm>
        </p:spPr>
        <p:txBody>
          <a:bodyPr/>
          <a:lstStyle/>
          <a:p>
            <a:r>
              <a:rPr lang="en-LK" dirty="0"/>
              <a:t>Best among the three</a:t>
            </a:r>
          </a:p>
        </p:txBody>
      </p:sp>
    </p:spTree>
    <p:extLst>
      <p:ext uri="{BB962C8B-B14F-4D97-AF65-F5344CB8AC3E}">
        <p14:creationId xmlns:p14="http://schemas.microsoft.com/office/powerpoint/2010/main" val="259435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D289-B790-8341-B521-9060F593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 Bitcoin: A Peer-to-Peer Electronic Cash System </a:t>
            </a:r>
            <a:endParaRPr lang="en-L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5EC0D2-0480-074F-BEE4-36F5659A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Bitcoin paper follows all the steps of the scientific method.</a:t>
            </a:r>
          </a:p>
          <a:p>
            <a:r>
              <a:rPr lang="en-GB" sz="3200" dirty="0"/>
              <a:t>But it only experiments and proof only one aspect (the attacker fails unless they have more computing power than all the others combined).</a:t>
            </a:r>
          </a:p>
          <a:p>
            <a:r>
              <a:rPr lang="en-GB" sz="3200" dirty="0"/>
              <a:t>Other features are suggested but not tested and proofed.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56161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1BED26-D24B-A645-974E-5487B4E4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VS </a:t>
            </a:r>
            <a:r>
              <a:rPr lang="en-GB" dirty="0"/>
              <a:t>The Unreasonable Effectiveness of Address Clustering </a:t>
            </a:r>
            <a:r>
              <a:rPr lang="en-LK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4ECB0-BE0D-334A-AAAE-E06F7BBB6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Paper observes the problem and find the effective parameters.</a:t>
            </a:r>
          </a:p>
          <a:p>
            <a:r>
              <a:rPr lang="en-GB" sz="3200" dirty="0"/>
              <a:t>But researchers don’t experiment and prove the hypothesis that they have generated successfully.</a:t>
            </a:r>
            <a:endParaRPr lang="en-LK" sz="3200" dirty="0"/>
          </a:p>
        </p:txBody>
      </p:sp>
    </p:spTree>
    <p:extLst>
      <p:ext uri="{BB962C8B-B14F-4D97-AF65-F5344CB8AC3E}">
        <p14:creationId xmlns:p14="http://schemas.microsoft.com/office/powerpoint/2010/main" val="20800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1437-08C2-8848-9C4F-DBB8320B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2364-0571-B34D-9B0B-8D95B3B20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paper has found a problem and then suggested solutions.</a:t>
            </a:r>
          </a:p>
          <a:p>
            <a:r>
              <a:rPr lang="en-GB" dirty="0"/>
              <a:t>And some of these papers are widely known and used in the respective scientific communities.</a:t>
            </a:r>
          </a:p>
          <a:p>
            <a:r>
              <a:rPr lang="en-GB" dirty="0"/>
              <a:t>But when we consider which paper follows all the steps of scientific properly the </a:t>
            </a:r>
            <a:r>
              <a:rPr lang="en-GB" b="1" dirty="0"/>
              <a:t>Practical De-mixing Algorithm for Bitcoin Mixing </a:t>
            </a:r>
            <a:r>
              <a:rPr lang="en-GB" dirty="0"/>
              <a:t>Services paper surpass the other two.</a:t>
            </a:r>
          </a:p>
        </p:txBody>
      </p:sp>
    </p:spTree>
    <p:extLst>
      <p:ext uri="{BB962C8B-B14F-4D97-AF65-F5344CB8AC3E}">
        <p14:creationId xmlns:p14="http://schemas.microsoft.com/office/powerpoint/2010/main" val="205317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A0DF-B025-D640-B3B1-C58D6529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4E5A-9EEC-5346-A2A9-71505C9C9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LK" sz="2400" dirty="0"/>
              <a:t>[</a:t>
            </a:r>
            <a:r>
              <a:rPr lang="en-LK" sz="2200" dirty="0"/>
              <a:t>1] </a:t>
            </a:r>
            <a:r>
              <a:rPr lang="en-GB" sz="2200" dirty="0"/>
              <a:t>Wright, Craig S. “Bitcoin: A Peer-to-Peer Electronic Cash System.” </a:t>
            </a:r>
            <a:r>
              <a:rPr lang="en-GB" sz="2200" i="1" dirty="0"/>
              <a:t>SSRN Electronic Journal</a:t>
            </a:r>
            <a:r>
              <a:rPr lang="en-GB" sz="2200" dirty="0"/>
              <a:t>, 2008, doi:10.2139/ssrn.3440802.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LK" sz="2200" dirty="0"/>
              <a:t>[2] </a:t>
            </a:r>
            <a:r>
              <a:rPr lang="en-GB" sz="2200" dirty="0"/>
              <a:t>Hong, </a:t>
            </a:r>
            <a:r>
              <a:rPr lang="en-GB" sz="2200" dirty="0" err="1"/>
              <a:t>Younggee</a:t>
            </a:r>
            <a:r>
              <a:rPr lang="en-GB" sz="2200" dirty="0"/>
              <a:t>, et al. “A Practical De-Mixing Algorithm for Bitcoin Mixing Services.” </a:t>
            </a:r>
            <a:r>
              <a:rPr lang="en-GB" sz="2200" i="1" dirty="0"/>
              <a:t>Proceedings of the 2nd ACM Workshop on Blockchains, Cryptocurrencies, and Contracts - BCC '18</a:t>
            </a:r>
            <a:r>
              <a:rPr lang="en-GB" sz="2200" dirty="0"/>
              <a:t>, 2018, doi:10.1145/3205230.3205234.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GB" sz="2200" dirty="0"/>
              <a:t>[3] Harrigan, Martin, and Christoph </a:t>
            </a:r>
            <a:r>
              <a:rPr lang="en-GB" sz="2200" dirty="0" err="1"/>
              <a:t>Fretter</a:t>
            </a:r>
            <a:r>
              <a:rPr lang="en-GB" sz="2200" dirty="0"/>
              <a:t>. “The Unreasonable Effectiveness of Address Clustering.” </a:t>
            </a:r>
            <a:r>
              <a:rPr lang="en-GB" sz="2200" i="1" dirty="0"/>
              <a:t>2016 Intl IEEE Conferences on Ubiquitous Intelligence &amp; Computing, Advanced and Trusted Computing, Scalable Computing and Communications, Cloud and Big Data Computing, Internet of People, and Smart World Congress (UIC/ATC/</a:t>
            </a:r>
            <a:r>
              <a:rPr lang="en-GB" sz="2200" i="1" dirty="0" err="1"/>
              <a:t>ScalCom</a:t>
            </a:r>
            <a:r>
              <a:rPr lang="en-GB" sz="2200" i="1" dirty="0"/>
              <a:t>/</a:t>
            </a:r>
            <a:r>
              <a:rPr lang="en-GB" sz="2200" i="1" dirty="0" err="1"/>
              <a:t>CBDCom</a:t>
            </a:r>
            <a:r>
              <a:rPr lang="en-GB" sz="2200" i="1" dirty="0"/>
              <a:t>/</a:t>
            </a:r>
            <a:r>
              <a:rPr lang="en-GB" sz="2200" i="1" dirty="0" err="1"/>
              <a:t>IoP</a:t>
            </a:r>
            <a:r>
              <a:rPr lang="en-GB" sz="2200" i="1" dirty="0"/>
              <a:t>/</a:t>
            </a:r>
            <a:r>
              <a:rPr lang="en-GB" sz="2200" i="1" dirty="0" err="1"/>
              <a:t>SmartWorld</a:t>
            </a:r>
            <a:r>
              <a:rPr lang="en-GB" sz="2200" i="1" dirty="0"/>
              <a:t>)</a:t>
            </a:r>
            <a:r>
              <a:rPr lang="en-GB" sz="2200" dirty="0"/>
              <a:t>, 2016, doi:10.1109/uic-atc-scalcom-cbdcom-iop-smartworld.2016.0071.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43582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606</Words>
  <Application>Microsoft Macintosh PowerPoint</Application>
  <PresentationFormat>Widescreen</PresentationFormat>
  <Paragraphs>99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Research Methods SCS3216</vt:lpstr>
      <vt:lpstr>Bitcoin: A Peer-to-Peer Electronic Cash System [1]</vt:lpstr>
      <vt:lpstr>A Practical De-mixing Algorithm for Bitcoin Mixing Services [2] </vt:lpstr>
      <vt:lpstr>The Unreasonable Effectiveness of Address Clustering [3]</vt:lpstr>
      <vt:lpstr>A Practical De-mixing Algorithm for Bitcoin Mixing Services </vt:lpstr>
      <vt:lpstr>VS Bitcoin: A Peer-to-Peer Electronic Cash System </vt:lpstr>
      <vt:lpstr>VS The Unreasonable Effectiveness of Address Clustering 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</dc:title>
  <dc:creator>Udesh Kumarasinghe</dc:creator>
  <cp:lastModifiedBy>Udesh Kumarasinghe</cp:lastModifiedBy>
  <cp:revision>24</cp:revision>
  <dcterms:created xsi:type="dcterms:W3CDTF">2020-05-21T03:51:43Z</dcterms:created>
  <dcterms:modified xsi:type="dcterms:W3CDTF">2020-05-22T09:53:11Z</dcterms:modified>
</cp:coreProperties>
</file>