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x="18288000" cy="10287000"/>
  <p:notesSz cx="6858000" cy="9144000"/>
  <p:embeddedFontLst>
    <p:embeddedFont>
      <p:font typeface="Agrandir Bold" charset="1" panose="00000800000000000000"/>
      <p:regular r:id="rId54"/>
    </p:embeddedFont>
    <p:embeddedFont>
      <p:font typeface="Quicksand Bold" charset="1" panose="00000000000000000000"/>
      <p:regular r:id="rId55"/>
    </p:embeddedFont>
    <p:embeddedFont>
      <p:font typeface="Quicksand" charset="1" panose="00000000000000000000"/>
      <p:regular r:id="rId56"/>
    </p:embeddedFont>
    <p:embeddedFont>
      <p:font typeface="Glacial Indifference Bold" charset="1" panose="00000800000000000000"/>
      <p:regular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fonts/font54.fntdata" Type="http://schemas.openxmlformats.org/officeDocument/2006/relationships/font"/><Relationship Id="rId55" Target="fonts/font55.fntdata" Type="http://schemas.openxmlformats.org/officeDocument/2006/relationships/font"/><Relationship Id="rId56" Target="fonts/font56.fntdata" Type="http://schemas.openxmlformats.org/officeDocument/2006/relationships/font"/><Relationship Id="rId57" Target="fonts/font57.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33.jpeg" Type="http://schemas.openxmlformats.org/officeDocument/2006/relationships/image"/><Relationship Id="rId5" Target="../media/image34.png" Type="http://schemas.openxmlformats.org/officeDocument/2006/relationships/image"/><Relationship Id="rId6" Target="../media/image3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36.png" Type="http://schemas.openxmlformats.org/officeDocument/2006/relationships/image"/><Relationship Id="rId5" Target="../media/image37.png" Type="http://schemas.openxmlformats.org/officeDocument/2006/relationships/image"/><Relationship Id="rId6" Target="../media/image3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11" Target="../media/image46.sv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47.png" Type="http://schemas.openxmlformats.org/officeDocument/2006/relationships/image"/><Relationship Id="rId5" Target="../media/image4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 Id="rId6" Target="../media/image51.png" Type="http://schemas.openxmlformats.org/officeDocument/2006/relationships/image"/><Relationship Id="rId7" Target="../media/image5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 Id="rId6" Target="../media/image51.png" Type="http://schemas.openxmlformats.org/officeDocument/2006/relationships/image"/><Relationship Id="rId7" Target="../media/image5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https://colab.research.google.com/drive/1ImBvWdGVIDuSxoH9pH8ifSWr7TMAOXIT?usp=sharing"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11649177" y="3833761"/>
            <a:ext cx="5610123" cy="2805061"/>
            <a:chOff x="0" y="0"/>
            <a:chExt cx="1806222" cy="903111"/>
          </a:xfrm>
        </p:grpSpPr>
        <p:sp>
          <p:nvSpPr>
            <p:cNvPr name="Freeform 3" id="3"/>
            <p:cNvSpPr/>
            <p:nvPr/>
          </p:nvSpPr>
          <p:spPr>
            <a:xfrm flipH="false" flipV="false" rot="0">
              <a:off x="0" y="0"/>
              <a:ext cx="1806222" cy="903111"/>
            </a:xfrm>
            <a:custGeom>
              <a:avLst/>
              <a:gdLst/>
              <a:ahLst/>
              <a:cxnLst/>
              <a:rect r="r" b="b" t="t" l="l"/>
              <a:pathLst>
                <a:path h="903111" w="1806222">
                  <a:moveTo>
                    <a:pt x="0" y="0"/>
                  </a:moveTo>
                  <a:lnTo>
                    <a:pt x="1806222" y="0"/>
                  </a:lnTo>
                  <a:lnTo>
                    <a:pt x="1806222" y="903111"/>
                  </a:lnTo>
                  <a:lnTo>
                    <a:pt x="0" y="903111"/>
                  </a:lnTo>
                  <a:close/>
                </a:path>
              </a:pathLst>
            </a:custGeom>
            <a:solidFill>
              <a:srgbClr val="4672F4"/>
            </a:solidFill>
          </p:spPr>
        </p:sp>
        <p:sp>
          <p:nvSpPr>
            <p:cNvPr name="TextBox 4" id="4"/>
            <p:cNvSpPr txBox="true"/>
            <p:nvPr/>
          </p:nvSpPr>
          <p:spPr>
            <a:xfrm>
              <a:off x="0" y="38100"/>
              <a:ext cx="1806222" cy="865011"/>
            </a:xfrm>
            <a:prstGeom prst="rect">
              <a:avLst/>
            </a:prstGeom>
          </p:spPr>
          <p:txBody>
            <a:bodyPr anchor="ctr" rtlCol="false" tIns="50800" lIns="50800" bIns="50800" rIns="50800"/>
            <a:lstStyle/>
            <a:p>
              <a:pPr algn="ctr">
                <a:lnSpc>
                  <a:spcPts val="2186"/>
                </a:lnSpc>
              </a:pPr>
            </a:p>
          </p:txBody>
        </p:sp>
      </p:grpSp>
      <p:grpSp>
        <p:nvGrpSpPr>
          <p:cNvPr name="Group 5" id="5"/>
          <p:cNvGrpSpPr/>
          <p:nvPr/>
        </p:nvGrpSpPr>
        <p:grpSpPr>
          <a:xfrm rot="0">
            <a:off x="11649177" y="1028700"/>
            <a:ext cx="5610123" cy="2805061"/>
            <a:chOff x="0" y="0"/>
            <a:chExt cx="1806222" cy="903111"/>
          </a:xfrm>
        </p:grpSpPr>
        <p:sp>
          <p:nvSpPr>
            <p:cNvPr name="Freeform 6" id="6"/>
            <p:cNvSpPr/>
            <p:nvPr/>
          </p:nvSpPr>
          <p:spPr>
            <a:xfrm flipH="false" flipV="false" rot="0">
              <a:off x="0" y="0"/>
              <a:ext cx="1806222" cy="903111"/>
            </a:xfrm>
            <a:custGeom>
              <a:avLst/>
              <a:gdLst/>
              <a:ahLst/>
              <a:cxnLst/>
              <a:rect r="r" b="b" t="t" l="l"/>
              <a:pathLst>
                <a:path h="903111" w="1806222">
                  <a:moveTo>
                    <a:pt x="0" y="0"/>
                  </a:moveTo>
                  <a:lnTo>
                    <a:pt x="1806222" y="0"/>
                  </a:lnTo>
                  <a:lnTo>
                    <a:pt x="1806222" y="903111"/>
                  </a:lnTo>
                  <a:lnTo>
                    <a:pt x="0" y="903111"/>
                  </a:lnTo>
                  <a:close/>
                </a:path>
              </a:pathLst>
            </a:custGeom>
            <a:solidFill>
              <a:srgbClr val="4672F4"/>
            </a:solidFill>
          </p:spPr>
        </p:sp>
        <p:sp>
          <p:nvSpPr>
            <p:cNvPr name="TextBox 7" id="7"/>
            <p:cNvSpPr txBox="true"/>
            <p:nvPr/>
          </p:nvSpPr>
          <p:spPr>
            <a:xfrm>
              <a:off x="0" y="38100"/>
              <a:ext cx="1806222" cy="865011"/>
            </a:xfrm>
            <a:prstGeom prst="rect">
              <a:avLst/>
            </a:prstGeom>
          </p:spPr>
          <p:txBody>
            <a:bodyPr anchor="ctr" rtlCol="false" tIns="50800" lIns="50800" bIns="50800" rIns="50800"/>
            <a:lstStyle/>
            <a:p>
              <a:pPr algn="ctr">
                <a:lnSpc>
                  <a:spcPts val="2186"/>
                </a:lnSpc>
              </a:pPr>
            </a:p>
          </p:txBody>
        </p:sp>
      </p:grpSp>
      <p:grpSp>
        <p:nvGrpSpPr>
          <p:cNvPr name="Group 8" id="8"/>
          <p:cNvGrpSpPr/>
          <p:nvPr/>
        </p:nvGrpSpPr>
        <p:grpSpPr>
          <a:xfrm rot="0">
            <a:off x="11649177" y="6638823"/>
            <a:ext cx="5610123" cy="2805061"/>
            <a:chOff x="0" y="0"/>
            <a:chExt cx="1806222" cy="903111"/>
          </a:xfrm>
        </p:grpSpPr>
        <p:sp>
          <p:nvSpPr>
            <p:cNvPr name="Freeform 9" id="9"/>
            <p:cNvSpPr/>
            <p:nvPr/>
          </p:nvSpPr>
          <p:spPr>
            <a:xfrm flipH="false" flipV="false" rot="0">
              <a:off x="0" y="0"/>
              <a:ext cx="1806222" cy="903111"/>
            </a:xfrm>
            <a:custGeom>
              <a:avLst/>
              <a:gdLst/>
              <a:ahLst/>
              <a:cxnLst/>
              <a:rect r="r" b="b" t="t" l="l"/>
              <a:pathLst>
                <a:path h="903111" w="1806222">
                  <a:moveTo>
                    <a:pt x="0" y="0"/>
                  </a:moveTo>
                  <a:lnTo>
                    <a:pt x="1806222" y="0"/>
                  </a:lnTo>
                  <a:lnTo>
                    <a:pt x="1806222" y="903111"/>
                  </a:lnTo>
                  <a:lnTo>
                    <a:pt x="0" y="903111"/>
                  </a:lnTo>
                  <a:close/>
                </a:path>
              </a:pathLst>
            </a:custGeom>
            <a:solidFill>
              <a:srgbClr val="4672F4"/>
            </a:solidFill>
          </p:spPr>
        </p:sp>
        <p:sp>
          <p:nvSpPr>
            <p:cNvPr name="TextBox 10" id="10"/>
            <p:cNvSpPr txBox="true"/>
            <p:nvPr/>
          </p:nvSpPr>
          <p:spPr>
            <a:xfrm>
              <a:off x="0" y="38100"/>
              <a:ext cx="1806222" cy="865011"/>
            </a:xfrm>
            <a:prstGeom prst="rect">
              <a:avLst/>
            </a:prstGeom>
          </p:spPr>
          <p:txBody>
            <a:bodyPr anchor="ctr" rtlCol="false" tIns="50800" lIns="50800" bIns="50800" rIns="50800"/>
            <a:lstStyle/>
            <a:p>
              <a:pPr algn="ctr">
                <a:lnSpc>
                  <a:spcPts val="2186"/>
                </a:lnSpc>
              </a:pPr>
            </a:p>
          </p:txBody>
        </p:sp>
      </p:grpSp>
      <p:sp>
        <p:nvSpPr>
          <p:cNvPr name="Freeform 11" id="11"/>
          <p:cNvSpPr/>
          <p:nvPr/>
        </p:nvSpPr>
        <p:spPr>
          <a:xfrm flipH="false" flipV="false" rot="0">
            <a:off x="8891339" y="6638823"/>
            <a:ext cx="2757838" cy="2805061"/>
          </a:xfrm>
          <a:custGeom>
            <a:avLst/>
            <a:gdLst/>
            <a:ahLst/>
            <a:cxnLst/>
            <a:rect r="r" b="b" t="t" l="l"/>
            <a:pathLst>
              <a:path h="2805061" w="2757838">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5115241" y="7160489"/>
            <a:ext cx="1483056" cy="1761729"/>
          </a:xfrm>
          <a:custGeom>
            <a:avLst/>
            <a:gdLst/>
            <a:ahLst/>
            <a:cxnLst/>
            <a:rect r="r" b="b" t="t" l="l"/>
            <a:pathLst>
              <a:path h="1761729" w="1483056">
                <a:moveTo>
                  <a:pt x="0" y="0"/>
                </a:moveTo>
                <a:lnTo>
                  <a:pt x="1483056" y="0"/>
                </a:lnTo>
                <a:lnTo>
                  <a:pt x="1483056" y="1761729"/>
                </a:lnTo>
                <a:lnTo>
                  <a:pt x="0" y="17617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5115241" y="1487156"/>
            <a:ext cx="1483056" cy="1888149"/>
          </a:xfrm>
          <a:custGeom>
            <a:avLst/>
            <a:gdLst/>
            <a:ahLst/>
            <a:cxnLst/>
            <a:rect r="r" b="b" t="t" l="l"/>
            <a:pathLst>
              <a:path h="1888149" w="1483056">
                <a:moveTo>
                  <a:pt x="0" y="0"/>
                </a:moveTo>
                <a:lnTo>
                  <a:pt x="1483056" y="0"/>
                </a:lnTo>
                <a:lnTo>
                  <a:pt x="1483056" y="1888149"/>
                </a:lnTo>
                <a:lnTo>
                  <a:pt x="0" y="18881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431716">
            <a:off x="12454428" y="3969019"/>
            <a:ext cx="1194559" cy="2488664"/>
          </a:xfrm>
          <a:custGeom>
            <a:avLst/>
            <a:gdLst/>
            <a:ahLst/>
            <a:cxnLst/>
            <a:rect r="r" b="b" t="t" l="l"/>
            <a:pathLst>
              <a:path h="2488664" w="1194559">
                <a:moveTo>
                  <a:pt x="0" y="0"/>
                </a:moveTo>
                <a:lnTo>
                  <a:pt x="1194559" y="0"/>
                </a:lnTo>
                <a:lnTo>
                  <a:pt x="1194559" y="2488664"/>
                </a:lnTo>
                <a:lnTo>
                  <a:pt x="0" y="24886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5" id="15"/>
          <p:cNvGrpSpPr/>
          <p:nvPr/>
        </p:nvGrpSpPr>
        <p:grpSpPr>
          <a:xfrm rot="0">
            <a:off x="12200040" y="4140492"/>
            <a:ext cx="729584" cy="729584"/>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sp>
        <p:sp>
          <p:nvSpPr>
            <p:cNvPr name="TextBox 17" id="17"/>
            <p:cNvSpPr txBox="true"/>
            <p:nvPr/>
          </p:nvSpPr>
          <p:spPr>
            <a:xfrm>
              <a:off x="190500" y="161925"/>
              <a:ext cx="431800" cy="460375"/>
            </a:xfrm>
            <a:prstGeom prst="rect">
              <a:avLst/>
            </a:prstGeom>
          </p:spPr>
          <p:txBody>
            <a:bodyPr anchor="ctr" rtlCol="false" tIns="50800" lIns="50800" bIns="50800" rIns="50800"/>
            <a:lstStyle/>
            <a:p>
              <a:pPr algn="ctr">
                <a:lnSpc>
                  <a:spcPts val="2221"/>
                </a:lnSpc>
              </a:pPr>
            </a:p>
          </p:txBody>
        </p:sp>
      </p:grpSp>
      <p:grpSp>
        <p:nvGrpSpPr>
          <p:cNvPr name="Group 18" id="18"/>
          <p:cNvGrpSpPr/>
          <p:nvPr/>
        </p:nvGrpSpPr>
        <p:grpSpPr>
          <a:xfrm rot="0">
            <a:off x="13390767" y="5572241"/>
            <a:ext cx="489462" cy="48946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sp>
        <p:sp>
          <p:nvSpPr>
            <p:cNvPr name="TextBox 20" id="20"/>
            <p:cNvSpPr txBox="true"/>
            <p:nvPr/>
          </p:nvSpPr>
          <p:spPr>
            <a:xfrm>
              <a:off x="190500" y="161925"/>
              <a:ext cx="431800" cy="460375"/>
            </a:xfrm>
            <a:prstGeom prst="rect">
              <a:avLst/>
            </a:prstGeom>
          </p:spPr>
          <p:txBody>
            <a:bodyPr anchor="ctr" rtlCol="false" tIns="50800" lIns="50800" bIns="50800" rIns="50800"/>
            <a:lstStyle/>
            <a:p>
              <a:pPr algn="ctr">
                <a:lnSpc>
                  <a:spcPts val="2221"/>
                </a:lnSpc>
              </a:pPr>
            </a:p>
          </p:txBody>
        </p:sp>
      </p:grpSp>
      <p:sp>
        <p:nvSpPr>
          <p:cNvPr name="TextBox 21" id="21"/>
          <p:cNvSpPr txBox="true"/>
          <p:nvPr/>
        </p:nvSpPr>
        <p:spPr>
          <a:xfrm rot="0">
            <a:off x="1028700" y="2181262"/>
            <a:ext cx="9439790" cy="4311010"/>
          </a:xfrm>
          <a:prstGeom prst="rect">
            <a:avLst/>
          </a:prstGeom>
        </p:spPr>
        <p:txBody>
          <a:bodyPr anchor="t" rtlCol="false" tIns="0" lIns="0" bIns="0" rIns="0">
            <a:spAutoFit/>
          </a:bodyPr>
          <a:lstStyle/>
          <a:p>
            <a:pPr algn="l">
              <a:lnSpc>
                <a:spcPts val="8190"/>
              </a:lnSpc>
            </a:pPr>
            <a:r>
              <a:rPr lang="en-US" sz="6300" b="true">
                <a:solidFill>
                  <a:srgbClr val="ABD7FF"/>
                </a:solidFill>
                <a:latin typeface="Agrandir Bold"/>
                <a:ea typeface="Agrandir Bold"/>
                <a:cs typeface="Agrandir Bold"/>
                <a:sym typeface="Agrandir Bold"/>
              </a:rPr>
              <a:t>Central Limit Theorem and Mean, Median, Mode Real Life Use-case</a:t>
            </a:r>
          </a:p>
        </p:txBody>
      </p:sp>
      <p:sp>
        <p:nvSpPr>
          <p:cNvPr name="TextBox 22" id="22"/>
          <p:cNvSpPr txBox="true"/>
          <p:nvPr/>
        </p:nvSpPr>
        <p:spPr>
          <a:xfrm rot="0">
            <a:off x="-797570" y="7246214"/>
            <a:ext cx="9941570" cy="594361"/>
          </a:xfrm>
          <a:prstGeom prst="rect">
            <a:avLst/>
          </a:prstGeom>
        </p:spPr>
        <p:txBody>
          <a:bodyPr anchor="t" rtlCol="false" tIns="0" lIns="0" bIns="0" rIns="0">
            <a:spAutoFit/>
          </a:bodyPr>
          <a:lstStyle/>
          <a:p>
            <a:pPr algn="ctr">
              <a:lnSpc>
                <a:spcPts val="4545"/>
              </a:lnSpc>
              <a:spcBef>
                <a:spcPct val="0"/>
              </a:spcBef>
            </a:pPr>
            <a:r>
              <a:rPr lang="en-US" b="true" sz="4500">
                <a:solidFill>
                  <a:srgbClr val="000000"/>
                </a:solidFill>
                <a:latin typeface="Quicksand Bold"/>
                <a:ea typeface="Quicksand Bold"/>
                <a:cs typeface="Quicksand Bold"/>
                <a:sym typeface="Quicksand Bold"/>
              </a:rPr>
              <a:t>~ CSAI-B2-GRP_3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2070120" y="-41587"/>
            <a:ext cx="6217880" cy="10328587"/>
            <a:chOff x="0" y="0"/>
            <a:chExt cx="1637631" cy="2720286"/>
          </a:xfrm>
        </p:grpSpPr>
        <p:sp>
          <p:nvSpPr>
            <p:cNvPr name="Freeform 3" id="3"/>
            <p:cNvSpPr/>
            <p:nvPr/>
          </p:nvSpPr>
          <p:spPr>
            <a:xfrm flipH="false" flipV="false" rot="0">
              <a:off x="0" y="0"/>
              <a:ext cx="1637631" cy="2720286"/>
            </a:xfrm>
            <a:custGeom>
              <a:avLst/>
              <a:gdLst/>
              <a:ahLst/>
              <a:cxnLst/>
              <a:rect r="r" b="b" t="t" l="l"/>
              <a:pathLst>
                <a:path h="2720286" w="1637631">
                  <a:moveTo>
                    <a:pt x="0" y="0"/>
                  </a:moveTo>
                  <a:lnTo>
                    <a:pt x="1637631" y="0"/>
                  </a:lnTo>
                  <a:lnTo>
                    <a:pt x="1637631" y="2720286"/>
                  </a:lnTo>
                  <a:lnTo>
                    <a:pt x="0" y="2720286"/>
                  </a:lnTo>
                  <a:close/>
                </a:path>
              </a:pathLst>
            </a:custGeom>
            <a:solidFill>
              <a:srgbClr val="203162"/>
            </a:solidFill>
          </p:spPr>
        </p:sp>
        <p:sp>
          <p:nvSpPr>
            <p:cNvPr name="TextBox 4" id="4"/>
            <p:cNvSpPr txBox="true"/>
            <p:nvPr/>
          </p:nvSpPr>
          <p:spPr>
            <a:xfrm>
              <a:off x="0" y="38100"/>
              <a:ext cx="1637631" cy="2682186"/>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4682844" y="7831813"/>
            <a:ext cx="1334789" cy="859119"/>
          </a:xfrm>
          <a:custGeom>
            <a:avLst/>
            <a:gdLst/>
            <a:ahLst/>
            <a:cxnLst/>
            <a:rect r="r" b="b" t="t" l="l"/>
            <a:pathLst>
              <a:path h="859119" w="1334789">
                <a:moveTo>
                  <a:pt x="0" y="0"/>
                </a:moveTo>
                <a:lnTo>
                  <a:pt x="1334789" y="0"/>
                </a:lnTo>
                <a:lnTo>
                  <a:pt x="1334789" y="859119"/>
                </a:lnTo>
                <a:lnTo>
                  <a:pt x="0" y="8591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41259" y="7261917"/>
            <a:ext cx="2290516" cy="2281926"/>
          </a:xfrm>
          <a:custGeom>
            <a:avLst/>
            <a:gdLst/>
            <a:ahLst/>
            <a:cxnLst/>
            <a:rect r="r" b="b" t="t" l="l"/>
            <a:pathLst>
              <a:path h="2281926" w="2290516">
                <a:moveTo>
                  <a:pt x="0" y="0"/>
                </a:moveTo>
                <a:lnTo>
                  <a:pt x="2290516" y="0"/>
                </a:lnTo>
                <a:lnTo>
                  <a:pt x="2290516" y="2281926"/>
                </a:lnTo>
                <a:lnTo>
                  <a:pt x="0" y="2281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642096" y="542892"/>
            <a:ext cx="2536964" cy="2580405"/>
          </a:xfrm>
          <a:custGeom>
            <a:avLst/>
            <a:gdLst/>
            <a:ahLst/>
            <a:cxnLst/>
            <a:rect r="r" b="b" t="t" l="l"/>
            <a:pathLst>
              <a:path h="2580405" w="2536964">
                <a:moveTo>
                  <a:pt x="0" y="0"/>
                </a:moveTo>
                <a:lnTo>
                  <a:pt x="2536964" y="0"/>
                </a:lnTo>
                <a:lnTo>
                  <a:pt x="2536964" y="2580405"/>
                </a:lnTo>
                <a:lnTo>
                  <a:pt x="0" y="25804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038294" y="932368"/>
            <a:ext cx="10358162" cy="1034037"/>
            <a:chOff x="0" y="0"/>
            <a:chExt cx="2728076" cy="272339"/>
          </a:xfrm>
        </p:grpSpPr>
        <p:sp>
          <p:nvSpPr>
            <p:cNvPr name="Freeform 9" id="9"/>
            <p:cNvSpPr/>
            <p:nvPr/>
          </p:nvSpPr>
          <p:spPr>
            <a:xfrm flipH="false" flipV="false" rot="0">
              <a:off x="0" y="0"/>
              <a:ext cx="2728076" cy="272339"/>
            </a:xfrm>
            <a:custGeom>
              <a:avLst/>
              <a:gdLst/>
              <a:ahLst/>
              <a:cxnLst/>
              <a:rect r="r" b="b" t="t" l="l"/>
              <a:pathLst>
                <a:path h="272339" w="2728076">
                  <a:moveTo>
                    <a:pt x="74742" y="0"/>
                  </a:moveTo>
                  <a:lnTo>
                    <a:pt x="2653333" y="0"/>
                  </a:lnTo>
                  <a:cubicBezTo>
                    <a:pt x="2694612" y="0"/>
                    <a:pt x="2728076" y="33463"/>
                    <a:pt x="2728076" y="74742"/>
                  </a:cubicBezTo>
                  <a:lnTo>
                    <a:pt x="2728076" y="197597"/>
                  </a:lnTo>
                  <a:cubicBezTo>
                    <a:pt x="2728076" y="238876"/>
                    <a:pt x="2694612" y="272339"/>
                    <a:pt x="2653333" y="272339"/>
                  </a:cubicBezTo>
                  <a:lnTo>
                    <a:pt x="74742" y="272339"/>
                  </a:lnTo>
                  <a:cubicBezTo>
                    <a:pt x="33463" y="272339"/>
                    <a:pt x="0" y="238876"/>
                    <a:pt x="0" y="197597"/>
                  </a:cubicBezTo>
                  <a:lnTo>
                    <a:pt x="0" y="74742"/>
                  </a:lnTo>
                  <a:cubicBezTo>
                    <a:pt x="0" y="33463"/>
                    <a:pt x="33463" y="0"/>
                    <a:pt x="74742" y="0"/>
                  </a:cubicBezTo>
                  <a:close/>
                </a:path>
              </a:pathLst>
            </a:custGeom>
            <a:solidFill>
              <a:srgbClr val="86C2F8"/>
            </a:solidFill>
          </p:spPr>
        </p:sp>
        <p:sp>
          <p:nvSpPr>
            <p:cNvPr name="TextBox 10" id="10"/>
            <p:cNvSpPr txBox="true"/>
            <p:nvPr/>
          </p:nvSpPr>
          <p:spPr>
            <a:xfrm>
              <a:off x="0" y="85725"/>
              <a:ext cx="2728076" cy="186614"/>
            </a:xfrm>
            <a:prstGeom prst="rect">
              <a:avLst/>
            </a:prstGeom>
          </p:spPr>
          <p:txBody>
            <a:bodyPr anchor="ctr" rtlCol="false" tIns="50800" lIns="50800" bIns="50800" rIns="50800"/>
            <a:lstStyle/>
            <a:p>
              <a:pPr algn="ctr">
                <a:lnSpc>
                  <a:spcPts val="4545"/>
                </a:lnSpc>
              </a:pPr>
              <a:r>
                <a:rPr lang="en-US" b="true" sz="4500">
                  <a:solidFill>
                    <a:srgbClr val="334782"/>
                  </a:solidFill>
                  <a:latin typeface="Quicksand Bold"/>
                  <a:ea typeface="Quicksand Bold"/>
                  <a:cs typeface="Quicksand Bold"/>
                  <a:sym typeface="Quicksand Bold"/>
                </a:rPr>
                <a:t>Real Life Case Studies: Median</a:t>
              </a:r>
            </a:p>
          </p:txBody>
        </p:sp>
      </p:grpSp>
      <p:sp>
        <p:nvSpPr>
          <p:cNvPr name="TextBox 11" id="11"/>
          <p:cNvSpPr txBox="true"/>
          <p:nvPr/>
        </p:nvSpPr>
        <p:spPr>
          <a:xfrm rot="0">
            <a:off x="537769" y="2904998"/>
            <a:ext cx="10413716" cy="5785934"/>
          </a:xfrm>
          <a:prstGeom prst="rect">
            <a:avLst/>
          </a:prstGeom>
        </p:spPr>
        <p:txBody>
          <a:bodyPr anchor="t" rtlCol="false" tIns="0" lIns="0" bIns="0" rIns="0">
            <a:spAutoFit/>
          </a:bodyPr>
          <a:lstStyle/>
          <a:p>
            <a:pPr algn="l">
              <a:lnSpc>
                <a:spcPts val="4165"/>
              </a:lnSpc>
            </a:pPr>
            <a:r>
              <a:rPr lang="en-US" sz="4123" b="true">
                <a:solidFill>
                  <a:srgbClr val="334782"/>
                </a:solidFill>
                <a:latin typeface="Quicksand Bold"/>
                <a:ea typeface="Quicksand Bold"/>
                <a:cs typeface="Quicksand Bold"/>
                <a:sym typeface="Quicksand Bold"/>
              </a:rPr>
              <a:t>1. Real Estate Market Research</a:t>
            </a:r>
          </a:p>
          <a:p>
            <a:pPr algn="l" marL="890340" indent="-445170" lvl="1">
              <a:lnSpc>
                <a:spcPts val="4165"/>
              </a:lnSpc>
              <a:buFont typeface="Arial"/>
              <a:buChar char="•"/>
            </a:pPr>
            <a:r>
              <a:rPr lang="en-US" b="true" sz="4123">
                <a:solidFill>
                  <a:srgbClr val="334782"/>
                </a:solidFill>
                <a:latin typeface="Quicksand Bold"/>
                <a:ea typeface="Quicksand Bold"/>
                <a:cs typeface="Quicksand Bold"/>
                <a:sym typeface="Quicksand Bold"/>
              </a:rPr>
              <a:t>Project: Housing price analysis</a:t>
            </a:r>
          </a:p>
          <a:p>
            <a:pPr algn="l" marL="890340" indent="-445170" lvl="1">
              <a:lnSpc>
                <a:spcPts val="4165"/>
              </a:lnSpc>
              <a:buFont typeface="Arial"/>
              <a:buChar char="•"/>
            </a:pPr>
            <a:r>
              <a:rPr lang="en-US" b="true" sz="4123">
                <a:solidFill>
                  <a:srgbClr val="334782"/>
                </a:solidFill>
                <a:latin typeface="Quicksand Bold"/>
                <a:ea typeface="Quicksand Bold"/>
                <a:cs typeface="Quicksand Bold"/>
                <a:sym typeface="Quicksand Bold"/>
              </a:rPr>
              <a:t>Example: Determining median home price in a city</a:t>
            </a:r>
          </a:p>
          <a:p>
            <a:pPr algn="l" marL="890340" indent="-445170" lvl="1">
              <a:lnSpc>
                <a:spcPts val="4165"/>
              </a:lnSpc>
              <a:buFont typeface="Arial"/>
              <a:buChar char="•"/>
            </a:pPr>
            <a:r>
              <a:rPr lang="en-US" b="true" sz="4123">
                <a:solidFill>
                  <a:srgbClr val="334782"/>
                </a:solidFill>
                <a:latin typeface="Quicksand Bold"/>
                <a:ea typeface="Quicksand Bold"/>
                <a:cs typeface="Quicksand Bold"/>
                <a:sym typeface="Quicksand Bold"/>
              </a:rPr>
              <a:t>Advantage: Less affected by extremely expensive or cheap properties</a:t>
            </a:r>
          </a:p>
          <a:p>
            <a:pPr algn="l" marL="890340" indent="-445170" lvl="1">
              <a:lnSpc>
                <a:spcPts val="4165"/>
              </a:lnSpc>
              <a:buFont typeface="Arial"/>
              <a:buChar char="•"/>
            </a:pPr>
            <a:r>
              <a:rPr lang="en-US" b="true" sz="4123">
                <a:solidFill>
                  <a:srgbClr val="334782"/>
                </a:solidFill>
                <a:latin typeface="Quicksand Bold"/>
                <a:ea typeface="Quicksand Bold"/>
                <a:cs typeface="Quicksand Bold"/>
                <a:sym typeface="Quicksand Bold"/>
              </a:rPr>
              <a:t>I</a:t>
            </a:r>
            <a:r>
              <a:rPr lang="en-US" b="true" sz="4123">
                <a:solidFill>
                  <a:srgbClr val="334782"/>
                </a:solidFill>
                <a:latin typeface="Quicksand Bold"/>
                <a:ea typeface="Quicksand Bold"/>
                <a:cs typeface="Quicksand Bold"/>
                <a:sym typeface="Quicksand Bold"/>
              </a:rPr>
              <a:t>nsight: Provides more representative central value in housing markets</a:t>
            </a:r>
          </a:p>
          <a:p>
            <a:pPr algn="l">
              <a:lnSpc>
                <a:spcPts val="4165"/>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1379837" y="4933928"/>
            <a:ext cx="2219724" cy="2257733"/>
            <a:chOff x="0" y="0"/>
            <a:chExt cx="714657" cy="726895"/>
          </a:xfrm>
        </p:grpSpPr>
        <p:sp>
          <p:nvSpPr>
            <p:cNvPr name="Freeform 3" id="3"/>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FFC610"/>
            </a:solidFill>
          </p:spPr>
        </p:sp>
        <p:sp>
          <p:nvSpPr>
            <p:cNvPr name="TextBox 4" id="4"/>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true" flipV="false" rot="0">
            <a:off x="1379837" y="4933928"/>
            <a:ext cx="2219724" cy="2257733"/>
          </a:xfrm>
          <a:custGeom>
            <a:avLst/>
            <a:gdLst/>
            <a:ahLst/>
            <a:cxnLst/>
            <a:rect r="r" b="b" t="t" l="l"/>
            <a:pathLst>
              <a:path h="2257733" w="2219724">
                <a:moveTo>
                  <a:pt x="2219724" y="0"/>
                </a:moveTo>
                <a:lnTo>
                  <a:pt x="0" y="0"/>
                </a:lnTo>
                <a:lnTo>
                  <a:pt x="0" y="2257733"/>
                </a:lnTo>
                <a:lnTo>
                  <a:pt x="2219724" y="2257733"/>
                </a:lnTo>
                <a:lnTo>
                  <a:pt x="22197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00541" y="909649"/>
            <a:ext cx="2199020" cy="1766546"/>
          </a:xfrm>
          <a:custGeom>
            <a:avLst/>
            <a:gdLst/>
            <a:ahLst/>
            <a:cxnLst/>
            <a:rect r="r" b="b" t="t" l="l"/>
            <a:pathLst>
              <a:path h="1766546" w="2199020">
                <a:moveTo>
                  <a:pt x="0" y="0"/>
                </a:moveTo>
                <a:lnTo>
                  <a:pt x="2199020" y="0"/>
                </a:lnTo>
                <a:lnTo>
                  <a:pt x="2199020" y="1766546"/>
                </a:lnTo>
                <a:lnTo>
                  <a:pt x="0" y="1766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379837" y="2676195"/>
            <a:ext cx="2219724" cy="2257733"/>
            <a:chOff x="0" y="0"/>
            <a:chExt cx="714657" cy="726895"/>
          </a:xfrm>
        </p:grpSpPr>
        <p:sp>
          <p:nvSpPr>
            <p:cNvPr name="Freeform 8" id="8"/>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4672F4"/>
            </a:solidFill>
          </p:spPr>
        </p:sp>
        <p:sp>
          <p:nvSpPr>
            <p:cNvPr name="TextBox 9" id="9"/>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10" id="10"/>
          <p:cNvSpPr/>
          <p:nvPr/>
        </p:nvSpPr>
        <p:spPr>
          <a:xfrm flipH="false" flipV="false" rot="0">
            <a:off x="1830214" y="2988523"/>
            <a:ext cx="1339674" cy="1612299"/>
          </a:xfrm>
          <a:custGeom>
            <a:avLst/>
            <a:gdLst/>
            <a:ahLst/>
            <a:cxnLst/>
            <a:rect r="r" b="b" t="t" l="l"/>
            <a:pathLst>
              <a:path h="1612299" w="1339674">
                <a:moveTo>
                  <a:pt x="0" y="0"/>
                </a:moveTo>
                <a:lnTo>
                  <a:pt x="1339674" y="0"/>
                </a:lnTo>
                <a:lnTo>
                  <a:pt x="1339674" y="1612299"/>
                </a:lnTo>
                <a:lnTo>
                  <a:pt x="0" y="16122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5148234" y="2692751"/>
            <a:ext cx="11142823" cy="6747395"/>
          </a:xfrm>
          <a:prstGeom prst="rect">
            <a:avLst/>
          </a:prstGeom>
        </p:spPr>
        <p:txBody>
          <a:bodyPr anchor="t" rtlCol="false" tIns="0" lIns="0" bIns="0" rIns="0">
            <a:spAutoFit/>
          </a:bodyPr>
          <a:lstStyle/>
          <a:p>
            <a:pPr algn="l">
              <a:lnSpc>
                <a:spcPts val="4456"/>
              </a:lnSpc>
            </a:pPr>
            <a:r>
              <a:rPr lang="en-US" sz="4412" b="true">
                <a:solidFill>
                  <a:srgbClr val="FFF8ED"/>
                </a:solidFill>
                <a:latin typeface="Quicksand Bold"/>
                <a:ea typeface="Quicksand Bold"/>
                <a:cs typeface="Quicksand Bold"/>
                <a:sym typeface="Quicksand Bold"/>
              </a:rPr>
              <a:t>2. Salary Compensation Studies</a:t>
            </a:r>
          </a:p>
          <a:p>
            <a:pPr algn="l" marL="952676" indent="-476338" lvl="1">
              <a:lnSpc>
                <a:spcPts val="4456"/>
              </a:lnSpc>
              <a:buFont typeface="Arial"/>
              <a:buChar char="•"/>
            </a:pPr>
            <a:r>
              <a:rPr lang="en-US" b="true" sz="4412">
                <a:solidFill>
                  <a:srgbClr val="FFF8ED"/>
                </a:solidFill>
                <a:latin typeface="Quicksand Bold"/>
                <a:ea typeface="Quicksand Bold"/>
                <a:cs typeface="Quicksand Bold"/>
                <a:sym typeface="Quicksand Bold"/>
              </a:rPr>
              <a:t>Project: Understanding income distribution</a:t>
            </a:r>
          </a:p>
          <a:p>
            <a:pPr algn="l" marL="952676" indent="-476338" lvl="1">
              <a:lnSpc>
                <a:spcPts val="4456"/>
              </a:lnSpc>
              <a:buFont typeface="Arial"/>
              <a:buChar char="•"/>
            </a:pPr>
            <a:r>
              <a:rPr lang="en-US" b="true" sz="4412">
                <a:solidFill>
                  <a:srgbClr val="FFF8ED"/>
                </a:solidFill>
                <a:latin typeface="Quicksand Bold"/>
                <a:ea typeface="Quicksand Bold"/>
                <a:cs typeface="Quicksand Bold"/>
                <a:sym typeface="Quicksand Bold"/>
              </a:rPr>
              <a:t>Example: Tech companies analyzing employee compensation</a:t>
            </a:r>
          </a:p>
          <a:p>
            <a:pPr algn="l" marL="952676" indent="-476338" lvl="1">
              <a:lnSpc>
                <a:spcPts val="4456"/>
              </a:lnSpc>
              <a:buFont typeface="Arial"/>
              <a:buChar char="•"/>
            </a:pPr>
            <a:r>
              <a:rPr lang="en-US" b="true" sz="4412">
                <a:solidFill>
                  <a:srgbClr val="FFF8ED"/>
                </a:solidFill>
                <a:latin typeface="Quicksand Bold"/>
                <a:ea typeface="Quicksand Bold"/>
                <a:cs typeface="Quicksand Bold"/>
                <a:sym typeface="Quicksand Bold"/>
              </a:rPr>
              <a:t>Be</a:t>
            </a:r>
            <a:r>
              <a:rPr lang="en-US" b="true" sz="4412">
                <a:solidFill>
                  <a:srgbClr val="FFF8ED"/>
                </a:solidFill>
                <a:latin typeface="Quicksand Bold"/>
                <a:ea typeface="Quicksand Bold"/>
                <a:cs typeface="Quicksand Bold"/>
                <a:sym typeface="Quicksand Bold"/>
              </a:rPr>
              <a:t>nefit: Reveals true central income without being skewed by executive salaries</a:t>
            </a:r>
          </a:p>
          <a:p>
            <a:pPr algn="l" marL="952676" indent="-476338" lvl="1">
              <a:lnSpc>
                <a:spcPts val="4456"/>
              </a:lnSpc>
              <a:buFont typeface="Arial"/>
              <a:buChar char="•"/>
            </a:pPr>
            <a:r>
              <a:rPr lang="en-US" b="true" sz="4412">
                <a:solidFill>
                  <a:srgbClr val="FFF8ED"/>
                </a:solidFill>
                <a:latin typeface="Quicksand Bold"/>
                <a:ea typeface="Quicksand Bold"/>
                <a:cs typeface="Quicksand Bold"/>
                <a:sym typeface="Quicksand Bold"/>
              </a:rPr>
              <a:t>Appl</a:t>
            </a:r>
            <a:r>
              <a:rPr lang="en-US" b="true" sz="4412">
                <a:solidFill>
                  <a:srgbClr val="FFF8ED"/>
                </a:solidFill>
                <a:latin typeface="Quicksand Bold"/>
                <a:ea typeface="Quicksand Bold"/>
                <a:cs typeface="Quicksand Bold"/>
                <a:sym typeface="Quicksand Bold"/>
              </a:rPr>
              <a:t>ication: Compensation benchmarking and fairness assessment</a:t>
            </a:r>
          </a:p>
          <a:p>
            <a:pPr algn="l">
              <a:lnSpc>
                <a:spcPts val="4456"/>
              </a:lnSpc>
              <a:spcBef>
                <a:spcPct val="0"/>
              </a:spcBef>
            </a:pPr>
          </a:p>
        </p:txBody>
      </p:sp>
      <p:grpSp>
        <p:nvGrpSpPr>
          <p:cNvPr name="Group 12" id="12"/>
          <p:cNvGrpSpPr/>
          <p:nvPr/>
        </p:nvGrpSpPr>
        <p:grpSpPr>
          <a:xfrm rot="0">
            <a:off x="5148234" y="909649"/>
            <a:ext cx="10358162" cy="1034037"/>
            <a:chOff x="0" y="0"/>
            <a:chExt cx="2728076" cy="272339"/>
          </a:xfrm>
        </p:grpSpPr>
        <p:sp>
          <p:nvSpPr>
            <p:cNvPr name="Freeform 13" id="13"/>
            <p:cNvSpPr/>
            <p:nvPr/>
          </p:nvSpPr>
          <p:spPr>
            <a:xfrm flipH="false" flipV="false" rot="0">
              <a:off x="0" y="0"/>
              <a:ext cx="2728076" cy="272339"/>
            </a:xfrm>
            <a:custGeom>
              <a:avLst/>
              <a:gdLst/>
              <a:ahLst/>
              <a:cxnLst/>
              <a:rect r="r" b="b" t="t" l="l"/>
              <a:pathLst>
                <a:path h="272339" w="2728076">
                  <a:moveTo>
                    <a:pt x="74742" y="0"/>
                  </a:moveTo>
                  <a:lnTo>
                    <a:pt x="2653333" y="0"/>
                  </a:lnTo>
                  <a:cubicBezTo>
                    <a:pt x="2694612" y="0"/>
                    <a:pt x="2728076" y="33463"/>
                    <a:pt x="2728076" y="74742"/>
                  </a:cubicBezTo>
                  <a:lnTo>
                    <a:pt x="2728076" y="197597"/>
                  </a:lnTo>
                  <a:cubicBezTo>
                    <a:pt x="2728076" y="238876"/>
                    <a:pt x="2694612" y="272339"/>
                    <a:pt x="2653333" y="272339"/>
                  </a:cubicBezTo>
                  <a:lnTo>
                    <a:pt x="74742" y="272339"/>
                  </a:lnTo>
                  <a:cubicBezTo>
                    <a:pt x="33463" y="272339"/>
                    <a:pt x="0" y="238876"/>
                    <a:pt x="0" y="197597"/>
                  </a:cubicBezTo>
                  <a:lnTo>
                    <a:pt x="0" y="74742"/>
                  </a:lnTo>
                  <a:cubicBezTo>
                    <a:pt x="0" y="33463"/>
                    <a:pt x="33463" y="0"/>
                    <a:pt x="74742" y="0"/>
                  </a:cubicBezTo>
                  <a:close/>
                </a:path>
              </a:pathLst>
            </a:custGeom>
            <a:solidFill>
              <a:srgbClr val="86C2F8"/>
            </a:solidFill>
          </p:spPr>
        </p:sp>
        <p:sp>
          <p:nvSpPr>
            <p:cNvPr name="TextBox 14" id="14"/>
            <p:cNvSpPr txBox="true"/>
            <p:nvPr/>
          </p:nvSpPr>
          <p:spPr>
            <a:xfrm>
              <a:off x="0" y="85725"/>
              <a:ext cx="2728076" cy="186614"/>
            </a:xfrm>
            <a:prstGeom prst="rect">
              <a:avLst/>
            </a:prstGeom>
          </p:spPr>
          <p:txBody>
            <a:bodyPr anchor="ctr" rtlCol="false" tIns="50800" lIns="50800" bIns="50800" rIns="50800"/>
            <a:lstStyle/>
            <a:p>
              <a:pPr algn="ctr">
                <a:lnSpc>
                  <a:spcPts val="4545"/>
                </a:lnSpc>
              </a:pPr>
              <a:r>
                <a:rPr lang="en-US" b="true" sz="4500">
                  <a:solidFill>
                    <a:srgbClr val="334782"/>
                  </a:solidFill>
                  <a:latin typeface="Quicksand Bold"/>
                  <a:ea typeface="Quicksand Bold"/>
                  <a:cs typeface="Quicksand Bold"/>
                  <a:sym typeface="Quicksand Bold"/>
                </a:rPr>
                <a:t>Real Life Case Studies: Median</a:t>
              </a:r>
            </a:p>
          </p:txBody>
        </p:sp>
      </p:gr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8626374" y="-41587"/>
            <a:ext cx="9661626" cy="10328587"/>
            <a:chOff x="0" y="0"/>
            <a:chExt cx="2544626" cy="2720286"/>
          </a:xfrm>
        </p:grpSpPr>
        <p:sp>
          <p:nvSpPr>
            <p:cNvPr name="Freeform 3" id="3"/>
            <p:cNvSpPr/>
            <p:nvPr/>
          </p:nvSpPr>
          <p:spPr>
            <a:xfrm flipH="false" flipV="false" rot="0">
              <a:off x="0" y="0"/>
              <a:ext cx="2544626" cy="2720286"/>
            </a:xfrm>
            <a:custGeom>
              <a:avLst/>
              <a:gdLst/>
              <a:ahLst/>
              <a:cxnLst/>
              <a:rect r="r" b="b" t="t" l="l"/>
              <a:pathLst>
                <a:path h="2720286" w="2544626">
                  <a:moveTo>
                    <a:pt x="0" y="0"/>
                  </a:moveTo>
                  <a:lnTo>
                    <a:pt x="2544626" y="0"/>
                  </a:lnTo>
                  <a:lnTo>
                    <a:pt x="2544626" y="2720286"/>
                  </a:lnTo>
                  <a:lnTo>
                    <a:pt x="0" y="2720286"/>
                  </a:lnTo>
                  <a:close/>
                </a:path>
              </a:pathLst>
            </a:custGeom>
            <a:solidFill>
              <a:srgbClr val="203162"/>
            </a:solidFill>
          </p:spPr>
        </p:sp>
        <p:sp>
          <p:nvSpPr>
            <p:cNvPr name="TextBox 4" id="4"/>
            <p:cNvSpPr txBox="true"/>
            <p:nvPr/>
          </p:nvSpPr>
          <p:spPr>
            <a:xfrm>
              <a:off x="0" y="38100"/>
              <a:ext cx="2544626" cy="2682186"/>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4682844" y="7831813"/>
            <a:ext cx="1334789" cy="859119"/>
          </a:xfrm>
          <a:custGeom>
            <a:avLst/>
            <a:gdLst/>
            <a:ahLst/>
            <a:cxnLst/>
            <a:rect r="r" b="b" t="t" l="l"/>
            <a:pathLst>
              <a:path h="859119" w="1334789">
                <a:moveTo>
                  <a:pt x="0" y="0"/>
                </a:moveTo>
                <a:lnTo>
                  <a:pt x="1334789" y="0"/>
                </a:lnTo>
                <a:lnTo>
                  <a:pt x="1334789" y="859119"/>
                </a:lnTo>
                <a:lnTo>
                  <a:pt x="0" y="8591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3964919" y="268853"/>
            <a:ext cx="10358162" cy="1034037"/>
            <a:chOff x="0" y="0"/>
            <a:chExt cx="2728076" cy="272339"/>
          </a:xfrm>
        </p:grpSpPr>
        <p:sp>
          <p:nvSpPr>
            <p:cNvPr name="Freeform 7" id="7"/>
            <p:cNvSpPr/>
            <p:nvPr/>
          </p:nvSpPr>
          <p:spPr>
            <a:xfrm flipH="false" flipV="false" rot="0">
              <a:off x="0" y="0"/>
              <a:ext cx="2728076" cy="272339"/>
            </a:xfrm>
            <a:custGeom>
              <a:avLst/>
              <a:gdLst/>
              <a:ahLst/>
              <a:cxnLst/>
              <a:rect r="r" b="b" t="t" l="l"/>
              <a:pathLst>
                <a:path h="272339" w="2728076">
                  <a:moveTo>
                    <a:pt x="74742" y="0"/>
                  </a:moveTo>
                  <a:lnTo>
                    <a:pt x="2653333" y="0"/>
                  </a:lnTo>
                  <a:cubicBezTo>
                    <a:pt x="2694612" y="0"/>
                    <a:pt x="2728076" y="33463"/>
                    <a:pt x="2728076" y="74742"/>
                  </a:cubicBezTo>
                  <a:lnTo>
                    <a:pt x="2728076" y="197597"/>
                  </a:lnTo>
                  <a:cubicBezTo>
                    <a:pt x="2728076" y="238876"/>
                    <a:pt x="2694612" y="272339"/>
                    <a:pt x="2653333" y="272339"/>
                  </a:cubicBezTo>
                  <a:lnTo>
                    <a:pt x="74742" y="272339"/>
                  </a:lnTo>
                  <a:cubicBezTo>
                    <a:pt x="33463" y="272339"/>
                    <a:pt x="0" y="238876"/>
                    <a:pt x="0" y="197597"/>
                  </a:cubicBezTo>
                  <a:lnTo>
                    <a:pt x="0" y="74742"/>
                  </a:lnTo>
                  <a:cubicBezTo>
                    <a:pt x="0" y="33463"/>
                    <a:pt x="33463" y="0"/>
                    <a:pt x="74742" y="0"/>
                  </a:cubicBezTo>
                  <a:close/>
                </a:path>
              </a:pathLst>
            </a:custGeom>
            <a:solidFill>
              <a:srgbClr val="86C2F8"/>
            </a:solidFill>
          </p:spPr>
        </p:sp>
        <p:sp>
          <p:nvSpPr>
            <p:cNvPr name="TextBox 8" id="8"/>
            <p:cNvSpPr txBox="true"/>
            <p:nvPr/>
          </p:nvSpPr>
          <p:spPr>
            <a:xfrm>
              <a:off x="0" y="85725"/>
              <a:ext cx="2728076" cy="186614"/>
            </a:xfrm>
            <a:prstGeom prst="rect">
              <a:avLst/>
            </a:prstGeom>
          </p:spPr>
          <p:txBody>
            <a:bodyPr anchor="ctr" rtlCol="false" tIns="50800" lIns="50800" bIns="50800" rIns="50800"/>
            <a:lstStyle/>
            <a:p>
              <a:pPr algn="ctr">
                <a:lnSpc>
                  <a:spcPts val="4545"/>
                </a:lnSpc>
              </a:pPr>
              <a:r>
                <a:rPr lang="en-US" b="true" sz="4500">
                  <a:solidFill>
                    <a:srgbClr val="334782"/>
                  </a:solidFill>
                  <a:latin typeface="Quicksand Bold"/>
                  <a:ea typeface="Quicksand Bold"/>
                  <a:cs typeface="Quicksand Bold"/>
                  <a:sym typeface="Quicksand Bold"/>
                </a:rPr>
                <a:t>Real Life Case Studies: Median</a:t>
              </a:r>
            </a:p>
          </p:txBody>
        </p:sp>
      </p:grpSp>
      <p:sp>
        <p:nvSpPr>
          <p:cNvPr name="Freeform 9" id="9"/>
          <p:cNvSpPr/>
          <p:nvPr/>
        </p:nvSpPr>
        <p:spPr>
          <a:xfrm flipH="false" flipV="false" rot="0">
            <a:off x="8801542" y="2763259"/>
            <a:ext cx="9311289" cy="5249239"/>
          </a:xfrm>
          <a:custGeom>
            <a:avLst/>
            <a:gdLst/>
            <a:ahLst/>
            <a:cxnLst/>
            <a:rect r="r" b="b" t="t" l="l"/>
            <a:pathLst>
              <a:path h="5249239" w="9311289">
                <a:moveTo>
                  <a:pt x="0" y="0"/>
                </a:moveTo>
                <a:lnTo>
                  <a:pt x="9311290" y="0"/>
                </a:lnTo>
                <a:lnTo>
                  <a:pt x="9311290" y="5249240"/>
                </a:lnTo>
                <a:lnTo>
                  <a:pt x="0" y="5249240"/>
                </a:lnTo>
                <a:lnTo>
                  <a:pt x="0" y="0"/>
                </a:lnTo>
                <a:close/>
              </a:path>
            </a:pathLst>
          </a:custGeom>
          <a:blipFill>
            <a:blip r:embed="rId4"/>
            <a:stretch>
              <a:fillRect l="0" t="0" r="0" b="0"/>
            </a:stretch>
          </a:blipFill>
        </p:spPr>
      </p:sp>
      <p:sp>
        <p:nvSpPr>
          <p:cNvPr name="Freeform 10" id="10"/>
          <p:cNvSpPr/>
          <p:nvPr/>
        </p:nvSpPr>
        <p:spPr>
          <a:xfrm flipH="false" flipV="false" rot="0">
            <a:off x="544854" y="1465264"/>
            <a:ext cx="7709344" cy="4110360"/>
          </a:xfrm>
          <a:custGeom>
            <a:avLst/>
            <a:gdLst/>
            <a:ahLst/>
            <a:cxnLst/>
            <a:rect r="r" b="b" t="t" l="l"/>
            <a:pathLst>
              <a:path h="4110360" w="7709344">
                <a:moveTo>
                  <a:pt x="0" y="0"/>
                </a:moveTo>
                <a:lnTo>
                  <a:pt x="7709344" y="0"/>
                </a:lnTo>
                <a:lnTo>
                  <a:pt x="7709344" y="4110360"/>
                </a:lnTo>
                <a:lnTo>
                  <a:pt x="0" y="4110360"/>
                </a:lnTo>
                <a:lnTo>
                  <a:pt x="0" y="0"/>
                </a:lnTo>
                <a:close/>
              </a:path>
            </a:pathLst>
          </a:custGeom>
          <a:blipFill>
            <a:blip r:embed="rId5"/>
            <a:stretch>
              <a:fillRect l="0" t="0" r="0" b="-19334"/>
            </a:stretch>
          </a:blipFill>
        </p:spPr>
      </p:sp>
      <p:sp>
        <p:nvSpPr>
          <p:cNvPr name="Freeform 11" id="11"/>
          <p:cNvSpPr/>
          <p:nvPr/>
        </p:nvSpPr>
        <p:spPr>
          <a:xfrm flipH="false" flipV="false" rot="0">
            <a:off x="1028700" y="5821161"/>
            <a:ext cx="6578125" cy="4382676"/>
          </a:xfrm>
          <a:custGeom>
            <a:avLst/>
            <a:gdLst/>
            <a:ahLst/>
            <a:cxnLst/>
            <a:rect r="r" b="b" t="t" l="l"/>
            <a:pathLst>
              <a:path h="4382676" w="6578125">
                <a:moveTo>
                  <a:pt x="0" y="0"/>
                </a:moveTo>
                <a:lnTo>
                  <a:pt x="6578125" y="0"/>
                </a:lnTo>
                <a:lnTo>
                  <a:pt x="6578125" y="4382675"/>
                </a:lnTo>
                <a:lnTo>
                  <a:pt x="0" y="4382675"/>
                </a:lnTo>
                <a:lnTo>
                  <a:pt x="0" y="0"/>
                </a:lnTo>
                <a:close/>
              </a:path>
            </a:pathLst>
          </a:custGeom>
          <a:blipFill>
            <a:blip r:embed="rId6"/>
            <a:stretch>
              <a:fillRect l="0" t="0" r="0" b="0"/>
            </a:stretch>
          </a:blipFill>
        </p:spPr>
      </p:sp>
    </p:spTree>
  </p:cSld>
  <p:clrMapOvr>
    <a:masterClrMapping/>
  </p:clrMapOvr>
  <p:transition spd="fast">
    <p:cover dir="d"/>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2070120" y="-41587"/>
            <a:ext cx="6217880" cy="10328587"/>
            <a:chOff x="0" y="0"/>
            <a:chExt cx="1637631" cy="2720286"/>
          </a:xfrm>
        </p:grpSpPr>
        <p:sp>
          <p:nvSpPr>
            <p:cNvPr name="Freeform 3" id="3"/>
            <p:cNvSpPr/>
            <p:nvPr/>
          </p:nvSpPr>
          <p:spPr>
            <a:xfrm flipH="false" flipV="false" rot="0">
              <a:off x="0" y="0"/>
              <a:ext cx="1637631" cy="2720286"/>
            </a:xfrm>
            <a:custGeom>
              <a:avLst/>
              <a:gdLst/>
              <a:ahLst/>
              <a:cxnLst/>
              <a:rect r="r" b="b" t="t" l="l"/>
              <a:pathLst>
                <a:path h="2720286" w="1637631">
                  <a:moveTo>
                    <a:pt x="0" y="0"/>
                  </a:moveTo>
                  <a:lnTo>
                    <a:pt x="1637631" y="0"/>
                  </a:lnTo>
                  <a:lnTo>
                    <a:pt x="1637631" y="2720286"/>
                  </a:lnTo>
                  <a:lnTo>
                    <a:pt x="0" y="2720286"/>
                  </a:lnTo>
                  <a:close/>
                </a:path>
              </a:pathLst>
            </a:custGeom>
            <a:solidFill>
              <a:srgbClr val="203162"/>
            </a:solidFill>
          </p:spPr>
        </p:sp>
        <p:sp>
          <p:nvSpPr>
            <p:cNvPr name="TextBox 4" id="4"/>
            <p:cNvSpPr txBox="true"/>
            <p:nvPr/>
          </p:nvSpPr>
          <p:spPr>
            <a:xfrm>
              <a:off x="0" y="38100"/>
              <a:ext cx="1637631" cy="2682186"/>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4682844" y="7831813"/>
            <a:ext cx="1334789" cy="859119"/>
          </a:xfrm>
          <a:custGeom>
            <a:avLst/>
            <a:gdLst/>
            <a:ahLst/>
            <a:cxnLst/>
            <a:rect r="r" b="b" t="t" l="l"/>
            <a:pathLst>
              <a:path h="859119" w="1334789">
                <a:moveTo>
                  <a:pt x="0" y="0"/>
                </a:moveTo>
                <a:lnTo>
                  <a:pt x="1334789" y="0"/>
                </a:lnTo>
                <a:lnTo>
                  <a:pt x="1334789" y="859119"/>
                </a:lnTo>
                <a:lnTo>
                  <a:pt x="0" y="8591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41259" y="7261917"/>
            <a:ext cx="2290516" cy="2281926"/>
          </a:xfrm>
          <a:custGeom>
            <a:avLst/>
            <a:gdLst/>
            <a:ahLst/>
            <a:cxnLst/>
            <a:rect r="r" b="b" t="t" l="l"/>
            <a:pathLst>
              <a:path h="2281926" w="2290516">
                <a:moveTo>
                  <a:pt x="0" y="0"/>
                </a:moveTo>
                <a:lnTo>
                  <a:pt x="2290516" y="0"/>
                </a:lnTo>
                <a:lnTo>
                  <a:pt x="2290516" y="2281926"/>
                </a:lnTo>
                <a:lnTo>
                  <a:pt x="0" y="2281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642096" y="542892"/>
            <a:ext cx="2536964" cy="2580405"/>
          </a:xfrm>
          <a:custGeom>
            <a:avLst/>
            <a:gdLst/>
            <a:ahLst/>
            <a:cxnLst/>
            <a:rect r="r" b="b" t="t" l="l"/>
            <a:pathLst>
              <a:path h="2580405" w="2536964">
                <a:moveTo>
                  <a:pt x="0" y="0"/>
                </a:moveTo>
                <a:lnTo>
                  <a:pt x="2536964" y="0"/>
                </a:lnTo>
                <a:lnTo>
                  <a:pt x="2536964" y="2580405"/>
                </a:lnTo>
                <a:lnTo>
                  <a:pt x="0" y="25804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038294" y="932368"/>
            <a:ext cx="10358162" cy="1034037"/>
            <a:chOff x="0" y="0"/>
            <a:chExt cx="2728076" cy="272339"/>
          </a:xfrm>
        </p:grpSpPr>
        <p:sp>
          <p:nvSpPr>
            <p:cNvPr name="Freeform 9" id="9"/>
            <p:cNvSpPr/>
            <p:nvPr/>
          </p:nvSpPr>
          <p:spPr>
            <a:xfrm flipH="false" flipV="false" rot="0">
              <a:off x="0" y="0"/>
              <a:ext cx="2728076" cy="272339"/>
            </a:xfrm>
            <a:custGeom>
              <a:avLst/>
              <a:gdLst/>
              <a:ahLst/>
              <a:cxnLst/>
              <a:rect r="r" b="b" t="t" l="l"/>
              <a:pathLst>
                <a:path h="272339" w="2728076">
                  <a:moveTo>
                    <a:pt x="74742" y="0"/>
                  </a:moveTo>
                  <a:lnTo>
                    <a:pt x="2653333" y="0"/>
                  </a:lnTo>
                  <a:cubicBezTo>
                    <a:pt x="2694612" y="0"/>
                    <a:pt x="2728076" y="33463"/>
                    <a:pt x="2728076" y="74742"/>
                  </a:cubicBezTo>
                  <a:lnTo>
                    <a:pt x="2728076" y="197597"/>
                  </a:lnTo>
                  <a:cubicBezTo>
                    <a:pt x="2728076" y="238876"/>
                    <a:pt x="2694612" y="272339"/>
                    <a:pt x="2653333" y="272339"/>
                  </a:cubicBezTo>
                  <a:lnTo>
                    <a:pt x="74742" y="272339"/>
                  </a:lnTo>
                  <a:cubicBezTo>
                    <a:pt x="33463" y="272339"/>
                    <a:pt x="0" y="238876"/>
                    <a:pt x="0" y="197597"/>
                  </a:cubicBezTo>
                  <a:lnTo>
                    <a:pt x="0" y="74742"/>
                  </a:lnTo>
                  <a:cubicBezTo>
                    <a:pt x="0" y="33463"/>
                    <a:pt x="33463" y="0"/>
                    <a:pt x="74742" y="0"/>
                  </a:cubicBezTo>
                  <a:close/>
                </a:path>
              </a:pathLst>
            </a:custGeom>
            <a:solidFill>
              <a:srgbClr val="86C2F8"/>
            </a:solidFill>
          </p:spPr>
        </p:sp>
        <p:sp>
          <p:nvSpPr>
            <p:cNvPr name="TextBox 10" id="10"/>
            <p:cNvSpPr txBox="true"/>
            <p:nvPr/>
          </p:nvSpPr>
          <p:spPr>
            <a:xfrm>
              <a:off x="0" y="85725"/>
              <a:ext cx="2728076" cy="186614"/>
            </a:xfrm>
            <a:prstGeom prst="rect">
              <a:avLst/>
            </a:prstGeom>
          </p:spPr>
          <p:txBody>
            <a:bodyPr anchor="ctr" rtlCol="false" tIns="50800" lIns="50800" bIns="50800" rIns="50800"/>
            <a:lstStyle/>
            <a:p>
              <a:pPr algn="ctr">
                <a:lnSpc>
                  <a:spcPts val="4545"/>
                </a:lnSpc>
              </a:pPr>
              <a:r>
                <a:rPr lang="en-US" b="true" sz="4500">
                  <a:solidFill>
                    <a:srgbClr val="334782"/>
                  </a:solidFill>
                  <a:latin typeface="Quicksand Bold"/>
                  <a:ea typeface="Quicksand Bold"/>
                  <a:cs typeface="Quicksand Bold"/>
                  <a:sym typeface="Quicksand Bold"/>
                </a:rPr>
                <a:t>Real Life Case Studies: Mean</a:t>
              </a:r>
            </a:p>
          </p:txBody>
        </p:sp>
      </p:grpSp>
      <p:sp>
        <p:nvSpPr>
          <p:cNvPr name="TextBox 11" id="11"/>
          <p:cNvSpPr txBox="true"/>
          <p:nvPr/>
        </p:nvSpPr>
        <p:spPr>
          <a:xfrm rot="0">
            <a:off x="537769" y="2904998"/>
            <a:ext cx="10413716" cy="5785934"/>
          </a:xfrm>
          <a:prstGeom prst="rect">
            <a:avLst/>
          </a:prstGeom>
        </p:spPr>
        <p:txBody>
          <a:bodyPr anchor="t" rtlCol="false" tIns="0" lIns="0" bIns="0" rIns="0">
            <a:spAutoFit/>
          </a:bodyPr>
          <a:lstStyle/>
          <a:p>
            <a:pPr algn="l">
              <a:lnSpc>
                <a:spcPts val="4165"/>
              </a:lnSpc>
            </a:pPr>
            <a:r>
              <a:rPr lang="en-US" sz="4123" b="true">
                <a:solidFill>
                  <a:srgbClr val="334782"/>
                </a:solidFill>
                <a:latin typeface="Quicksand Bold"/>
                <a:ea typeface="Quicksand Bold"/>
                <a:cs typeface="Quicksand Bold"/>
                <a:sym typeface="Quicksand Bold"/>
              </a:rPr>
              <a:t>1. E-commerce Perf</a:t>
            </a:r>
            <a:r>
              <a:rPr lang="en-US" sz="4123" b="true">
                <a:solidFill>
                  <a:srgbClr val="334782"/>
                </a:solidFill>
                <a:latin typeface="Quicksand Bold"/>
                <a:ea typeface="Quicksand Bold"/>
                <a:cs typeface="Quicksand Bold"/>
                <a:sym typeface="Quicksand Bold"/>
              </a:rPr>
              <a:t>ormance Analysis</a:t>
            </a:r>
          </a:p>
          <a:p>
            <a:pPr algn="l" marL="890340" indent="-445170" lvl="1">
              <a:lnSpc>
                <a:spcPts val="4165"/>
              </a:lnSpc>
              <a:buFont typeface="Arial"/>
              <a:buChar char="•"/>
            </a:pPr>
            <a:r>
              <a:rPr lang="en-US" b="true" sz="4123">
                <a:solidFill>
                  <a:srgbClr val="334782"/>
                </a:solidFill>
                <a:latin typeface="Quicksand Bold"/>
                <a:ea typeface="Quicksand Bold"/>
                <a:cs typeface="Quicksand Bold"/>
                <a:sym typeface="Quicksand Bold"/>
              </a:rPr>
              <a:t>Project: Analyzing average customer spending</a:t>
            </a:r>
          </a:p>
          <a:p>
            <a:pPr algn="l" marL="890340" indent="-445170" lvl="1">
              <a:lnSpc>
                <a:spcPts val="4165"/>
              </a:lnSpc>
              <a:buFont typeface="Arial"/>
              <a:buChar char="•"/>
            </a:pPr>
            <a:r>
              <a:rPr lang="en-US" b="true" sz="4123">
                <a:solidFill>
                  <a:srgbClr val="334782"/>
                </a:solidFill>
                <a:latin typeface="Quicksand Bold"/>
                <a:ea typeface="Quicksand Bold"/>
                <a:cs typeface="Quicksand Bold"/>
                <a:sym typeface="Quicksand Bold"/>
              </a:rPr>
              <a:t>Example: Amazon tracks average purchase value per customer</a:t>
            </a:r>
          </a:p>
          <a:p>
            <a:pPr algn="l" marL="890340" indent="-445170" lvl="1">
              <a:lnSpc>
                <a:spcPts val="4165"/>
              </a:lnSpc>
              <a:buFont typeface="Arial"/>
              <a:buChar char="•"/>
            </a:pPr>
            <a:r>
              <a:rPr lang="en-US" b="true" sz="4123">
                <a:solidFill>
                  <a:srgbClr val="334782"/>
                </a:solidFill>
                <a:latin typeface="Quicksand Bold"/>
                <a:ea typeface="Quicksand Bold"/>
                <a:cs typeface="Quicksand Bold"/>
                <a:sym typeface="Quicksand Bold"/>
              </a:rPr>
              <a:t>Calculation: Sum of all transaction values / Total number of transactions</a:t>
            </a:r>
          </a:p>
          <a:p>
            <a:pPr algn="l" marL="890340" indent="-445170" lvl="1">
              <a:lnSpc>
                <a:spcPts val="4165"/>
              </a:lnSpc>
              <a:buFont typeface="Arial"/>
              <a:buChar char="•"/>
            </a:pPr>
            <a:r>
              <a:rPr lang="en-US" b="true" sz="4123">
                <a:solidFill>
                  <a:srgbClr val="334782"/>
                </a:solidFill>
                <a:latin typeface="Quicksand Bold"/>
                <a:ea typeface="Quicksand Bold"/>
                <a:cs typeface="Quicksand Bold"/>
                <a:sym typeface="Quicksand Bold"/>
              </a:rPr>
              <a:t>Insights: Helps in pricing strategy, customer segmentation</a:t>
            </a:r>
          </a:p>
          <a:p>
            <a:pPr algn="l">
              <a:lnSpc>
                <a:spcPts val="4165"/>
              </a:lnSpc>
              <a:spcBef>
                <a:spcPct val="0"/>
              </a:spcBef>
            </a:pPr>
          </a:p>
        </p:txBody>
      </p:sp>
    </p:spTree>
  </p:cSld>
  <p:clrMapOvr>
    <a:masterClrMapping/>
  </p:clrMapOvr>
  <p:transition spd="fast">
    <p:fade/>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8626374" y="-41587"/>
            <a:ext cx="9661626" cy="10328587"/>
            <a:chOff x="0" y="0"/>
            <a:chExt cx="2544626" cy="2720286"/>
          </a:xfrm>
        </p:grpSpPr>
        <p:sp>
          <p:nvSpPr>
            <p:cNvPr name="Freeform 3" id="3"/>
            <p:cNvSpPr/>
            <p:nvPr/>
          </p:nvSpPr>
          <p:spPr>
            <a:xfrm flipH="false" flipV="false" rot="0">
              <a:off x="0" y="0"/>
              <a:ext cx="2544626" cy="2720286"/>
            </a:xfrm>
            <a:custGeom>
              <a:avLst/>
              <a:gdLst/>
              <a:ahLst/>
              <a:cxnLst/>
              <a:rect r="r" b="b" t="t" l="l"/>
              <a:pathLst>
                <a:path h="2720286" w="2544626">
                  <a:moveTo>
                    <a:pt x="0" y="0"/>
                  </a:moveTo>
                  <a:lnTo>
                    <a:pt x="2544626" y="0"/>
                  </a:lnTo>
                  <a:lnTo>
                    <a:pt x="2544626" y="2720286"/>
                  </a:lnTo>
                  <a:lnTo>
                    <a:pt x="0" y="2720286"/>
                  </a:lnTo>
                  <a:close/>
                </a:path>
              </a:pathLst>
            </a:custGeom>
            <a:solidFill>
              <a:srgbClr val="203162"/>
            </a:solidFill>
          </p:spPr>
        </p:sp>
        <p:sp>
          <p:nvSpPr>
            <p:cNvPr name="TextBox 4" id="4"/>
            <p:cNvSpPr txBox="true"/>
            <p:nvPr/>
          </p:nvSpPr>
          <p:spPr>
            <a:xfrm>
              <a:off x="0" y="38100"/>
              <a:ext cx="2544626" cy="2682186"/>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4682844" y="7831813"/>
            <a:ext cx="1334789" cy="859119"/>
          </a:xfrm>
          <a:custGeom>
            <a:avLst/>
            <a:gdLst/>
            <a:ahLst/>
            <a:cxnLst/>
            <a:rect r="r" b="b" t="t" l="l"/>
            <a:pathLst>
              <a:path h="859119" w="1334789">
                <a:moveTo>
                  <a:pt x="0" y="0"/>
                </a:moveTo>
                <a:lnTo>
                  <a:pt x="1334789" y="0"/>
                </a:lnTo>
                <a:lnTo>
                  <a:pt x="1334789" y="859119"/>
                </a:lnTo>
                <a:lnTo>
                  <a:pt x="0" y="8591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3964919" y="511681"/>
            <a:ext cx="10358162" cy="1034037"/>
            <a:chOff x="0" y="0"/>
            <a:chExt cx="2728076" cy="272339"/>
          </a:xfrm>
        </p:grpSpPr>
        <p:sp>
          <p:nvSpPr>
            <p:cNvPr name="Freeform 7" id="7"/>
            <p:cNvSpPr/>
            <p:nvPr/>
          </p:nvSpPr>
          <p:spPr>
            <a:xfrm flipH="false" flipV="false" rot="0">
              <a:off x="0" y="0"/>
              <a:ext cx="2728076" cy="272339"/>
            </a:xfrm>
            <a:custGeom>
              <a:avLst/>
              <a:gdLst/>
              <a:ahLst/>
              <a:cxnLst/>
              <a:rect r="r" b="b" t="t" l="l"/>
              <a:pathLst>
                <a:path h="272339" w="2728076">
                  <a:moveTo>
                    <a:pt x="74742" y="0"/>
                  </a:moveTo>
                  <a:lnTo>
                    <a:pt x="2653333" y="0"/>
                  </a:lnTo>
                  <a:cubicBezTo>
                    <a:pt x="2694612" y="0"/>
                    <a:pt x="2728076" y="33463"/>
                    <a:pt x="2728076" y="74742"/>
                  </a:cubicBezTo>
                  <a:lnTo>
                    <a:pt x="2728076" y="197597"/>
                  </a:lnTo>
                  <a:cubicBezTo>
                    <a:pt x="2728076" y="238876"/>
                    <a:pt x="2694612" y="272339"/>
                    <a:pt x="2653333" y="272339"/>
                  </a:cubicBezTo>
                  <a:lnTo>
                    <a:pt x="74742" y="272339"/>
                  </a:lnTo>
                  <a:cubicBezTo>
                    <a:pt x="33463" y="272339"/>
                    <a:pt x="0" y="238876"/>
                    <a:pt x="0" y="197597"/>
                  </a:cubicBezTo>
                  <a:lnTo>
                    <a:pt x="0" y="74742"/>
                  </a:lnTo>
                  <a:cubicBezTo>
                    <a:pt x="0" y="33463"/>
                    <a:pt x="33463" y="0"/>
                    <a:pt x="74742" y="0"/>
                  </a:cubicBezTo>
                  <a:close/>
                </a:path>
              </a:pathLst>
            </a:custGeom>
            <a:solidFill>
              <a:srgbClr val="86C2F8"/>
            </a:solidFill>
          </p:spPr>
        </p:sp>
        <p:sp>
          <p:nvSpPr>
            <p:cNvPr name="TextBox 8" id="8"/>
            <p:cNvSpPr txBox="true"/>
            <p:nvPr/>
          </p:nvSpPr>
          <p:spPr>
            <a:xfrm>
              <a:off x="0" y="85725"/>
              <a:ext cx="2728076" cy="186614"/>
            </a:xfrm>
            <a:prstGeom prst="rect">
              <a:avLst/>
            </a:prstGeom>
          </p:spPr>
          <p:txBody>
            <a:bodyPr anchor="ctr" rtlCol="false" tIns="50800" lIns="50800" bIns="50800" rIns="50800"/>
            <a:lstStyle/>
            <a:p>
              <a:pPr algn="ctr">
                <a:lnSpc>
                  <a:spcPts val="4545"/>
                </a:lnSpc>
              </a:pPr>
              <a:r>
                <a:rPr lang="en-US" b="true" sz="4500">
                  <a:solidFill>
                    <a:srgbClr val="334782"/>
                  </a:solidFill>
                  <a:latin typeface="Quicksand Bold"/>
                  <a:ea typeface="Quicksand Bold"/>
                  <a:cs typeface="Quicksand Bold"/>
                  <a:sym typeface="Quicksand Bold"/>
                </a:rPr>
                <a:t>Real Life Case Studies: Mean</a:t>
              </a:r>
            </a:p>
          </p:txBody>
        </p:sp>
      </p:grpSp>
      <p:sp>
        <p:nvSpPr>
          <p:cNvPr name="Freeform 9" id="9"/>
          <p:cNvSpPr/>
          <p:nvPr/>
        </p:nvSpPr>
        <p:spPr>
          <a:xfrm flipH="false" flipV="false" rot="0">
            <a:off x="9828058" y="2494096"/>
            <a:ext cx="7788066" cy="6764204"/>
          </a:xfrm>
          <a:custGeom>
            <a:avLst/>
            <a:gdLst/>
            <a:ahLst/>
            <a:cxnLst/>
            <a:rect r="r" b="b" t="t" l="l"/>
            <a:pathLst>
              <a:path h="6764204" w="7788066">
                <a:moveTo>
                  <a:pt x="0" y="0"/>
                </a:moveTo>
                <a:lnTo>
                  <a:pt x="7788065" y="0"/>
                </a:lnTo>
                <a:lnTo>
                  <a:pt x="7788065" y="6764204"/>
                </a:lnTo>
                <a:lnTo>
                  <a:pt x="0" y="6764204"/>
                </a:lnTo>
                <a:lnTo>
                  <a:pt x="0" y="0"/>
                </a:lnTo>
                <a:close/>
              </a:path>
            </a:pathLst>
          </a:custGeom>
          <a:blipFill>
            <a:blip r:embed="rId4"/>
            <a:stretch>
              <a:fillRect l="0" t="0" r="0" b="0"/>
            </a:stretch>
          </a:blipFill>
        </p:spPr>
      </p:sp>
      <p:sp>
        <p:nvSpPr>
          <p:cNvPr name="Freeform 10" id="10"/>
          <p:cNvSpPr/>
          <p:nvPr/>
        </p:nvSpPr>
        <p:spPr>
          <a:xfrm flipH="false" flipV="false" rot="0">
            <a:off x="466642" y="1545719"/>
            <a:ext cx="8987471" cy="4330480"/>
          </a:xfrm>
          <a:custGeom>
            <a:avLst/>
            <a:gdLst/>
            <a:ahLst/>
            <a:cxnLst/>
            <a:rect r="r" b="b" t="t" l="l"/>
            <a:pathLst>
              <a:path h="4330480" w="8987471">
                <a:moveTo>
                  <a:pt x="0" y="0"/>
                </a:moveTo>
                <a:lnTo>
                  <a:pt x="8987471" y="0"/>
                </a:lnTo>
                <a:lnTo>
                  <a:pt x="8987471" y="4330479"/>
                </a:lnTo>
                <a:lnTo>
                  <a:pt x="0" y="4330479"/>
                </a:lnTo>
                <a:lnTo>
                  <a:pt x="0" y="0"/>
                </a:lnTo>
                <a:close/>
              </a:path>
            </a:pathLst>
          </a:custGeom>
          <a:blipFill>
            <a:blip r:embed="rId5"/>
            <a:stretch>
              <a:fillRect l="-191" t="0" r="-191" b="-2344"/>
            </a:stretch>
          </a:blipFill>
        </p:spPr>
      </p:sp>
      <p:sp>
        <p:nvSpPr>
          <p:cNvPr name="Freeform 11" id="11"/>
          <p:cNvSpPr/>
          <p:nvPr/>
        </p:nvSpPr>
        <p:spPr>
          <a:xfrm flipH="false" flipV="false" rot="0">
            <a:off x="2572578" y="6111957"/>
            <a:ext cx="3709958" cy="3976365"/>
          </a:xfrm>
          <a:custGeom>
            <a:avLst/>
            <a:gdLst/>
            <a:ahLst/>
            <a:cxnLst/>
            <a:rect r="r" b="b" t="t" l="l"/>
            <a:pathLst>
              <a:path h="3976365" w="3709958">
                <a:moveTo>
                  <a:pt x="0" y="0"/>
                </a:moveTo>
                <a:lnTo>
                  <a:pt x="3709958" y="0"/>
                </a:lnTo>
                <a:lnTo>
                  <a:pt x="3709958" y="3976365"/>
                </a:lnTo>
                <a:lnTo>
                  <a:pt x="0" y="3976365"/>
                </a:lnTo>
                <a:lnTo>
                  <a:pt x="0" y="0"/>
                </a:lnTo>
                <a:close/>
              </a:path>
            </a:pathLst>
          </a:custGeom>
          <a:blipFill>
            <a:blip r:embed="rId6"/>
            <a:stretch>
              <a:fillRect l="0" t="0" r="0" b="0"/>
            </a:stretch>
          </a:blipFill>
        </p:spPr>
      </p:sp>
    </p:spTree>
  </p:cSld>
  <p:clrMapOvr>
    <a:masterClrMapping/>
  </p:clrMapOvr>
  <p:transition spd="fast">
    <p:fade/>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sp>
        <p:nvSpPr>
          <p:cNvPr name="Freeform 2" id="2"/>
          <p:cNvSpPr/>
          <p:nvPr/>
        </p:nvSpPr>
        <p:spPr>
          <a:xfrm flipH="false" flipV="false" rot="0">
            <a:off x="735141" y="805075"/>
            <a:ext cx="1931660" cy="2865532"/>
          </a:xfrm>
          <a:custGeom>
            <a:avLst/>
            <a:gdLst/>
            <a:ahLst/>
            <a:cxnLst/>
            <a:rect r="r" b="b" t="t" l="l"/>
            <a:pathLst>
              <a:path h="2865532" w="1931660">
                <a:moveTo>
                  <a:pt x="0" y="0"/>
                </a:moveTo>
                <a:lnTo>
                  <a:pt x="1931660" y="0"/>
                </a:lnTo>
                <a:lnTo>
                  <a:pt x="1931660" y="2865532"/>
                </a:lnTo>
                <a:lnTo>
                  <a:pt x="0" y="28655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934247" y="6840003"/>
            <a:ext cx="2664120" cy="2709739"/>
          </a:xfrm>
          <a:custGeom>
            <a:avLst/>
            <a:gdLst/>
            <a:ahLst/>
            <a:cxnLst/>
            <a:rect r="r" b="b" t="t" l="l"/>
            <a:pathLst>
              <a:path h="2709739" w="2664120">
                <a:moveTo>
                  <a:pt x="0" y="0"/>
                </a:moveTo>
                <a:lnTo>
                  <a:pt x="2664121" y="0"/>
                </a:lnTo>
                <a:lnTo>
                  <a:pt x="2664121" y="2709739"/>
                </a:lnTo>
                <a:lnTo>
                  <a:pt x="0" y="27097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343356" y="3323375"/>
            <a:ext cx="10413716" cy="5785934"/>
          </a:xfrm>
          <a:prstGeom prst="rect">
            <a:avLst/>
          </a:prstGeom>
        </p:spPr>
        <p:txBody>
          <a:bodyPr anchor="t" rtlCol="false" tIns="0" lIns="0" bIns="0" rIns="0">
            <a:spAutoFit/>
          </a:bodyPr>
          <a:lstStyle/>
          <a:p>
            <a:pPr algn="l">
              <a:lnSpc>
                <a:spcPts val="4165"/>
              </a:lnSpc>
            </a:pPr>
            <a:r>
              <a:rPr lang="en-US" sz="4123" b="true">
                <a:solidFill>
                  <a:srgbClr val="FFF8ED"/>
                </a:solidFill>
                <a:latin typeface="Quicksand Bold"/>
                <a:ea typeface="Quicksand Bold"/>
                <a:cs typeface="Quicksand Bold"/>
                <a:sym typeface="Quicksand Bold"/>
              </a:rPr>
              <a:t>2. Manufacturing Quality Control</a:t>
            </a:r>
          </a:p>
          <a:p>
            <a:pPr algn="l" marL="890340" indent="-445170" lvl="1">
              <a:lnSpc>
                <a:spcPts val="4165"/>
              </a:lnSpc>
              <a:buFont typeface="Arial"/>
              <a:buChar char="•"/>
            </a:pPr>
            <a:r>
              <a:rPr lang="en-US" b="true" sz="4123">
                <a:solidFill>
                  <a:srgbClr val="FFF8ED"/>
                </a:solidFill>
                <a:latin typeface="Quicksand Bold"/>
                <a:ea typeface="Quicksand Bold"/>
                <a:cs typeface="Quicksand Bold"/>
                <a:sym typeface="Quicksand Bold"/>
              </a:rPr>
              <a:t>Project: Monitoring product dimensions in precision engineering</a:t>
            </a:r>
          </a:p>
          <a:p>
            <a:pPr algn="l" marL="890340" indent="-445170" lvl="1">
              <a:lnSpc>
                <a:spcPts val="4165"/>
              </a:lnSpc>
              <a:buFont typeface="Arial"/>
              <a:buChar char="•"/>
            </a:pPr>
            <a:r>
              <a:rPr lang="en-US" b="true" sz="4123">
                <a:solidFill>
                  <a:srgbClr val="FFF8ED"/>
                </a:solidFill>
                <a:latin typeface="Quicksand Bold"/>
                <a:ea typeface="Quicksand Bold"/>
                <a:cs typeface="Quicksand Bold"/>
                <a:sym typeface="Quicksand Bold"/>
              </a:rPr>
              <a:t>Example: Measuring average diameter of machine-produced components</a:t>
            </a:r>
          </a:p>
          <a:p>
            <a:pPr algn="l" marL="890340" indent="-445170" lvl="1">
              <a:lnSpc>
                <a:spcPts val="4165"/>
              </a:lnSpc>
              <a:buFont typeface="Arial"/>
              <a:buChar char="•"/>
            </a:pPr>
            <a:r>
              <a:rPr lang="en-US" b="true" sz="4123">
                <a:solidFill>
                  <a:srgbClr val="FFF8ED"/>
                </a:solidFill>
                <a:latin typeface="Quicksand Bold"/>
                <a:ea typeface="Quicksand Bold"/>
                <a:cs typeface="Quicksand Bold"/>
                <a:sym typeface="Quicksand Bold"/>
              </a:rPr>
              <a:t>Application: Ensuring consistent product specifications</a:t>
            </a:r>
          </a:p>
          <a:p>
            <a:pPr algn="l" marL="890340" indent="-445170" lvl="1">
              <a:lnSpc>
                <a:spcPts val="4165"/>
              </a:lnSpc>
              <a:buFont typeface="Arial"/>
              <a:buChar char="•"/>
            </a:pPr>
            <a:r>
              <a:rPr lang="en-US" b="true" sz="4123">
                <a:solidFill>
                  <a:srgbClr val="FFF8ED"/>
                </a:solidFill>
                <a:latin typeface="Quicksand Bold"/>
                <a:ea typeface="Quicksand Bold"/>
                <a:cs typeface="Quicksand Bold"/>
                <a:sym typeface="Quicksand Bold"/>
              </a:rPr>
              <a:t>Benefit: Quickly identifies manufacturing process variations</a:t>
            </a:r>
          </a:p>
          <a:p>
            <a:pPr algn="l">
              <a:lnSpc>
                <a:spcPts val="4165"/>
              </a:lnSpc>
              <a:spcBef>
                <a:spcPct val="0"/>
              </a:spcBef>
            </a:pPr>
          </a:p>
        </p:txBody>
      </p:sp>
      <p:grpSp>
        <p:nvGrpSpPr>
          <p:cNvPr name="Group 5" id="5"/>
          <p:cNvGrpSpPr/>
          <p:nvPr/>
        </p:nvGrpSpPr>
        <p:grpSpPr>
          <a:xfrm rot="0">
            <a:off x="3371133" y="805075"/>
            <a:ext cx="10358162" cy="1034037"/>
            <a:chOff x="0" y="0"/>
            <a:chExt cx="2728076" cy="272339"/>
          </a:xfrm>
        </p:grpSpPr>
        <p:sp>
          <p:nvSpPr>
            <p:cNvPr name="Freeform 6" id="6"/>
            <p:cNvSpPr/>
            <p:nvPr/>
          </p:nvSpPr>
          <p:spPr>
            <a:xfrm flipH="false" flipV="false" rot="0">
              <a:off x="0" y="0"/>
              <a:ext cx="2728076" cy="272339"/>
            </a:xfrm>
            <a:custGeom>
              <a:avLst/>
              <a:gdLst/>
              <a:ahLst/>
              <a:cxnLst/>
              <a:rect r="r" b="b" t="t" l="l"/>
              <a:pathLst>
                <a:path h="272339" w="2728076">
                  <a:moveTo>
                    <a:pt x="74742" y="0"/>
                  </a:moveTo>
                  <a:lnTo>
                    <a:pt x="2653333" y="0"/>
                  </a:lnTo>
                  <a:cubicBezTo>
                    <a:pt x="2694612" y="0"/>
                    <a:pt x="2728076" y="33463"/>
                    <a:pt x="2728076" y="74742"/>
                  </a:cubicBezTo>
                  <a:lnTo>
                    <a:pt x="2728076" y="197597"/>
                  </a:lnTo>
                  <a:cubicBezTo>
                    <a:pt x="2728076" y="238876"/>
                    <a:pt x="2694612" y="272339"/>
                    <a:pt x="2653333" y="272339"/>
                  </a:cubicBezTo>
                  <a:lnTo>
                    <a:pt x="74742" y="272339"/>
                  </a:lnTo>
                  <a:cubicBezTo>
                    <a:pt x="33463" y="272339"/>
                    <a:pt x="0" y="238876"/>
                    <a:pt x="0" y="197597"/>
                  </a:cubicBezTo>
                  <a:lnTo>
                    <a:pt x="0" y="74742"/>
                  </a:lnTo>
                  <a:cubicBezTo>
                    <a:pt x="0" y="33463"/>
                    <a:pt x="33463" y="0"/>
                    <a:pt x="74742" y="0"/>
                  </a:cubicBezTo>
                  <a:close/>
                </a:path>
              </a:pathLst>
            </a:custGeom>
            <a:solidFill>
              <a:srgbClr val="86C2F8"/>
            </a:solidFill>
          </p:spPr>
        </p:sp>
        <p:sp>
          <p:nvSpPr>
            <p:cNvPr name="TextBox 7" id="7"/>
            <p:cNvSpPr txBox="true"/>
            <p:nvPr/>
          </p:nvSpPr>
          <p:spPr>
            <a:xfrm>
              <a:off x="0" y="85725"/>
              <a:ext cx="2728076" cy="186614"/>
            </a:xfrm>
            <a:prstGeom prst="rect">
              <a:avLst/>
            </a:prstGeom>
          </p:spPr>
          <p:txBody>
            <a:bodyPr anchor="ctr" rtlCol="false" tIns="50800" lIns="50800" bIns="50800" rIns="50800"/>
            <a:lstStyle/>
            <a:p>
              <a:pPr algn="ctr">
                <a:lnSpc>
                  <a:spcPts val="4545"/>
                </a:lnSpc>
              </a:pPr>
              <a:r>
                <a:rPr lang="en-US" b="true" sz="4500">
                  <a:solidFill>
                    <a:srgbClr val="334782"/>
                  </a:solidFill>
                  <a:latin typeface="Quicksand Bold"/>
                  <a:ea typeface="Quicksand Bold"/>
                  <a:cs typeface="Quicksand Bold"/>
                  <a:sym typeface="Quicksand Bold"/>
                </a:rPr>
                <a:t>Real Life Case Studies: Mean</a:t>
              </a:r>
            </a:p>
          </p:txBody>
        </p:sp>
      </p:grpSp>
    </p:spTree>
  </p:cSld>
  <p:clrMapOvr>
    <a:masterClrMapping/>
  </p:clrMapOvr>
  <p:transition spd="fast">
    <p:fade/>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2070120" y="-41587"/>
            <a:ext cx="6217880" cy="10328587"/>
            <a:chOff x="0" y="0"/>
            <a:chExt cx="1637631" cy="2720286"/>
          </a:xfrm>
        </p:grpSpPr>
        <p:sp>
          <p:nvSpPr>
            <p:cNvPr name="Freeform 3" id="3"/>
            <p:cNvSpPr/>
            <p:nvPr/>
          </p:nvSpPr>
          <p:spPr>
            <a:xfrm flipH="false" flipV="false" rot="0">
              <a:off x="0" y="0"/>
              <a:ext cx="1637631" cy="2720286"/>
            </a:xfrm>
            <a:custGeom>
              <a:avLst/>
              <a:gdLst/>
              <a:ahLst/>
              <a:cxnLst/>
              <a:rect r="r" b="b" t="t" l="l"/>
              <a:pathLst>
                <a:path h="2720286" w="1637631">
                  <a:moveTo>
                    <a:pt x="0" y="0"/>
                  </a:moveTo>
                  <a:lnTo>
                    <a:pt x="1637631" y="0"/>
                  </a:lnTo>
                  <a:lnTo>
                    <a:pt x="1637631" y="2720286"/>
                  </a:lnTo>
                  <a:lnTo>
                    <a:pt x="0" y="2720286"/>
                  </a:lnTo>
                  <a:close/>
                </a:path>
              </a:pathLst>
            </a:custGeom>
            <a:solidFill>
              <a:srgbClr val="203162"/>
            </a:solidFill>
          </p:spPr>
        </p:sp>
        <p:sp>
          <p:nvSpPr>
            <p:cNvPr name="TextBox 4" id="4"/>
            <p:cNvSpPr txBox="true"/>
            <p:nvPr/>
          </p:nvSpPr>
          <p:spPr>
            <a:xfrm>
              <a:off x="0" y="38100"/>
              <a:ext cx="1637631" cy="2682186"/>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4682844" y="7831813"/>
            <a:ext cx="1334789" cy="859119"/>
          </a:xfrm>
          <a:custGeom>
            <a:avLst/>
            <a:gdLst/>
            <a:ahLst/>
            <a:cxnLst/>
            <a:rect r="r" b="b" t="t" l="l"/>
            <a:pathLst>
              <a:path h="859119" w="1334789">
                <a:moveTo>
                  <a:pt x="0" y="0"/>
                </a:moveTo>
                <a:lnTo>
                  <a:pt x="1334789" y="0"/>
                </a:lnTo>
                <a:lnTo>
                  <a:pt x="1334789" y="859119"/>
                </a:lnTo>
                <a:lnTo>
                  <a:pt x="0" y="8591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41259" y="7261917"/>
            <a:ext cx="2290516" cy="2281926"/>
          </a:xfrm>
          <a:custGeom>
            <a:avLst/>
            <a:gdLst/>
            <a:ahLst/>
            <a:cxnLst/>
            <a:rect r="r" b="b" t="t" l="l"/>
            <a:pathLst>
              <a:path h="2281926" w="2290516">
                <a:moveTo>
                  <a:pt x="0" y="0"/>
                </a:moveTo>
                <a:lnTo>
                  <a:pt x="2290516" y="0"/>
                </a:lnTo>
                <a:lnTo>
                  <a:pt x="2290516" y="2281926"/>
                </a:lnTo>
                <a:lnTo>
                  <a:pt x="0" y="2281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642096" y="542892"/>
            <a:ext cx="2536964" cy="2580405"/>
          </a:xfrm>
          <a:custGeom>
            <a:avLst/>
            <a:gdLst/>
            <a:ahLst/>
            <a:cxnLst/>
            <a:rect r="r" b="b" t="t" l="l"/>
            <a:pathLst>
              <a:path h="2580405" w="2536964">
                <a:moveTo>
                  <a:pt x="0" y="0"/>
                </a:moveTo>
                <a:lnTo>
                  <a:pt x="2536964" y="0"/>
                </a:lnTo>
                <a:lnTo>
                  <a:pt x="2536964" y="2580405"/>
                </a:lnTo>
                <a:lnTo>
                  <a:pt x="0" y="25804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038294" y="932368"/>
            <a:ext cx="10358162" cy="1034037"/>
            <a:chOff x="0" y="0"/>
            <a:chExt cx="2728076" cy="272339"/>
          </a:xfrm>
        </p:grpSpPr>
        <p:sp>
          <p:nvSpPr>
            <p:cNvPr name="Freeform 9" id="9"/>
            <p:cNvSpPr/>
            <p:nvPr/>
          </p:nvSpPr>
          <p:spPr>
            <a:xfrm flipH="false" flipV="false" rot="0">
              <a:off x="0" y="0"/>
              <a:ext cx="2728076" cy="272339"/>
            </a:xfrm>
            <a:custGeom>
              <a:avLst/>
              <a:gdLst/>
              <a:ahLst/>
              <a:cxnLst/>
              <a:rect r="r" b="b" t="t" l="l"/>
              <a:pathLst>
                <a:path h="272339" w="2728076">
                  <a:moveTo>
                    <a:pt x="74742" y="0"/>
                  </a:moveTo>
                  <a:lnTo>
                    <a:pt x="2653333" y="0"/>
                  </a:lnTo>
                  <a:cubicBezTo>
                    <a:pt x="2694612" y="0"/>
                    <a:pt x="2728076" y="33463"/>
                    <a:pt x="2728076" y="74742"/>
                  </a:cubicBezTo>
                  <a:lnTo>
                    <a:pt x="2728076" y="197597"/>
                  </a:lnTo>
                  <a:cubicBezTo>
                    <a:pt x="2728076" y="238876"/>
                    <a:pt x="2694612" y="272339"/>
                    <a:pt x="2653333" y="272339"/>
                  </a:cubicBezTo>
                  <a:lnTo>
                    <a:pt x="74742" y="272339"/>
                  </a:lnTo>
                  <a:cubicBezTo>
                    <a:pt x="33463" y="272339"/>
                    <a:pt x="0" y="238876"/>
                    <a:pt x="0" y="197597"/>
                  </a:cubicBezTo>
                  <a:lnTo>
                    <a:pt x="0" y="74742"/>
                  </a:lnTo>
                  <a:cubicBezTo>
                    <a:pt x="0" y="33463"/>
                    <a:pt x="33463" y="0"/>
                    <a:pt x="74742" y="0"/>
                  </a:cubicBezTo>
                  <a:close/>
                </a:path>
              </a:pathLst>
            </a:custGeom>
            <a:solidFill>
              <a:srgbClr val="86C2F8"/>
            </a:solidFill>
          </p:spPr>
        </p:sp>
        <p:sp>
          <p:nvSpPr>
            <p:cNvPr name="TextBox 10" id="10"/>
            <p:cNvSpPr txBox="true"/>
            <p:nvPr/>
          </p:nvSpPr>
          <p:spPr>
            <a:xfrm>
              <a:off x="0" y="85725"/>
              <a:ext cx="2728076" cy="186614"/>
            </a:xfrm>
            <a:prstGeom prst="rect">
              <a:avLst/>
            </a:prstGeom>
          </p:spPr>
          <p:txBody>
            <a:bodyPr anchor="ctr" rtlCol="false" tIns="50800" lIns="50800" bIns="50800" rIns="50800"/>
            <a:lstStyle/>
            <a:p>
              <a:pPr algn="ctr">
                <a:lnSpc>
                  <a:spcPts val="4545"/>
                </a:lnSpc>
              </a:pPr>
              <a:r>
                <a:rPr lang="en-US" b="true" sz="4500">
                  <a:solidFill>
                    <a:srgbClr val="334782"/>
                  </a:solidFill>
                  <a:latin typeface="Quicksand Bold"/>
                  <a:ea typeface="Quicksand Bold"/>
                  <a:cs typeface="Quicksand Bold"/>
                  <a:sym typeface="Quicksand Bold"/>
                </a:rPr>
                <a:t>Real Life Case Studies: Mode</a:t>
              </a:r>
            </a:p>
          </p:txBody>
        </p:sp>
      </p:grpSp>
      <p:sp>
        <p:nvSpPr>
          <p:cNvPr name="TextBox 11" id="11"/>
          <p:cNvSpPr txBox="true"/>
          <p:nvPr/>
        </p:nvSpPr>
        <p:spPr>
          <a:xfrm rot="0">
            <a:off x="1355632" y="2995547"/>
            <a:ext cx="9723487" cy="5695384"/>
          </a:xfrm>
          <a:prstGeom prst="rect">
            <a:avLst/>
          </a:prstGeom>
        </p:spPr>
        <p:txBody>
          <a:bodyPr anchor="t" rtlCol="false" tIns="0" lIns="0" bIns="0" rIns="0">
            <a:spAutoFit/>
          </a:bodyPr>
          <a:lstStyle/>
          <a:p>
            <a:pPr algn="l">
              <a:lnSpc>
                <a:spcPts val="4077"/>
              </a:lnSpc>
            </a:pPr>
            <a:r>
              <a:rPr lang="en-US" sz="4037" b="true">
                <a:solidFill>
                  <a:srgbClr val="334782"/>
                </a:solidFill>
                <a:latin typeface="Quicksand Bold"/>
                <a:ea typeface="Quicksand Bold"/>
                <a:cs typeface="Quicksand Bold"/>
                <a:sym typeface="Quicksand Bold"/>
              </a:rPr>
              <a:t>1. Customer Behavior Analysis</a:t>
            </a:r>
          </a:p>
          <a:p>
            <a:pPr algn="l" marL="871644" indent="-435822" lvl="1">
              <a:lnSpc>
                <a:spcPts val="4077"/>
              </a:lnSpc>
              <a:buFont typeface="Arial"/>
              <a:buChar char="•"/>
            </a:pPr>
            <a:r>
              <a:rPr lang="en-US" b="true" sz="4037">
                <a:solidFill>
                  <a:srgbClr val="334782"/>
                </a:solidFill>
                <a:latin typeface="Quicksand Bold"/>
                <a:ea typeface="Quicksand Bold"/>
                <a:cs typeface="Quicksand Bold"/>
                <a:sym typeface="Quicksand Bold"/>
              </a:rPr>
              <a:t>Project: Retail product preference tracking</a:t>
            </a:r>
          </a:p>
          <a:p>
            <a:pPr algn="l" marL="871644" indent="-435822" lvl="1">
              <a:lnSpc>
                <a:spcPts val="4077"/>
              </a:lnSpc>
              <a:buFont typeface="Arial"/>
              <a:buChar char="•"/>
            </a:pPr>
            <a:r>
              <a:rPr lang="en-US" b="true" sz="4037">
                <a:solidFill>
                  <a:srgbClr val="334782"/>
                </a:solidFill>
                <a:latin typeface="Quicksand Bold"/>
                <a:ea typeface="Quicksand Bold"/>
                <a:cs typeface="Quicksand Bold"/>
                <a:sym typeface="Quicksand Bold"/>
              </a:rPr>
              <a:t>Example: Identifying most frequently purchased product category</a:t>
            </a:r>
          </a:p>
          <a:p>
            <a:pPr algn="l" marL="871644" indent="-435822" lvl="1">
              <a:lnSpc>
                <a:spcPts val="4077"/>
              </a:lnSpc>
              <a:buFont typeface="Arial"/>
              <a:buChar char="•"/>
            </a:pPr>
            <a:r>
              <a:rPr lang="en-US" b="true" sz="4037">
                <a:solidFill>
                  <a:srgbClr val="334782"/>
                </a:solidFill>
                <a:latin typeface="Quicksand Bold"/>
                <a:ea typeface="Quicksand Bold"/>
                <a:cs typeface="Quicksand Bold"/>
                <a:sym typeface="Quicksand Bold"/>
              </a:rPr>
              <a:t>Appl</a:t>
            </a:r>
            <a:r>
              <a:rPr lang="en-US" b="true" sz="4037">
                <a:solidFill>
                  <a:srgbClr val="334782"/>
                </a:solidFill>
                <a:latin typeface="Quicksand Bold"/>
                <a:ea typeface="Quicksand Bold"/>
                <a:cs typeface="Quicksand Bold"/>
                <a:sym typeface="Quicksand Bold"/>
              </a:rPr>
              <a:t>ication:</a:t>
            </a:r>
          </a:p>
          <a:p>
            <a:pPr algn="l" marL="1743289" indent="-581096" lvl="2">
              <a:lnSpc>
                <a:spcPts val="4077"/>
              </a:lnSpc>
              <a:buFont typeface="Arial"/>
              <a:buChar char="⚬"/>
            </a:pPr>
            <a:r>
              <a:rPr lang="en-US" b="true" sz="4037">
                <a:solidFill>
                  <a:srgbClr val="334782"/>
                </a:solidFill>
                <a:latin typeface="Quicksand Bold"/>
                <a:ea typeface="Quicksand Bold"/>
                <a:cs typeface="Quicksand Bold"/>
                <a:sym typeface="Quicksand Bold"/>
              </a:rPr>
              <a:t>Inventory management</a:t>
            </a:r>
          </a:p>
          <a:p>
            <a:pPr algn="l" marL="1743289" indent="-581096" lvl="2">
              <a:lnSpc>
                <a:spcPts val="4077"/>
              </a:lnSpc>
              <a:buFont typeface="Arial"/>
              <a:buChar char="⚬"/>
            </a:pPr>
            <a:r>
              <a:rPr lang="en-US" b="true" sz="4037">
                <a:solidFill>
                  <a:srgbClr val="334782"/>
                </a:solidFill>
                <a:latin typeface="Quicksand Bold"/>
                <a:ea typeface="Quicksand Bold"/>
                <a:cs typeface="Quicksand Bold"/>
                <a:sym typeface="Quicksand Bold"/>
              </a:rPr>
              <a:t>Marketing campaign targeting</a:t>
            </a:r>
          </a:p>
          <a:p>
            <a:pPr algn="l" marL="1743289" indent="-581096" lvl="2">
              <a:lnSpc>
                <a:spcPts val="4077"/>
              </a:lnSpc>
              <a:buFont typeface="Arial"/>
              <a:buChar char="⚬"/>
            </a:pPr>
            <a:r>
              <a:rPr lang="en-US" b="true" sz="4037">
                <a:solidFill>
                  <a:srgbClr val="334782"/>
                </a:solidFill>
                <a:latin typeface="Quicksand Bold"/>
                <a:ea typeface="Quicksand Bold"/>
                <a:cs typeface="Quicksand Bold"/>
                <a:sym typeface="Quicksand Bold"/>
              </a:rPr>
              <a:t>Store layout optimization</a:t>
            </a:r>
          </a:p>
          <a:p>
            <a:pPr algn="l">
              <a:lnSpc>
                <a:spcPts val="4077"/>
              </a:lnSpc>
              <a:spcBef>
                <a:spcPct val="0"/>
              </a:spcBef>
            </a:pPr>
          </a:p>
        </p:txBody>
      </p:sp>
    </p:spTree>
  </p:cSld>
  <p:clrMapOvr>
    <a:masterClrMapping/>
  </p:clrMapOvr>
  <p:transition spd="fast">
    <p:fade/>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13762814" y="4113522"/>
            <a:ext cx="2452486" cy="4967315"/>
            <a:chOff x="0" y="0"/>
            <a:chExt cx="660400" cy="1337588"/>
          </a:xfrm>
        </p:grpSpPr>
        <p:sp>
          <p:nvSpPr>
            <p:cNvPr name="Freeform 3" id="3"/>
            <p:cNvSpPr/>
            <p:nvPr/>
          </p:nvSpPr>
          <p:spPr>
            <a:xfrm flipH="false" flipV="false" rot="0">
              <a:off x="0" y="0"/>
              <a:ext cx="660400" cy="1337588"/>
            </a:xfrm>
            <a:custGeom>
              <a:avLst/>
              <a:gdLst/>
              <a:ahLst/>
              <a:cxnLst/>
              <a:rect r="r" b="b" t="t" l="l"/>
              <a:pathLst>
                <a:path h="133758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0159"/>
                  </a:cubicBezTo>
                  <a:lnTo>
                    <a:pt x="660400" y="1337588"/>
                  </a:lnTo>
                  <a:lnTo>
                    <a:pt x="0" y="1337588"/>
                  </a:lnTo>
                  <a:lnTo>
                    <a:pt x="0" y="340899"/>
                  </a:lnTo>
                  <a:cubicBezTo>
                    <a:pt x="1782" y="185660"/>
                    <a:pt x="93019" y="64045"/>
                    <a:pt x="220252" y="19070"/>
                  </a:cubicBezTo>
                  <a:close/>
                </a:path>
              </a:pathLst>
            </a:custGeom>
            <a:solidFill>
              <a:srgbClr val="4672F4"/>
            </a:solidFill>
          </p:spPr>
        </p:sp>
        <p:sp>
          <p:nvSpPr>
            <p:cNvPr name="TextBox 4" id="4"/>
            <p:cNvSpPr txBox="true"/>
            <p:nvPr/>
          </p:nvSpPr>
          <p:spPr>
            <a:xfrm>
              <a:off x="0" y="165100"/>
              <a:ext cx="660400" cy="1172488"/>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15573043" y="3541549"/>
            <a:ext cx="1426433" cy="2116050"/>
          </a:xfrm>
          <a:custGeom>
            <a:avLst/>
            <a:gdLst/>
            <a:ahLst/>
            <a:cxnLst/>
            <a:rect r="r" b="b" t="t" l="l"/>
            <a:pathLst>
              <a:path h="2116050" w="1426433">
                <a:moveTo>
                  <a:pt x="0" y="0"/>
                </a:moveTo>
                <a:lnTo>
                  <a:pt x="1426433" y="0"/>
                </a:lnTo>
                <a:lnTo>
                  <a:pt x="1426433" y="2116050"/>
                </a:lnTo>
                <a:lnTo>
                  <a:pt x="0" y="2116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573043" y="7029852"/>
            <a:ext cx="2016457" cy="2050985"/>
          </a:xfrm>
          <a:custGeom>
            <a:avLst/>
            <a:gdLst/>
            <a:ahLst/>
            <a:cxnLst/>
            <a:rect r="r" b="b" t="t" l="l"/>
            <a:pathLst>
              <a:path h="2050985" w="2016457">
                <a:moveTo>
                  <a:pt x="0" y="0"/>
                </a:moveTo>
                <a:lnTo>
                  <a:pt x="2016457" y="0"/>
                </a:lnTo>
                <a:lnTo>
                  <a:pt x="2016457" y="2050985"/>
                </a:lnTo>
                <a:lnTo>
                  <a:pt x="0" y="20509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28700" y="1132658"/>
            <a:ext cx="1892263" cy="1892263"/>
            <a:chOff x="0" y="0"/>
            <a:chExt cx="498374" cy="498374"/>
          </a:xfrm>
        </p:grpSpPr>
        <p:sp>
          <p:nvSpPr>
            <p:cNvPr name="Freeform 8" id="8"/>
            <p:cNvSpPr/>
            <p:nvPr/>
          </p:nvSpPr>
          <p:spPr>
            <a:xfrm flipH="false" flipV="false" rot="0">
              <a:off x="0" y="0"/>
              <a:ext cx="498374" cy="498374"/>
            </a:xfrm>
            <a:custGeom>
              <a:avLst/>
              <a:gdLst/>
              <a:ahLst/>
              <a:cxnLst/>
              <a:rect r="r" b="b" t="t" l="l"/>
              <a:pathLst>
                <a:path h="498374" w="498374">
                  <a:moveTo>
                    <a:pt x="0" y="0"/>
                  </a:moveTo>
                  <a:lnTo>
                    <a:pt x="498374" y="0"/>
                  </a:lnTo>
                  <a:lnTo>
                    <a:pt x="498374" y="498374"/>
                  </a:lnTo>
                  <a:lnTo>
                    <a:pt x="0" y="498374"/>
                  </a:lnTo>
                  <a:close/>
                </a:path>
              </a:pathLst>
            </a:custGeom>
            <a:solidFill>
              <a:srgbClr val="4672F4"/>
            </a:solidFill>
          </p:spPr>
        </p:sp>
        <p:sp>
          <p:nvSpPr>
            <p:cNvPr name="TextBox 9" id="9"/>
            <p:cNvSpPr txBox="true"/>
            <p:nvPr/>
          </p:nvSpPr>
          <p:spPr>
            <a:xfrm>
              <a:off x="0" y="38100"/>
              <a:ext cx="498374" cy="460274"/>
            </a:xfrm>
            <a:prstGeom prst="rect">
              <a:avLst/>
            </a:prstGeom>
          </p:spPr>
          <p:txBody>
            <a:bodyPr anchor="ctr" rtlCol="false" tIns="50800" lIns="50800" bIns="50800" rIns="50800"/>
            <a:lstStyle/>
            <a:p>
              <a:pPr algn="ctr">
                <a:lnSpc>
                  <a:spcPts val="2186"/>
                </a:lnSpc>
              </a:pPr>
            </a:p>
          </p:txBody>
        </p:sp>
      </p:grpSp>
      <p:grpSp>
        <p:nvGrpSpPr>
          <p:cNvPr name="Group 10" id="10"/>
          <p:cNvGrpSpPr/>
          <p:nvPr/>
        </p:nvGrpSpPr>
        <p:grpSpPr>
          <a:xfrm rot="0">
            <a:off x="1028700" y="1132658"/>
            <a:ext cx="1892263" cy="189226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D42"/>
            </a:solidFill>
          </p:spPr>
        </p:sp>
        <p:sp>
          <p:nvSpPr>
            <p:cNvPr name="TextBox 12" id="12"/>
            <p:cNvSpPr txBox="true"/>
            <p:nvPr/>
          </p:nvSpPr>
          <p:spPr>
            <a:xfrm>
              <a:off x="76200" y="114300"/>
              <a:ext cx="660400" cy="622300"/>
            </a:xfrm>
            <a:prstGeom prst="rect">
              <a:avLst/>
            </a:prstGeom>
          </p:spPr>
          <p:txBody>
            <a:bodyPr anchor="ctr" rtlCol="false" tIns="50800" lIns="50800" bIns="50800" rIns="50800"/>
            <a:lstStyle/>
            <a:p>
              <a:pPr algn="ctr">
                <a:lnSpc>
                  <a:spcPts val="2186"/>
                </a:lnSpc>
              </a:pPr>
            </a:p>
          </p:txBody>
        </p:sp>
      </p:grpSp>
      <p:sp>
        <p:nvSpPr>
          <p:cNvPr name="Freeform 13" id="13"/>
          <p:cNvSpPr/>
          <p:nvPr/>
        </p:nvSpPr>
        <p:spPr>
          <a:xfrm flipH="false" flipV="false" rot="-10800000">
            <a:off x="1028700" y="3015907"/>
            <a:ext cx="1892263" cy="1924665"/>
          </a:xfrm>
          <a:custGeom>
            <a:avLst/>
            <a:gdLst/>
            <a:ahLst/>
            <a:cxnLst/>
            <a:rect r="r" b="b" t="t" l="l"/>
            <a:pathLst>
              <a:path h="1924665" w="1892263">
                <a:moveTo>
                  <a:pt x="0" y="0"/>
                </a:moveTo>
                <a:lnTo>
                  <a:pt x="1892263" y="0"/>
                </a:lnTo>
                <a:lnTo>
                  <a:pt x="1892263" y="1924665"/>
                </a:lnTo>
                <a:lnTo>
                  <a:pt x="0" y="19246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1217756" y="2821707"/>
            <a:ext cx="1160974" cy="116097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8ED"/>
            </a:solidFill>
          </p:spPr>
        </p:sp>
        <p:sp>
          <p:nvSpPr>
            <p:cNvPr name="TextBox 16" id="16"/>
            <p:cNvSpPr txBox="true"/>
            <p:nvPr/>
          </p:nvSpPr>
          <p:spPr>
            <a:xfrm>
              <a:off x="190500" y="228600"/>
              <a:ext cx="431800" cy="393700"/>
            </a:xfrm>
            <a:prstGeom prst="rect">
              <a:avLst/>
            </a:prstGeom>
          </p:spPr>
          <p:txBody>
            <a:bodyPr anchor="ctr" rtlCol="false" tIns="50800" lIns="50800" bIns="50800" rIns="50800"/>
            <a:lstStyle/>
            <a:p>
              <a:pPr algn="ctr">
                <a:lnSpc>
                  <a:spcPts val="2186"/>
                </a:lnSpc>
              </a:pPr>
            </a:p>
          </p:txBody>
        </p:sp>
      </p:grpSp>
      <p:sp>
        <p:nvSpPr>
          <p:cNvPr name="Freeform 17" id="17"/>
          <p:cNvSpPr/>
          <p:nvPr/>
        </p:nvSpPr>
        <p:spPr>
          <a:xfrm flipH="false" flipV="false" rot="0">
            <a:off x="12788379" y="7131966"/>
            <a:ext cx="1948871" cy="1948871"/>
          </a:xfrm>
          <a:custGeom>
            <a:avLst/>
            <a:gdLst/>
            <a:ahLst/>
            <a:cxnLst/>
            <a:rect r="r" b="b" t="t" l="l"/>
            <a:pathLst>
              <a:path h="1948871" w="1948871">
                <a:moveTo>
                  <a:pt x="0" y="0"/>
                </a:moveTo>
                <a:lnTo>
                  <a:pt x="1948870" y="0"/>
                </a:lnTo>
                <a:lnTo>
                  <a:pt x="1948870" y="1948871"/>
                </a:lnTo>
                <a:lnTo>
                  <a:pt x="0" y="19488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2920963" y="1132658"/>
            <a:ext cx="1892263" cy="1892263"/>
          </a:xfrm>
          <a:custGeom>
            <a:avLst/>
            <a:gdLst/>
            <a:ahLst/>
            <a:cxnLst/>
            <a:rect r="r" b="b" t="t" l="l"/>
            <a:pathLst>
              <a:path h="1892263" w="1892263">
                <a:moveTo>
                  <a:pt x="0" y="0"/>
                </a:moveTo>
                <a:lnTo>
                  <a:pt x="1892263" y="0"/>
                </a:lnTo>
                <a:lnTo>
                  <a:pt x="1892263" y="1892263"/>
                </a:lnTo>
                <a:lnTo>
                  <a:pt x="0" y="18922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9" id="19"/>
          <p:cNvGrpSpPr/>
          <p:nvPr/>
        </p:nvGrpSpPr>
        <p:grpSpPr>
          <a:xfrm rot="0">
            <a:off x="5123778" y="552171"/>
            <a:ext cx="1160974" cy="116097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8ED"/>
            </a:solidFill>
          </p:spPr>
        </p:sp>
        <p:sp>
          <p:nvSpPr>
            <p:cNvPr name="TextBox 21" id="21"/>
            <p:cNvSpPr txBox="true"/>
            <p:nvPr/>
          </p:nvSpPr>
          <p:spPr>
            <a:xfrm>
              <a:off x="190500" y="228600"/>
              <a:ext cx="431800" cy="393700"/>
            </a:xfrm>
            <a:prstGeom prst="rect">
              <a:avLst/>
            </a:prstGeom>
          </p:spPr>
          <p:txBody>
            <a:bodyPr anchor="ctr" rtlCol="false" tIns="50800" lIns="50800" bIns="50800" rIns="50800"/>
            <a:lstStyle/>
            <a:p>
              <a:pPr algn="ctr">
                <a:lnSpc>
                  <a:spcPts val="2186"/>
                </a:lnSpc>
              </a:pPr>
            </a:p>
          </p:txBody>
        </p:sp>
      </p:grpSp>
      <p:sp>
        <p:nvSpPr>
          <p:cNvPr name="TextBox 22" id="22"/>
          <p:cNvSpPr txBox="true"/>
          <p:nvPr/>
        </p:nvSpPr>
        <p:spPr>
          <a:xfrm rot="0">
            <a:off x="3135031" y="3617749"/>
            <a:ext cx="10413716" cy="6105084"/>
          </a:xfrm>
          <a:prstGeom prst="rect">
            <a:avLst/>
          </a:prstGeom>
        </p:spPr>
        <p:txBody>
          <a:bodyPr anchor="t" rtlCol="false" tIns="0" lIns="0" bIns="0" rIns="0">
            <a:spAutoFit/>
          </a:bodyPr>
          <a:lstStyle/>
          <a:p>
            <a:pPr algn="l">
              <a:lnSpc>
                <a:spcPts val="4367"/>
              </a:lnSpc>
            </a:pPr>
            <a:r>
              <a:rPr lang="en-US" sz="4323" b="true">
                <a:solidFill>
                  <a:srgbClr val="FFF8ED"/>
                </a:solidFill>
                <a:latin typeface="Quicksand Bold"/>
                <a:ea typeface="Quicksand Bold"/>
                <a:cs typeface="Quicksand Bold"/>
                <a:sym typeface="Quicksand Bold"/>
              </a:rPr>
              <a:t>2. Healthcare Epidemiology</a:t>
            </a:r>
          </a:p>
          <a:p>
            <a:pPr algn="l" marL="933519" indent="-466759" lvl="1">
              <a:lnSpc>
                <a:spcPts val="4367"/>
              </a:lnSpc>
              <a:buFont typeface="Arial"/>
              <a:buChar char="•"/>
            </a:pPr>
            <a:r>
              <a:rPr lang="en-US" b="true" sz="4323">
                <a:solidFill>
                  <a:srgbClr val="FFF8ED"/>
                </a:solidFill>
                <a:latin typeface="Quicksand Bold"/>
                <a:ea typeface="Quicksand Bold"/>
                <a:cs typeface="Quicksand Bold"/>
                <a:sym typeface="Quicksand Bold"/>
              </a:rPr>
              <a:t>Project: Disease symptom frequency</a:t>
            </a:r>
          </a:p>
          <a:p>
            <a:pPr algn="l" marL="933519" indent="-466759" lvl="1">
              <a:lnSpc>
                <a:spcPts val="4367"/>
              </a:lnSpc>
              <a:buFont typeface="Arial"/>
              <a:buChar char="•"/>
            </a:pPr>
            <a:r>
              <a:rPr lang="en-US" b="true" sz="4323">
                <a:solidFill>
                  <a:srgbClr val="FFF8ED"/>
                </a:solidFill>
                <a:latin typeface="Quicksand Bold"/>
                <a:ea typeface="Quicksand Bold"/>
                <a:cs typeface="Quicksand Bold"/>
                <a:sym typeface="Quicksand Bold"/>
              </a:rPr>
              <a:t>Example: Tracking most common symptoms in patient records</a:t>
            </a:r>
          </a:p>
          <a:p>
            <a:pPr algn="l" marL="933519" indent="-466759" lvl="1">
              <a:lnSpc>
                <a:spcPts val="4367"/>
              </a:lnSpc>
              <a:buFont typeface="Arial"/>
              <a:buChar char="•"/>
            </a:pPr>
            <a:r>
              <a:rPr lang="en-US" b="true" sz="4323">
                <a:solidFill>
                  <a:srgbClr val="FFF8ED"/>
                </a:solidFill>
                <a:latin typeface="Quicksand Bold"/>
                <a:ea typeface="Quicksand Bold"/>
                <a:cs typeface="Quicksand Bold"/>
                <a:sym typeface="Quicksand Bold"/>
              </a:rPr>
              <a:t>Benefit:</a:t>
            </a:r>
          </a:p>
          <a:p>
            <a:pPr algn="l" marL="1867037" indent="-622346" lvl="2">
              <a:lnSpc>
                <a:spcPts val="4367"/>
              </a:lnSpc>
              <a:buFont typeface="Arial"/>
              <a:buChar char="⚬"/>
            </a:pPr>
            <a:r>
              <a:rPr lang="en-US" b="true" sz="4323">
                <a:solidFill>
                  <a:srgbClr val="FFF8ED"/>
                </a:solidFill>
                <a:latin typeface="Quicksand Bold"/>
                <a:ea typeface="Quicksand Bold"/>
                <a:cs typeface="Quicksand Bold"/>
                <a:sym typeface="Quicksand Bold"/>
              </a:rPr>
              <a:t>Ra</a:t>
            </a:r>
            <a:r>
              <a:rPr lang="en-US" b="true" sz="4323">
                <a:solidFill>
                  <a:srgbClr val="FFF8ED"/>
                </a:solidFill>
                <a:latin typeface="Quicksand Bold"/>
                <a:ea typeface="Quicksand Bold"/>
                <a:cs typeface="Quicksand Bold"/>
                <a:sym typeface="Quicksand Bold"/>
              </a:rPr>
              <a:t>pid identif</a:t>
            </a:r>
            <a:r>
              <a:rPr lang="en-US" b="true" sz="4323">
                <a:solidFill>
                  <a:srgbClr val="FFF8ED"/>
                </a:solidFill>
                <a:latin typeface="Quicksand Bold"/>
                <a:ea typeface="Quicksand Bold"/>
                <a:cs typeface="Quicksand Bold"/>
                <a:sym typeface="Quicksand Bold"/>
              </a:rPr>
              <a:t>ication of prevalent health conditions</a:t>
            </a:r>
          </a:p>
          <a:p>
            <a:pPr algn="l" marL="1867037" indent="-622346" lvl="2">
              <a:lnSpc>
                <a:spcPts val="4367"/>
              </a:lnSpc>
              <a:buFont typeface="Arial"/>
              <a:buChar char="⚬"/>
            </a:pPr>
            <a:r>
              <a:rPr lang="en-US" b="true" sz="4323">
                <a:solidFill>
                  <a:srgbClr val="FFF8ED"/>
                </a:solidFill>
                <a:latin typeface="Quicksand Bold"/>
                <a:ea typeface="Quicksand Bold"/>
                <a:cs typeface="Quicksand Bold"/>
                <a:sym typeface="Quicksand Bold"/>
              </a:rPr>
              <a:t>D</a:t>
            </a:r>
            <a:r>
              <a:rPr lang="en-US" b="true" sz="4323">
                <a:solidFill>
                  <a:srgbClr val="FFF8ED"/>
                </a:solidFill>
                <a:latin typeface="Quicksand Bold"/>
                <a:ea typeface="Quicksand Bold"/>
                <a:cs typeface="Quicksand Bold"/>
                <a:sym typeface="Quicksand Bold"/>
              </a:rPr>
              <a:t>esigning targeted medical interventions</a:t>
            </a:r>
          </a:p>
          <a:p>
            <a:pPr algn="l">
              <a:lnSpc>
                <a:spcPts val="4367"/>
              </a:lnSpc>
              <a:spcBef>
                <a:spcPct val="0"/>
              </a:spcBef>
            </a:pPr>
          </a:p>
        </p:txBody>
      </p:sp>
      <p:grpSp>
        <p:nvGrpSpPr>
          <p:cNvPr name="Group 23" id="23"/>
          <p:cNvGrpSpPr/>
          <p:nvPr/>
        </p:nvGrpSpPr>
        <p:grpSpPr>
          <a:xfrm rot="0">
            <a:off x="6223110" y="1713145"/>
            <a:ext cx="10358162" cy="1034037"/>
            <a:chOff x="0" y="0"/>
            <a:chExt cx="2728076" cy="272339"/>
          </a:xfrm>
        </p:grpSpPr>
        <p:sp>
          <p:nvSpPr>
            <p:cNvPr name="Freeform 24" id="24"/>
            <p:cNvSpPr/>
            <p:nvPr/>
          </p:nvSpPr>
          <p:spPr>
            <a:xfrm flipH="false" flipV="false" rot="0">
              <a:off x="0" y="0"/>
              <a:ext cx="2728076" cy="272339"/>
            </a:xfrm>
            <a:custGeom>
              <a:avLst/>
              <a:gdLst/>
              <a:ahLst/>
              <a:cxnLst/>
              <a:rect r="r" b="b" t="t" l="l"/>
              <a:pathLst>
                <a:path h="272339" w="2728076">
                  <a:moveTo>
                    <a:pt x="74742" y="0"/>
                  </a:moveTo>
                  <a:lnTo>
                    <a:pt x="2653333" y="0"/>
                  </a:lnTo>
                  <a:cubicBezTo>
                    <a:pt x="2694612" y="0"/>
                    <a:pt x="2728076" y="33463"/>
                    <a:pt x="2728076" y="74742"/>
                  </a:cubicBezTo>
                  <a:lnTo>
                    <a:pt x="2728076" y="197597"/>
                  </a:lnTo>
                  <a:cubicBezTo>
                    <a:pt x="2728076" y="238876"/>
                    <a:pt x="2694612" y="272339"/>
                    <a:pt x="2653333" y="272339"/>
                  </a:cubicBezTo>
                  <a:lnTo>
                    <a:pt x="74742" y="272339"/>
                  </a:lnTo>
                  <a:cubicBezTo>
                    <a:pt x="33463" y="272339"/>
                    <a:pt x="0" y="238876"/>
                    <a:pt x="0" y="197597"/>
                  </a:cubicBezTo>
                  <a:lnTo>
                    <a:pt x="0" y="74742"/>
                  </a:lnTo>
                  <a:cubicBezTo>
                    <a:pt x="0" y="33463"/>
                    <a:pt x="33463" y="0"/>
                    <a:pt x="74742" y="0"/>
                  </a:cubicBezTo>
                  <a:close/>
                </a:path>
              </a:pathLst>
            </a:custGeom>
            <a:solidFill>
              <a:srgbClr val="86C2F8"/>
            </a:solidFill>
          </p:spPr>
        </p:sp>
        <p:sp>
          <p:nvSpPr>
            <p:cNvPr name="TextBox 25" id="25"/>
            <p:cNvSpPr txBox="true"/>
            <p:nvPr/>
          </p:nvSpPr>
          <p:spPr>
            <a:xfrm>
              <a:off x="0" y="85725"/>
              <a:ext cx="2728076" cy="186614"/>
            </a:xfrm>
            <a:prstGeom prst="rect">
              <a:avLst/>
            </a:prstGeom>
          </p:spPr>
          <p:txBody>
            <a:bodyPr anchor="ctr" rtlCol="false" tIns="50800" lIns="50800" bIns="50800" rIns="50800"/>
            <a:lstStyle/>
            <a:p>
              <a:pPr algn="ctr">
                <a:lnSpc>
                  <a:spcPts val="4545"/>
                </a:lnSpc>
              </a:pPr>
              <a:r>
                <a:rPr lang="en-US" b="true" sz="4500">
                  <a:solidFill>
                    <a:srgbClr val="334782"/>
                  </a:solidFill>
                  <a:latin typeface="Quicksand Bold"/>
                  <a:ea typeface="Quicksand Bold"/>
                  <a:cs typeface="Quicksand Bold"/>
                  <a:sym typeface="Quicksand Bold"/>
                </a:rPr>
                <a:t>Real Life Case Studies: Mode</a:t>
              </a:r>
            </a:p>
          </p:txBody>
        </p:sp>
      </p:grpSp>
    </p:spTree>
  </p:cSld>
  <p:clrMapOvr>
    <a:masterClrMapping/>
  </p:clrMapOvr>
  <p:transition spd="fast">
    <p:fade/>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8626374" y="-41587"/>
            <a:ext cx="9661626" cy="10328587"/>
            <a:chOff x="0" y="0"/>
            <a:chExt cx="2544626" cy="2720286"/>
          </a:xfrm>
        </p:grpSpPr>
        <p:sp>
          <p:nvSpPr>
            <p:cNvPr name="Freeform 3" id="3"/>
            <p:cNvSpPr/>
            <p:nvPr/>
          </p:nvSpPr>
          <p:spPr>
            <a:xfrm flipH="false" flipV="false" rot="0">
              <a:off x="0" y="0"/>
              <a:ext cx="2544626" cy="2720286"/>
            </a:xfrm>
            <a:custGeom>
              <a:avLst/>
              <a:gdLst/>
              <a:ahLst/>
              <a:cxnLst/>
              <a:rect r="r" b="b" t="t" l="l"/>
              <a:pathLst>
                <a:path h="2720286" w="2544626">
                  <a:moveTo>
                    <a:pt x="0" y="0"/>
                  </a:moveTo>
                  <a:lnTo>
                    <a:pt x="2544626" y="0"/>
                  </a:lnTo>
                  <a:lnTo>
                    <a:pt x="2544626" y="2720286"/>
                  </a:lnTo>
                  <a:lnTo>
                    <a:pt x="0" y="2720286"/>
                  </a:lnTo>
                  <a:close/>
                </a:path>
              </a:pathLst>
            </a:custGeom>
            <a:solidFill>
              <a:srgbClr val="203162"/>
            </a:solidFill>
          </p:spPr>
        </p:sp>
        <p:sp>
          <p:nvSpPr>
            <p:cNvPr name="TextBox 4" id="4"/>
            <p:cNvSpPr txBox="true"/>
            <p:nvPr/>
          </p:nvSpPr>
          <p:spPr>
            <a:xfrm>
              <a:off x="0" y="38100"/>
              <a:ext cx="2544626" cy="2682186"/>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4682844" y="7831813"/>
            <a:ext cx="1334789" cy="859119"/>
          </a:xfrm>
          <a:custGeom>
            <a:avLst/>
            <a:gdLst/>
            <a:ahLst/>
            <a:cxnLst/>
            <a:rect r="r" b="b" t="t" l="l"/>
            <a:pathLst>
              <a:path h="859119" w="1334789">
                <a:moveTo>
                  <a:pt x="0" y="0"/>
                </a:moveTo>
                <a:lnTo>
                  <a:pt x="1334789" y="0"/>
                </a:lnTo>
                <a:lnTo>
                  <a:pt x="1334789" y="859119"/>
                </a:lnTo>
                <a:lnTo>
                  <a:pt x="0" y="8591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3964919" y="268853"/>
            <a:ext cx="10358162" cy="1034037"/>
            <a:chOff x="0" y="0"/>
            <a:chExt cx="2728076" cy="272339"/>
          </a:xfrm>
        </p:grpSpPr>
        <p:sp>
          <p:nvSpPr>
            <p:cNvPr name="Freeform 7" id="7"/>
            <p:cNvSpPr/>
            <p:nvPr/>
          </p:nvSpPr>
          <p:spPr>
            <a:xfrm flipH="false" flipV="false" rot="0">
              <a:off x="0" y="0"/>
              <a:ext cx="2728076" cy="272339"/>
            </a:xfrm>
            <a:custGeom>
              <a:avLst/>
              <a:gdLst/>
              <a:ahLst/>
              <a:cxnLst/>
              <a:rect r="r" b="b" t="t" l="l"/>
              <a:pathLst>
                <a:path h="272339" w="2728076">
                  <a:moveTo>
                    <a:pt x="74742" y="0"/>
                  </a:moveTo>
                  <a:lnTo>
                    <a:pt x="2653333" y="0"/>
                  </a:lnTo>
                  <a:cubicBezTo>
                    <a:pt x="2694612" y="0"/>
                    <a:pt x="2728076" y="33463"/>
                    <a:pt x="2728076" y="74742"/>
                  </a:cubicBezTo>
                  <a:lnTo>
                    <a:pt x="2728076" y="197597"/>
                  </a:lnTo>
                  <a:cubicBezTo>
                    <a:pt x="2728076" y="238876"/>
                    <a:pt x="2694612" y="272339"/>
                    <a:pt x="2653333" y="272339"/>
                  </a:cubicBezTo>
                  <a:lnTo>
                    <a:pt x="74742" y="272339"/>
                  </a:lnTo>
                  <a:cubicBezTo>
                    <a:pt x="33463" y="272339"/>
                    <a:pt x="0" y="238876"/>
                    <a:pt x="0" y="197597"/>
                  </a:cubicBezTo>
                  <a:lnTo>
                    <a:pt x="0" y="74742"/>
                  </a:lnTo>
                  <a:cubicBezTo>
                    <a:pt x="0" y="33463"/>
                    <a:pt x="33463" y="0"/>
                    <a:pt x="74742" y="0"/>
                  </a:cubicBezTo>
                  <a:close/>
                </a:path>
              </a:pathLst>
            </a:custGeom>
            <a:solidFill>
              <a:srgbClr val="86C2F8"/>
            </a:solidFill>
          </p:spPr>
        </p:sp>
        <p:sp>
          <p:nvSpPr>
            <p:cNvPr name="TextBox 8" id="8"/>
            <p:cNvSpPr txBox="true"/>
            <p:nvPr/>
          </p:nvSpPr>
          <p:spPr>
            <a:xfrm>
              <a:off x="0" y="85725"/>
              <a:ext cx="2728076" cy="186614"/>
            </a:xfrm>
            <a:prstGeom prst="rect">
              <a:avLst/>
            </a:prstGeom>
          </p:spPr>
          <p:txBody>
            <a:bodyPr anchor="ctr" rtlCol="false" tIns="50800" lIns="50800" bIns="50800" rIns="50800"/>
            <a:lstStyle/>
            <a:p>
              <a:pPr algn="ctr">
                <a:lnSpc>
                  <a:spcPts val="4545"/>
                </a:lnSpc>
              </a:pPr>
              <a:r>
                <a:rPr lang="en-US" b="true" sz="4500">
                  <a:solidFill>
                    <a:srgbClr val="334782"/>
                  </a:solidFill>
                  <a:latin typeface="Quicksand Bold"/>
                  <a:ea typeface="Quicksand Bold"/>
                  <a:cs typeface="Quicksand Bold"/>
                  <a:sym typeface="Quicksand Bold"/>
                </a:rPr>
                <a:t>Real Life Case Studies: Mode</a:t>
              </a:r>
            </a:p>
          </p:txBody>
        </p:sp>
      </p:grpSp>
      <p:sp>
        <p:nvSpPr>
          <p:cNvPr name="Freeform 9" id="9"/>
          <p:cNvSpPr/>
          <p:nvPr/>
        </p:nvSpPr>
        <p:spPr>
          <a:xfrm flipH="false" flipV="false" rot="0">
            <a:off x="4464012" y="8850281"/>
            <a:ext cx="9147702" cy="1185297"/>
          </a:xfrm>
          <a:custGeom>
            <a:avLst/>
            <a:gdLst/>
            <a:ahLst/>
            <a:cxnLst/>
            <a:rect r="r" b="b" t="t" l="l"/>
            <a:pathLst>
              <a:path h="1185297" w="9147702">
                <a:moveTo>
                  <a:pt x="0" y="0"/>
                </a:moveTo>
                <a:lnTo>
                  <a:pt x="9147702" y="0"/>
                </a:lnTo>
                <a:lnTo>
                  <a:pt x="9147702" y="1185296"/>
                </a:lnTo>
                <a:lnTo>
                  <a:pt x="0" y="1185296"/>
                </a:lnTo>
                <a:lnTo>
                  <a:pt x="0" y="0"/>
                </a:lnTo>
                <a:close/>
              </a:path>
            </a:pathLst>
          </a:custGeom>
          <a:blipFill>
            <a:blip r:embed="rId4"/>
            <a:stretch>
              <a:fillRect l="0" t="0" r="0" b="0"/>
            </a:stretch>
          </a:blipFill>
        </p:spPr>
      </p:sp>
      <p:sp>
        <p:nvSpPr>
          <p:cNvPr name="Freeform 10" id="10"/>
          <p:cNvSpPr/>
          <p:nvPr/>
        </p:nvSpPr>
        <p:spPr>
          <a:xfrm flipH="false" flipV="false" rot="0">
            <a:off x="4119446" y="1814122"/>
            <a:ext cx="9492268" cy="6658755"/>
          </a:xfrm>
          <a:custGeom>
            <a:avLst/>
            <a:gdLst/>
            <a:ahLst/>
            <a:cxnLst/>
            <a:rect r="r" b="b" t="t" l="l"/>
            <a:pathLst>
              <a:path h="6658755" w="9492268">
                <a:moveTo>
                  <a:pt x="0" y="0"/>
                </a:moveTo>
                <a:lnTo>
                  <a:pt x="9492268" y="0"/>
                </a:lnTo>
                <a:lnTo>
                  <a:pt x="9492268" y="6658756"/>
                </a:lnTo>
                <a:lnTo>
                  <a:pt x="0" y="6658756"/>
                </a:lnTo>
                <a:lnTo>
                  <a:pt x="0" y="0"/>
                </a:lnTo>
                <a:close/>
              </a:path>
            </a:pathLst>
          </a:custGeom>
          <a:blipFill>
            <a:blip r:embed="rId5"/>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6738912" y="1028700"/>
            <a:ext cx="4810175" cy="945527"/>
            <a:chOff x="0" y="0"/>
            <a:chExt cx="1266877" cy="249028"/>
          </a:xfrm>
        </p:grpSpPr>
        <p:sp>
          <p:nvSpPr>
            <p:cNvPr name="Freeform 3" id="3"/>
            <p:cNvSpPr/>
            <p:nvPr/>
          </p:nvSpPr>
          <p:spPr>
            <a:xfrm flipH="false" flipV="false" rot="0">
              <a:off x="0" y="0"/>
              <a:ext cx="1266877" cy="249028"/>
            </a:xfrm>
            <a:custGeom>
              <a:avLst/>
              <a:gdLst/>
              <a:ahLst/>
              <a:cxnLst/>
              <a:rect r="r" b="b" t="t" l="l"/>
              <a:pathLst>
                <a:path h="249028" w="1266877">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sp>
        <p:sp>
          <p:nvSpPr>
            <p:cNvPr name="TextBox 4" id="4"/>
            <p:cNvSpPr txBox="true"/>
            <p:nvPr/>
          </p:nvSpPr>
          <p:spPr>
            <a:xfrm>
              <a:off x="0" y="47625"/>
              <a:ext cx="1266877" cy="201403"/>
            </a:xfrm>
            <a:prstGeom prst="rect">
              <a:avLst/>
            </a:prstGeom>
          </p:spPr>
          <p:txBody>
            <a:bodyPr anchor="ctr" rtlCol="false" tIns="50800" lIns="50800" bIns="50800" rIns="50800"/>
            <a:lstStyle/>
            <a:p>
              <a:pPr algn="ctr">
                <a:lnSpc>
                  <a:spcPts val="3030"/>
                </a:lnSpc>
              </a:pPr>
              <a:r>
                <a:rPr lang="en-US" b="true" sz="3000">
                  <a:solidFill>
                    <a:srgbClr val="203162"/>
                  </a:solidFill>
                  <a:latin typeface="Quicksand Bold"/>
                  <a:ea typeface="Quicksand Bold"/>
                  <a:cs typeface="Quicksand Bold"/>
                  <a:sym typeface="Quicksand Bold"/>
                </a:rPr>
                <a:t>Summarizing Results</a:t>
              </a:r>
            </a:p>
          </p:txBody>
        </p:sp>
      </p:grpSp>
      <p:grpSp>
        <p:nvGrpSpPr>
          <p:cNvPr name="Group 5" id="5"/>
          <p:cNvGrpSpPr/>
          <p:nvPr/>
        </p:nvGrpSpPr>
        <p:grpSpPr>
          <a:xfrm rot="0">
            <a:off x="3064304" y="2995287"/>
            <a:ext cx="12159393" cy="5603474"/>
            <a:chOff x="0" y="0"/>
            <a:chExt cx="3202474" cy="1475812"/>
          </a:xfrm>
        </p:grpSpPr>
        <p:sp>
          <p:nvSpPr>
            <p:cNvPr name="Freeform 6" id="6"/>
            <p:cNvSpPr/>
            <p:nvPr/>
          </p:nvSpPr>
          <p:spPr>
            <a:xfrm flipH="false" flipV="false" rot="0">
              <a:off x="0" y="0"/>
              <a:ext cx="3202474" cy="1475812"/>
            </a:xfrm>
            <a:custGeom>
              <a:avLst/>
              <a:gdLst/>
              <a:ahLst/>
              <a:cxnLst/>
              <a:rect r="r" b="b" t="t" l="l"/>
              <a:pathLst>
                <a:path h="1475812" w="3202474">
                  <a:moveTo>
                    <a:pt x="0" y="0"/>
                  </a:moveTo>
                  <a:lnTo>
                    <a:pt x="3202474" y="0"/>
                  </a:lnTo>
                  <a:lnTo>
                    <a:pt x="3202474" y="1475812"/>
                  </a:lnTo>
                  <a:lnTo>
                    <a:pt x="0" y="1475812"/>
                  </a:lnTo>
                  <a:close/>
                </a:path>
              </a:pathLst>
            </a:custGeom>
            <a:solidFill>
              <a:srgbClr val="F8F6F1"/>
            </a:solidFill>
          </p:spPr>
        </p:sp>
        <p:sp>
          <p:nvSpPr>
            <p:cNvPr name="TextBox 7" id="7"/>
            <p:cNvSpPr txBox="true"/>
            <p:nvPr/>
          </p:nvSpPr>
          <p:spPr>
            <a:xfrm>
              <a:off x="0" y="38100"/>
              <a:ext cx="3202474" cy="1437712"/>
            </a:xfrm>
            <a:prstGeom prst="rect">
              <a:avLst/>
            </a:prstGeom>
          </p:spPr>
          <p:txBody>
            <a:bodyPr anchor="ctr" rtlCol="false" tIns="50800" lIns="50800" bIns="50800" rIns="50800"/>
            <a:lstStyle/>
            <a:p>
              <a:pPr algn="ctr">
                <a:lnSpc>
                  <a:spcPts val="2186"/>
                </a:lnSpc>
              </a:pPr>
            </a:p>
          </p:txBody>
        </p:sp>
      </p:grpSp>
      <p:sp>
        <p:nvSpPr>
          <p:cNvPr name="Freeform 8" id="8"/>
          <p:cNvSpPr/>
          <p:nvPr/>
        </p:nvSpPr>
        <p:spPr>
          <a:xfrm flipH="false" flipV="false" rot="0">
            <a:off x="516674" y="766462"/>
            <a:ext cx="1887734" cy="2800370"/>
          </a:xfrm>
          <a:custGeom>
            <a:avLst/>
            <a:gdLst/>
            <a:ahLst/>
            <a:cxnLst/>
            <a:rect r="r" b="b" t="t" l="l"/>
            <a:pathLst>
              <a:path h="2800370" w="1887734">
                <a:moveTo>
                  <a:pt x="0" y="0"/>
                </a:moveTo>
                <a:lnTo>
                  <a:pt x="1887733" y="0"/>
                </a:lnTo>
                <a:lnTo>
                  <a:pt x="1887733" y="2800370"/>
                </a:lnTo>
                <a:lnTo>
                  <a:pt x="0" y="2800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883593" y="6720168"/>
            <a:ext cx="1821832" cy="2702608"/>
          </a:xfrm>
          <a:custGeom>
            <a:avLst/>
            <a:gdLst/>
            <a:ahLst/>
            <a:cxnLst/>
            <a:rect r="r" b="b" t="t" l="l"/>
            <a:pathLst>
              <a:path h="2702608" w="1821832">
                <a:moveTo>
                  <a:pt x="0" y="0"/>
                </a:moveTo>
                <a:lnTo>
                  <a:pt x="1821832" y="0"/>
                </a:lnTo>
                <a:lnTo>
                  <a:pt x="1821832" y="2702607"/>
                </a:lnTo>
                <a:lnTo>
                  <a:pt x="0" y="27026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3064304" y="3223474"/>
            <a:ext cx="11702590" cy="5740649"/>
          </a:xfrm>
          <a:prstGeom prst="rect">
            <a:avLst/>
          </a:prstGeom>
        </p:spPr>
        <p:txBody>
          <a:bodyPr anchor="t" rtlCol="false" tIns="0" lIns="0" bIns="0" rIns="0">
            <a:spAutoFit/>
          </a:bodyPr>
          <a:lstStyle/>
          <a:p>
            <a:pPr algn="just" marL="903106" indent="-451553" lvl="1">
              <a:lnSpc>
                <a:spcPts val="4517"/>
              </a:lnSpc>
              <a:buFont typeface="Arial"/>
              <a:buChar char="•"/>
            </a:pPr>
            <a:r>
              <a:rPr lang="en-US" sz="4182">
                <a:solidFill>
                  <a:srgbClr val="000000"/>
                </a:solidFill>
                <a:latin typeface="Quicksand"/>
                <a:ea typeface="Quicksand"/>
                <a:cs typeface="Quicksand"/>
                <a:sym typeface="Quicksand"/>
              </a:rPr>
              <a:t>M</a:t>
            </a:r>
            <a:r>
              <a:rPr lang="en-US" sz="4182">
                <a:solidFill>
                  <a:srgbClr val="000000"/>
                </a:solidFill>
                <a:latin typeface="Quicksand"/>
                <a:ea typeface="Quicksand"/>
                <a:cs typeface="Quicksand"/>
                <a:sym typeface="Quicksand"/>
              </a:rPr>
              <a:t>ean is best when the data is symmetrical and doesn’t have extreme values. It represents the overall average.</a:t>
            </a:r>
          </a:p>
          <a:p>
            <a:pPr algn="just" marL="903106" indent="-451553" lvl="1">
              <a:lnSpc>
                <a:spcPts val="4517"/>
              </a:lnSpc>
              <a:buFont typeface="Arial"/>
              <a:buChar char="•"/>
            </a:pPr>
            <a:r>
              <a:rPr lang="en-US" sz="4182">
                <a:solidFill>
                  <a:srgbClr val="000000"/>
                </a:solidFill>
                <a:latin typeface="Quicksand"/>
                <a:ea typeface="Quicksand"/>
                <a:cs typeface="Quicksand"/>
                <a:sym typeface="Quicksand"/>
              </a:rPr>
              <a:t>Median is more robust to outliers and is better for skewed distributions, where extreme values might distort the mean.</a:t>
            </a:r>
          </a:p>
          <a:p>
            <a:pPr algn="just" marL="903106" indent="-451553" lvl="1">
              <a:lnSpc>
                <a:spcPts val="4517"/>
              </a:lnSpc>
              <a:buFont typeface="Arial"/>
              <a:buChar char="•"/>
            </a:pPr>
            <a:r>
              <a:rPr lang="en-US" sz="4182">
                <a:solidFill>
                  <a:srgbClr val="000000"/>
                </a:solidFill>
                <a:latin typeface="Quicksand"/>
                <a:ea typeface="Quicksand"/>
                <a:cs typeface="Quicksand"/>
                <a:sym typeface="Quicksand"/>
              </a:rPr>
              <a:t>Mode gives insight into the most frequent values and is useful for categorical data or understanding product preferences.</a:t>
            </a:r>
          </a:p>
          <a:p>
            <a:pPr algn="just">
              <a:lnSpc>
                <a:spcPts val="4517"/>
              </a:lnSpc>
            </a:pP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1379837" y="4933928"/>
            <a:ext cx="2219724" cy="2257733"/>
            <a:chOff x="0" y="0"/>
            <a:chExt cx="714657" cy="726895"/>
          </a:xfrm>
        </p:grpSpPr>
        <p:sp>
          <p:nvSpPr>
            <p:cNvPr name="Freeform 3" id="3"/>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FFC610"/>
            </a:solidFill>
          </p:spPr>
        </p:sp>
        <p:sp>
          <p:nvSpPr>
            <p:cNvPr name="TextBox 4" id="4"/>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true" flipV="false" rot="0">
            <a:off x="1379837" y="4933928"/>
            <a:ext cx="2219724" cy="2257733"/>
          </a:xfrm>
          <a:custGeom>
            <a:avLst/>
            <a:gdLst/>
            <a:ahLst/>
            <a:cxnLst/>
            <a:rect r="r" b="b" t="t" l="l"/>
            <a:pathLst>
              <a:path h="2257733" w="2219724">
                <a:moveTo>
                  <a:pt x="2219724" y="0"/>
                </a:moveTo>
                <a:lnTo>
                  <a:pt x="0" y="0"/>
                </a:lnTo>
                <a:lnTo>
                  <a:pt x="0" y="2257733"/>
                </a:lnTo>
                <a:lnTo>
                  <a:pt x="2219724" y="2257733"/>
                </a:lnTo>
                <a:lnTo>
                  <a:pt x="22197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00541" y="909649"/>
            <a:ext cx="2199020" cy="1766546"/>
          </a:xfrm>
          <a:custGeom>
            <a:avLst/>
            <a:gdLst/>
            <a:ahLst/>
            <a:cxnLst/>
            <a:rect r="r" b="b" t="t" l="l"/>
            <a:pathLst>
              <a:path h="1766546" w="2199020">
                <a:moveTo>
                  <a:pt x="0" y="0"/>
                </a:moveTo>
                <a:lnTo>
                  <a:pt x="2199020" y="0"/>
                </a:lnTo>
                <a:lnTo>
                  <a:pt x="2199020" y="1766546"/>
                </a:lnTo>
                <a:lnTo>
                  <a:pt x="0" y="1766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379837" y="2676195"/>
            <a:ext cx="2219724" cy="2257733"/>
            <a:chOff x="0" y="0"/>
            <a:chExt cx="714657" cy="726895"/>
          </a:xfrm>
        </p:grpSpPr>
        <p:sp>
          <p:nvSpPr>
            <p:cNvPr name="Freeform 8" id="8"/>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4672F4"/>
            </a:solidFill>
          </p:spPr>
        </p:sp>
        <p:sp>
          <p:nvSpPr>
            <p:cNvPr name="TextBox 9" id="9"/>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10" id="10"/>
          <p:cNvSpPr/>
          <p:nvPr/>
        </p:nvSpPr>
        <p:spPr>
          <a:xfrm flipH="false" flipV="false" rot="0">
            <a:off x="1830214" y="2988523"/>
            <a:ext cx="1339674" cy="1612299"/>
          </a:xfrm>
          <a:custGeom>
            <a:avLst/>
            <a:gdLst/>
            <a:ahLst/>
            <a:cxnLst/>
            <a:rect r="r" b="b" t="t" l="l"/>
            <a:pathLst>
              <a:path h="1612299" w="1339674">
                <a:moveTo>
                  <a:pt x="0" y="0"/>
                </a:moveTo>
                <a:lnTo>
                  <a:pt x="1339674" y="0"/>
                </a:lnTo>
                <a:lnTo>
                  <a:pt x="1339674" y="1612299"/>
                </a:lnTo>
                <a:lnTo>
                  <a:pt x="0" y="16122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6896808" y="5028897"/>
            <a:ext cx="7768896" cy="4350582"/>
          </a:xfrm>
          <a:custGeom>
            <a:avLst/>
            <a:gdLst/>
            <a:ahLst/>
            <a:cxnLst/>
            <a:rect r="r" b="b" t="t" l="l"/>
            <a:pathLst>
              <a:path h="4350582" w="7768896">
                <a:moveTo>
                  <a:pt x="0" y="0"/>
                </a:moveTo>
                <a:lnTo>
                  <a:pt x="7768896" y="0"/>
                </a:lnTo>
                <a:lnTo>
                  <a:pt x="7768896" y="4350582"/>
                </a:lnTo>
                <a:lnTo>
                  <a:pt x="0" y="4350582"/>
                </a:lnTo>
                <a:lnTo>
                  <a:pt x="0" y="0"/>
                </a:lnTo>
                <a:close/>
              </a:path>
            </a:pathLst>
          </a:custGeom>
          <a:blipFill>
            <a:blip r:embed="rId8"/>
            <a:stretch>
              <a:fillRect l="0" t="0" r="0" b="0"/>
            </a:stretch>
          </a:blipFill>
        </p:spPr>
      </p:sp>
      <p:sp>
        <p:nvSpPr>
          <p:cNvPr name="TextBox 12" id="12"/>
          <p:cNvSpPr txBox="true"/>
          <p:nvPr/>
        </p:nvSpPr>
        <p:spPr>
          <a:xfrm rot="0">
            <a:off x="4975554" y="819150"/>
            <a:ext cx="11611404" cy="1331892"/>
          </a:xfrm>
          <a:prstGeom prst="rect">
            <a:avLst/>
          </a:prstGeom>
        </p:spPr>
        <p:txBody>
          <a:bodyPr anchor="t" rtlCol="false" tIns="0" lIns="0" bIns="0" rIns="0">
            <a:spAutoFit/>
          </a:bodyPr>
          <a:lstStyle/>
          <a:p>
            <a:pPr algn="l" marL="0" indent="0" lvl="0">
              <a:lnSpc>
                <a:spcPts val="8876"/>
              </a:lnSpc>
              <a:spcBef>
                <a:spcPct val="0"/>
              </a:spcBef>
            </a:pPr>
            <a:r>
              <a:rPr lang="en-US" b="true" sz="7396">
                <a:solidFill>
                  <a:srgbClr val="ABD7FF"/>
                </a:solidFill>
                <a:latin typeface="Agrandir Bold"/>
                <a:ea typeface="Agrandir Bold"/>
                <a:cs typeface="Agrandir Bold"/>
                <a:sym typeface="Agrandir Bold"/>
              </a:rPr>
              <a:t>Key Concepts Overview</a:t>
            </a:r>
          </a:p>
        </p:txBody>
      </p:sp>
      <p:sp>
        <p:nvSpPr>
          <p:cNvPr name="TextBox 13" id="13"/>
          <p:cNvSpPr txBox="true"/>
          <p:nvPr/>
        </p:nvSpPr>
        <p:spPr>
          <a:xfrm rot="0">
            <a:off x="4287558" y="2310839"/>
            <a:ext cx="12987397" cy="2622808"/>
          </a:xfrm>
          <a:prstGeom prst="rect">
            <a:avLst/>
          </a:prstGeom>
        </p:spPr>
        <p:txBody>
          <a:bodyPr anchor="t" rtlCol="false" tIns="0" lIns="0" bIns="0" rIns="0">
            <a:spAutoFit/>
          </a:bodyPr>
          <a:lstStyle/>
          <a:p>
            <a:pPr algn="just">
              <a:lnSpc>
                <a:spcPts val="4129"/>
              </a:lnSpc>
              <a:spcBef>
                <a:spcPct val="0"/>
              </a:spcBef>
            </a:pPr>
            <a:r>
              <a:rPr lang="en-US" b="true" sz="4088">
                <a:solidFill>
                  <a:srgbClr val="ABD7FF"/>
                </a:solidFill>
                <a:latin typeface="Quicksand Bold"/>
                <a:ea typeface="Quicksand Bold"/>
                <a:cs typeface="Quicksand Bold"/>
                <a:sym typeface="Quicksand Bold"/>
              </a:rPr>
              <a:t>The Central Limit Theorem (CLT) is a fundamental statistical principle that describes how sample means behave across different populations. It provides powerful insights into statistical inference and data analysis.</a:t>
            </a:r>
          </a:p>
        </p:txBody>
      </p:sp>
    </p:spTree>
  </p:cSld>
  <p:clrMapOvr>
    <a:masterClrMapping/>
  </p:clrMapOvr>
  <p:transition spd="fast">
    <p:cover dir="d"/>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6738912" y="1028700"/>
            <a:ext cx="4810175" cy="945527"/>
            <a:chOff x="0" y="0"/>
            <a:chExt cx="1266877" cy="249028"/>
          </a:xfrm>
        </p:grpSpPr>
        <p:sp>
          <p:nvSpPr>
            <p:cNvPr name="Freeform 3" id="3"/>
            <p:cNvSpPr/>
            <p:nvPr/>
          </p:nvSpPr>
          <p:spPr>
            <a:xfrm flipH="false" flipV="false" rot="0">
              <a:off x="0" y="0"/>
              <a:ext cx="1266877" cy="249028"/>
            </a:xfrm>
            <a:custGeom>
              <a:avLst/>
              <a:gdLst/>
              <a:ahLst/>
              <a:cxnLst/>
              <a:rect r="r" b="b" t="t" l="l"/>
              <a:pathLst>
                <a:path h="249028" w="1266877">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sp>
        <p:sp>
          <p:nvSpPr>
            <p:cNvPr name="TextBox 4" id="4"/>
            <p:cNvSpPr txBox="true"/>
            <p:nvPr/>
          </p:nvSpPr>
          <p:spPr>
            <a:xfrm>
              <a:off x="0" y="47625"/>
              <a:ext cx="1266877" cy="201403"/>
            </a:xfrm>
            <a:prstGeom prst="rect">
              <a:avLst/>
            </a:prstGeom>
          </p:spPr>
          <p:txBody>
            <a:bodyPr anchor="ctr" rtlCol="false" tIns="50800" lIns="50800" bIns="50800" rIns="50800"/>
            <a:lstStyle/>
            <a:p>
              <a:pPr algn="ctr">
                <a:lnSpc>
                  <a:spcPts val="3030"/>
                </a:lnSpc>
              </a:pPr>
              <a:r>
                <a:rPr lang="en-US" b="true" sz="3000">
                  <a:solidFill>
                    <a:srgbClr val="203162"/>
                  </a:solidFill>
                  <a:latin typeface="Quicksand Bold"/>
                  <a:ea typeface="Quicksand Bold"/>
                  <a:cs typeface="Quicksand Bold"/>
                  <a:sym typeface="Quicksand Bold"/>
                </a:rPr>
                <a:t>Kurtosis</a:t>
              </a:r>
            </a:p>
          </p:txBody>
        </p:sp>
      </p:grpSp>
      <p:sp>
        <p:nvSpPr>
          <p:cNvPr name="TextBox 5" id="5"/>
          <p:cNvSpPr txBox="true"/>
          <p:nvPr/>
        </p:nvSpPr>
        <p:spPr>
          <a:xfrm rot="0">
            <a:off x="4090454" y="3566832"/>
            <a:ext cx="9755930" cy="4886325"/>
          </a:xfrm>
          <a:prstGeom prst="rect">
            <a:avLst/>
          </a:prstGeom>
        </p:spPr>
        <p:txBody>
          <a:bodyPr anchor="t" rtlCol="false" tIns="0" lIns="0" bIns="0" rIns="0">
            <a:spAutoFit/>
          </a:bodyPr>
          <a:lstStyle/>
          <a:p>
            <a:pPr algn="ctr">
              <a:lnSpc>
                <a:spcPts val="4295"/>
              </a:lnSpc>
            </a:pPr>
          </a:p>
          <a:p>
            <a:pPr algn="ctr">
              <a:lnSpc>
                <a:spcPts val="4295"/>
              </a:lnSpc>
            </a:pPr>
            <a:r>
              <a:rPr lang="en-US" sz="3579" b="true">
                <a:solidFill>
                  <a:srgbClr val="F8F6F1"/>
                </a:solidFill>
                <a:latin typeface="Quicksand Bold"/>
                <a:ea typeface="Quicksand Bold"/>
                <a:cs typeface="Quicksand Bold"/>
                <a:sym typeface="Quicksand Bold"/>
              </a:rPr>
              <a:t>Kurtos</a:t>
            </a:r>
            <a:r>
              <a:rPr lang="en-US" sz="3579" b="true">
                <a:solidFill>
                  <a:srgbClr val="F8F6F1"/>
                </a:solidFill>
                <a:latin typeface="Quicksand Bold"/>
                <a:ea typeface="Quicksand Bold"/>
                <a:cs typeface="Quicksand Bold"/>
                <a:sym typeface="Quicksand Bold"/>
              </a:rPr>
              <a:t>is measures the tailedness of a distribution—how heavy or light the tails are compared to a normal distribution. It indicates the presence of outliers and whether the data points are concentrated around the mean or spread out.</a:t>
            </a:r>
          </a:p>
          <a:p>
            <a:pPr algn="ctr">
              <a:lnSpc>
                <a:spcPts val="4295"/>
              </a:lnSpc>
            </a:pPr>
          </a:p>
          <a:p>
            <a:pPr algn="ctr">
              <a:lnSpc>
                <a:spcPts val="4295"/>
              </a:lnSpc>
            </a:pPr>
          </a:p>
        </p:txBody>
      </p:sp>
      <p:sp>
        <p:nvSpPr>
          <p:cNvPr name="Freeform 6" id="6"/>
          <p:cNvSpPr/>
          <p:nvPr/>
        </p:nvSpPr>
        <p:spPr>
          <a:xfrm flipH="false" flipV="false" rot="0">
            <a:off x="516674" y="766462"/>
            <a:ext cx="1887734" cy="2800370"/>
          </a:xfrm>
          <a:custGeom>
            <a:avLst/>
            <a:gdLst/>
            <a:ahLst/>
            <a:cxnLst/>
            <a:rect r="r" b="b" t="t" l="l"/>
            <a:pathLst>
              <a:path h="2800370" w="1887734">
                <a:moveTo>
                  <a:pt x="0" y="0"/>
                </a:moveTo>
                <a:lnTo>
                  <a:pt x="1887733" y="0"/>
                </a:lnTo>
                <a:lnTo>
                  <a:pt x="1887733" y="2800370"/>
                </a:lnTo>
                <a:lnTo>
                  <a:pt x="0" y="2800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883593" y="6720168"/>
            <a:ext cx="1821832" cy="2702608"/>
          </a:xfrm>
          <a:custGeom>
            <a:avLst/>
            <a:gdLst/>
            <a:ahLst/>
            <a:cxnLst/>
            <a:rect r="r" b="b" t="t" l="l"/>
            <a:pathLst>
              <a:path h="2702608" w="1821832">
                <a:moveTo>
                  <a:pt x="0" y="0"/>
                </a:moveTo>
                <a:lnTo>
                  <a:pt x="1821832" y="0"/>
                </a:lnTo>
                <a:lnTo>
                  <a:pt x="1821832" y="2702607"/>
                </a:lnTo>
                <a:lnTo>
                  <a:pt x="0" y="27026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182980" y="4502170"/>
            <a:ext cx="1065341" cy="323823"/>
          </a:xfrm>
          <a:prstGeom prst="rect">
            <a:avLst/>
          </a:prstGeom>
        </p:spPr>
        <p:txBody>
          <a:bodyPr anchor="t" rtlCol="false" tIns="0" lIns="0" bIns="0" rIns="0">
            <a:spAutoFit/>
          </a:bodyPr>
          <a:lstStyle/>
          <a:p>
            <a:pPr algn="ctr">
              <a:lnSpc>
                <a:spcPts val="2520"/>
              </a:lnSpc>
              <a:spcBef>
                <a:spcPct val="0"/>
              </a:spcBef>
            </a:pPr>
            <a:r>
              <a:rPr lang="en-US" b="true" sz="2100">
                <a:solidFill>
                  <a:srgbClr val="203162"/>
                </a:solidFill>
                <a:latin typeface="Quicksand Bold"/>
                <a:ea typeface="Quicksand Bold"/>
                <a:cs typeface="Quicksand Bold"/>
                <a:sym typeface="Quicksand Bold"/>
              </a:rPr>
              <a:t>least</a:t>
            </a:r>
          </a:p>
        </p:txBody>
      </p:sp>
      <p:sp>
        <p:nvSpPr>
          <p:cNvPr name="TextBox 9" id="9"/>
          <p:cNvSpPr txBox="true"/>
          <p:nvPr/>
        </p:nvSpPr>
        <p:spPr>
          <a:xfrm rot="0">
            <a:off x="11376581" y="4502170"/>
            <a:ext cx="1417034" cy="323823"/>
          </a:xfrm>
          <a:prstGeom prst="rect">
            <a:avLst/>
          </a:prstGeom>
        </p:spPr>
        <p:txBody>
          <a:bodyPr anchor="t" rtlCol="false" tIns="0" lIns="0" bIns="0" rIns="0">
            <a:spAutoFit/>
          </a:bodyPr>
          <a:lstStyle/>
          <a:p>
            <a:pPr algn="ctr">
              <a:lnSpc>
                <a:spcPts val="2520"/>
              </a:lnSpc>
              <a:spcBef>
                <a:spcPct val="0"/>
              </a:spcBef>
            </a:pPr>
            <a:r>
              <a:rPr lang="en-US" b="true" sz="2100">
                <a:solidFill>
                  <a:srgbClr val="203162"/>
                </a:solidFill>
                <a:latin typeface="Quicksand Bold"/>
                <a:ea typeface="Quicksand Bold"/>
                <a:cs typeface="Quicksand Bold"/>
                <a:sym typeface="Quicksand Bold"/>
              </a:rPr>
              <a:t>greatest</a:t>
            </a:r>
          </a:p>
        </p:txBody>
      </p:sp>
    </p:spTree>
  </p:cSld>
  <p:clrMapOvr>
    <a:masterClrMapping/>
  </p:clrMapOvr>
  <p:transition spd="fast">
    <p:fade/>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9768488" y="0"/>
            <a:ext cx="8516776" cy="10287000"/>
            <a:chOff x="0" y="0"/>
            <a:chExt cx="2243102" cy="2709333"/>
          </a:xfrm>
        </p:grpSpPr>
        <p:sp>
          <p:nvSpPr>
            <p:cNvPr name="Freeform 3" id="3"/>
            <p:cNvSpPr/>
            <p:nvPr/>
          </p:nvSpPr>
          <p:spPr>
            <a:xfrm flipH="false" flipV="false" rot="0">
              <a:off x="0" y="0"/>
              <a:ext cx="2243101" cy="2709333"/>
            </a:xfrm>
            <a:custGeom>
              <a:avLst/>
              <a:gdLst/>
              <a:ahLst/>
              <a:cxnLst/>
              <a:rect r="r" b="b" t="t" l="l"/>
              <a:pathLst>
                <a:path h="2709333" w="2243101">
                  <a:moveTo>
                    <a:pt x="0" y="0"/>
                  </a:moveTo>
                  <a:lnTo>
                    <a:pt x="2243101" y="0"/>
                  </a:lnTo>
                  <a:lnTo>
                    <a:pt x="2243101" y="2709333"/>
                  </a:lnTo>
                  <a:lnTo>
                    <a:pt x="0" y="2709333"/>
                  </a:lnTo>
                  <a:close/>
                </a:path>
              </a:pathLst>
            </a:custGeom>
            <a:solidFill>
              <a:srgbClr val="203162"/>
            </a:solidFill>
          </p:spPr>
        </p:sp>
        <p:sp>
          <p:nvSpPr>
            <p:cNvPr name="TextBox 4" id="4"/>
            <p:cNvSpPr txBox="true"/>
            <p:nvPr/>
          </p:nvSpPr>
          <p:spPr>
            <a:xfrm>
              <a:off x="0" y="38100"/>
              <a:ext cx="2243102" cy="2671233"/>
            </a:xfrm>
            <a:prstGeom prst="rect">
              <a:avLst/>
            </a:prstGeom>
          </p:spPr>
          <p:txBody>
            <a:bodyPr anchor="ctr" rtlCol="false" tIns="50800" lIns="50800" bIns="50800" rIns="50800"/>
            <a:lstStyle/>
            <a:p>
              <a:pPr algn="ctr">
                <a:lnSpc>
                  <a:spcPts val="2186"/>
                </a:lnSpc>
              </a:pPr>
            </a:p>
          </p:txBody>
        </p:sp>
      </p:grpSp>
      <p:sp>
        <p:nvSpPr>
          <p:cNvPr name="TextBox 5" id="5"/>
          <p:cNvSpPr txBox="true"/>
          <p:nvPr/>
        </p:nvSpPr>
        <p:spPr>
          <a:xfrm rot="0">
            <a:off x="1028700" y="1977336"/>
            <a:ext cx="7429048" cy="8391525"/>
          </a:xfrm>
          <a:prstGeom prst="rect">
            <a:avLst/>
          </a:prstGeom>
        </p:spPr>
        <p:txBody>
          <a:bodyPr anchor="t" rtlCol="false" tIns="0" lIns="0" bIns="0" rIns="0">
            <a:spAutoFit/>
          </a:bodyPr>
          <a:lstStyle/>
          <a:p>
            <a:pPr algn="l">
              <a:lnSpc>
                <a:spcPts val="3359"/>
              </a:lnSpc>
            </a:pPr>
          </a:p>
          <a:p>
            <a:pPr algn="l" marL="604519" indent="-302260" lvl="1">
              <a:lnSpc>
                <a:spcPts val="3359"/>
              </a:lnSpc>
              <a:buFont typeface="Arial"/>
              <a:buChar char="•"/>
            </a:pPr>
            <a:r>
              <a:rPr lang="en-US" b="true" sz="2799">
                <a:solidFill>
                  <a:srgbClr val="203162"/>
                </a:solidFill>
                <a:latin typeface="Quicksand Bold"/>
                <a:ea typeface="Quicksand Bold"/>
                <a:cs typeface="Quicksand Bold"/>
                <a:sym typeface="Quicksand Bold"/>
              </a:rPr>
              <a:t>Mesokurtic (Kurtosis = 3):</a:t>
            </a:r>
          </a:p>
          <a:p>
            <a:pPr algn="l" marL="1209039" indent="-403013" lvl="2">
              <a:lnSpc>
                <a:spcPts val="3359"/>
              </a:lnSpc>
              <a:buFont typeface="Arial"/>
              <a:buChar char="⚬"/>
            </a:pPr>
            <a:r>
              <a:rPr lang="en-US" b="true" sz="2799">
                <a:solidFill>
                  <a:srgbClr val="203162"/>
                </a:solidFill>
                <a:latin typeface="Quicksand Bold"/>
                <a:ea typeface="Quicksand Bold"/>
                <a:cs typeface="Quicksand Bold"/>
                <a:sym typeface="Quicksand Bold"/>
              </a:rPr>
              <a:t>The dataset has a kurtosis similar to a normal distribution.</a:t>
            </a:r>
          </a:p>
          <a:p>
            <a:pPr algn="l" marL="1209039" indent="-403013" lvl="2">
              <a:lnSpc>
                <a:spcPts val="3359"/>
              </a:lnSpc>
              <a:buFont typeface="Arial"/>
              <a:buChar char="⚬"/>
            </a:pPr>
            <a:r>
              <a:rPr lang="en-US" b="true" sz="2799">
                <a:solidFill>
                  <a:srgbClr val="203162"/>
                </a:solidFill>
                <a:latin typeface="Quicksand Bold"/>
                <a:ea typeface="Quicksand Bold"/>
                <a:cs typeface="Quicksand Bold"/>
                <a:sym typeface="Quicksand Bold"/>
              </a:rPr>
              <a:t>Moderate tails and no extreme outliers.</a:t>
            </a:r>
          </a:p>
          <a:p>
            <a:pPr algn="l" marL="1209039" indent="-403013" lvl="2">
              <a:lnSpc>
                <a:spcPts val="3359"/>
              </a:lnSpc>
              <a:buFont typeface="Arial"/>
              <a:buChar char="⚬"/>
            </a:pPr>
            <a:r>
              <a:rPr lang="en-US" b="true" sz="2799">
                <a:solidFill>
                  <a:srgbClr val="203162"/>
                </a:solidFill>
                <a:latin typeface="Quicksand Bold"/>
                <a:ea typeface="Quicksand Bold"/>
                <a:cs typeface="Quicksand Bold"/>
                <a:sym typeface="Quicksand Bold"/>
              </a:rPr>
              <a:t>Example: Normal distribution.</a:t>
            </a:r>
          </a:p>
          <a:p>
            <a:pPr algn="l" marL="604519" indent="-302260" lvl="1">
              <a:lnSpc>
                <a:spcPts val="3359"/>
              </a:lnSpc>
              <a:buFont typeface="Arial"/>
              <a:buChar char="•"/>
            </a:pPr>
            <a:r>
              <a:rPr lang="en-US" b="true" sz="2799">
                <a:solidFill>
                  <a:srgbClr val="203162"/>
                </a:solidFill>
                <a:latin typeface="Quicksand Bold"/>
                <a:ea typeface="Quicksand Bold"/>
                <a:cs typeface="Quicksand Bold"/>
                <a:sym typeface="Quicksand Bold"/>
              </a:rPr>
              <a:t>Leptokurtic (Kurtosis &gt; 3):</a:t>
            </a:r>
          </a:p>
          <a:p>
            <a:pPr algn="l" marL="1209039" indent="-403013" lvl="2">
              <a:lnSpc>
                <a:spcPts val="3359"/>
              </a:lnSpc>
              <a:buFont typeface="Arial"/>
              <a:buChar char="⚬"/>
            </a:pPr>
            <a:r>
              <a:rPr lang="en-US" b="true" sz="2799">
                <a:solidFill>
                  <a:srgbClr val="203162"/>
                </a:solidFill>
                <a:latin typeface="Quicksand Bold"/>
                <a:ea typeface="Quicksand Bold"/>
                <a:cs typeface="Quicksand Bold"/>
                <a:sym typeface="Quicksand Bold"/>
              </a:rPr>
              <a:t>The distribution has heavier tails and a sharper peak.</a:t>
            </a:r>
          </a:p>
          <a:p>
            <a:pPr algn="l" marL="1209039" indent="-403013" lvl="2">
              <a:lnSpc>
                <a:spcPts val="3359"/>
              </a:lnSpc>
              <a:buFont typeface="Arial"/>
              <a:buChar char="⚬"/>
            </a:pPr>
            <a:r>
              <a:rPr lang="en-US" b="true" sz="2799">
                <a:solidFill>
                  <a:srgbClr val="203162"/>
                </a:solidFill>
                <a:latin typeface="Quicksand Bold"/>
                <a:ea typeface="Quicksand Bold"/>
                <a:cs typeface="Quicksand Bold"/>
                <a:sym typeface="Quicksand Bold"/>
              </a:rPr>
              <a:t>Indicates more extreme outliers.</a:t>
            </a:r>
          </a:p>
          <a:p>
            <a:pPr algn="l" marL="1209039" indent="-403013" lvl="2">
              <a:lnSpc>
                <a:spcPts val="3359"/>
              </a:lnSpc>
              <a:buFont typeface="Arial"/>
              <a:buChar char="⚬"/>
            </a:pPr>
            <a:r>
              <a:rPr lang="en-US" b="true" sz="2799">
                <a:solidFill>
                  <a:srgbClr val="203162"/>
                </a:solidFill>
                <a:latin typeface="Quicksand Bold"/>
                <a:ea typeface="Quicksand Bold"/>
                <a:cs typeface="Quicksand Bold"/>
                <a:sym typeface="Quicksand Bold"/>
              </a:rPr>
              <a:t>Example: Data with frequent extreme deviations.</a:t>
            </a:r>
          </a:p>
          <a:p>
            <a:pPr algn="l" marL="604519" indent="-302260" lvl="1">
              <a:lnSpc>
                <a:spcPts val="3359"/>
              </a:lnSpc>
              <a:buFont typeface="Arial"/>
              <a:buChar char="•"/>
            </a:pPr>
            <a:r>
              <a:rPr lang="en-US" b="true" sz="2799">
                <a:solidFill>
                  <a:srgbClr val="203162"/>
                </a:solidFill>
                <a:latin typeface="Quicksand Bold"/>
                <a:ea typeface="Quicksand Bold"/>
                <a:cs typeface="Quicksand Bold"/>
                <a:sym typeface="Quicksand Bold"/>
              </a:rPr>
              <a:t>Platykurtic (Kurtosis &lt; 3):</a:t>
            </a:r>
          </a:p>
          <a:p>
            <a:pPr algn="l" marL="1209039" indent="-403013" lvl="2">
              <a:lnSpc>
                <a:spcPts val="3359"/>
              </a:lnSpc>
              <a:buFont typeface="Arial"/>
              <a:buChar char="⚬"/>
            </a:pPr>
            <a:r>
              <a:rPr lang="en-US" b="true" sz="2799">
                <a:solidFill>
                  <a:srgbClr val="203162"/>
                </a:solidFill>
                <a:latin typeface="Quicksand Bold"/>
                <a:ea typeface="Quicksand Bold"/>
                <a:cs typeface="Quicksand Bold"/>
                <a:sym typeface="Quicksand Bold"/>
              </a:rPr>
              <a:t>The distribution has lighter tails and a flatter peak.</a:t>
            </a:r>
          </a:p>
          <a:p>
            <a:pPr algn="l" marL="1209039" indent="-403013" lvl="2">
              <a:lnSpc>
                <a:spcPts val="3359"/>
              </a:lnSpc>
              <a:buFont typeface="Arial"/>
              <a:buChar char="⚬"/>
            </a:pPr>
            <a:r>
              <a:rPr lang="en-US" b="true" sz="2799">
                <a:solidFill>
                  <a:srgbClr val="203162"/>
                </a:solidFill>
                <a:latin typeface="Quicksand Bold"/>
                <a:ea typeface="Quicksand Bold"/>
                <a:cs typeface="Quicksand Bold"/>
                <a:sym typeface="Quicksand Bold"/>
              </a:rPr>
              <a:t>Indicates fewer extreme outliers.</a:t>
            </a:r>
          </a:p>
          <a:p>
            <a:pPr algn="l" marL="1209039" indent="-403013" lvl="2">
              <a:lnSpc>
                <a:spcPts val="3359"/>
              </a:lnSpc>
              <a:buFont typeface="Arial"/>
              <a:buChar char="⚬"/>
            </a:pPr>
            <a:r>
              <a:rPr lang="en-US" b="true" sz="2799">
                <a:solidFill>
                  <a:srgbClr val="203162"/>
                </a:solidFill>
                <a:latin typeface="Quicksand Bold"/>
                <a:ea typeface="Quicksand Bold"/>
                <a:cs typeface="Quicksand Bold"/>
                <a:sym typeface="Quicksand Bold"/>
              </a:rPr>
              <a:t>Example: Uniform distribution.</a:t>
            </a:r>
          </a:p>
          <a:p>
            <a:pPr algn="l">
              <a:lnSpc>
                <a:spcPts val="3359"/>
              </a:lnSpc>
            </a:pPr>
          </a:p>
          <a:p>
            <a:pPr algn="l">
              <a:lnSpc>
                <a:spcPts val="3359"/>
              </a:lnSpc>
            </a:pPr>
          </a:p>
        </p:txBody>
      </p:sp>
      <p:sp>
        <p:nvSpPr>
          <p:cNvPr name="TextBox 6" id="6"/>
          <p:cNvSpPr txBox="true"/>
          <p:nvPr/>
        </p:nvSpPr>
        <p:spPr>
          <a:xfrm rot="0">
            <a:off x="506397" y="257184"/>
            <a:ext cx="8950540" cy="1333500"/>
          </a:xfrm>
          <a:prstGeom prst="rect">
            <a:avLst/>
          </a:prstGeom>
        </p:spPr>
        <p:txBody>
          <a:bodyPr anchor="t" rtlCol="false" tIns="0" lIns="0" bIns="0" rIns="0">
            <a:spAutoFit/>
          </a:bodyPr>
          <a:lstStyle/>
          <a:p>
            <a:pPr algn="l">
              <a:lnSpc>
                <a:spcPts val="8880"/>
              </a:lnSpc>
            </a:pPr>
            <a:r>
              <a:rPr lang="en-US" sz="7400" b="true">
                <a:solidFill>
                  <a:srgbClr val="203162"/>
                </a:solidFill>
                <a:latin typeface="Agrandir Bold"/>
                <a:ea typeface="Agrandir Bold"/>
                <a:cs typeface="Agrandir Bold"/>
                <a:sym typeface="Agrandir Bold"/>
              </a:rPr>
              <a:t>Types of Kurtosis:</a:t>
            </a:r>
          </a:p>
        </p:txBody>
      </p:sp>
      <p:grpSp>
        <p:nvGrpSpPr>
          <p:cNvPr name="Group 7" id="7"/>
          <p:cNvGrpSpPr/>
          <p:nvPr/>
        </p:nvGrpSpPr>
        <p:grpSpPr>
          <a:xfrm rot="0">
            <a:off x="13294602" y="7497875"/>
            <a:ext cx="3964698" cy="1982349"/>
            <a:chOff x="0" y="0"/>
            <a:chExt cx="1806222" cy="903111"/>
          </a:xfrm>
        </p:grpSpPr>
        <p:sp>
          <p:nvSpPr>
            <p:cNvPr name="Freeform 8" id="8"/>
            <p:cNvSpPr/>
            <p:nvPr/>
          </p:nvSpPr>
          <p:spPr>
            <a:xfrm flipH="false" flipV="false" rot="0">
              <a:off x="0" y="0"/>
              <a:ext cx="1806222" cy="903111"/>
            </a:xfrm>
            <a:custGeom>
              <a:avLst/>
              <a:gdLst/>
              <a:ahLst/>
              <a:cxnLst/>
              <a:rect r="r" b="b" t="t" l="l"/>
              <a:pathLst>
                <a:path h="903111" w="1806222">
                  <a:moveTo>
                    <a:pt x="0" y="0"/>
                  </a:moveTo>
                  <a:lnTo>
                    <a:pt x="1806222" y="0"/>
                  </a:lnTo>
                  <a:lnTo>
                    <a:pt x="1806222" y="903111"/>
                  </a:lnTo>
                  <a:lnTo>
                    <a:pt x="0" y="903111"/>
                  </a:lnTo>
                  <a:close/>
                </a:path>
              </a:pathLst>
            </a:custGeom>
            <a:solidFill>
              <a:srgbClr val="4672F4"/>
            </a:solidFill>
          </p:spPr>
        </p:sp>
        <p:sp>
          <p:nvSpPr>
            <p:cNvPr name="TextBox 9" id="9"/>
            <p:cNvSpPr txBox="true"/>
            <p:nvPr/>
          </p:nvSpPr>
          <p:spPr>
            <a:xfrm>
              <a:off x="0" y="38100"/>
              <a:ext cx="1806222" cy="865011"/>
            </a:xfrm>
            <a:prstGeom prst="rect">
              <a:avLst/>
            </a:prstGeom>
          </p:spPr>
          <p:txBody>
            <a:bodyPr anchor="ctr" rtlCol="false" tIns="50800" lIns="50800" bIns="50800" rIns="50800"/>
            <a:lstStyle/>
            <a:p>
              <a:pPr algn="ctr">
                <a:lnSpc>
                  <a:spcPts val="2186"/>
                </a:lnSpc>
              </a:pPr>
            </a:p>
          </p:txBody>
        </p:sp>
      </p:grpSp>
      <p:sp>
        <p:nvSpPr>
          <p:cNvPr name="Freeform 10" id="10"/>
          <p:cNvSpPr/>
          <p:nvPr/>
        </p:nvSpPr>
        <p:spPr>
          <a:xfrm flipH="false" flipV="false" rot="0">
            <a:off x="11345626" y="7497875"/>
            <a:ext cx="1948976" cy="1982349"/>
          </a:xfrm>
          <a:custGeom>
            <a:avLst/>
            <a:gdLst/>
            <a:ahLst/>
            <a:cxnLst/>
            <a:rect r="r" b="b" t="t" l="l"/>
            <a:pathLst>
              <a:path h="1982349" w="1948976">
                <a:moveTo>
                  <a:pt x="0" y="0"/>
                </a:moveTo>
                <a:lnTo>
                  <a:pt x="1948976" y="0"/>
                </a:lnTo>
                <a:lnTo>
                  <a:pt x="1948976" y="1982350"/>
                </a:lnTo>
                <a:lnTo>
                  <a:pt x="0" y="1982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5744085" y="7866539"/>
            <a:ext cx="1048082" cy="1245022"/>
          </a:xfrm>
          <a:custGeom>
            <a:avLst/>
            <a:gdLst/>
            <a:ahLst/>
            <a:cxnLst/>
            <a:rect r="r" b="b" t="t" l="l"/>
            <a:pathLst>
              <a:path h="1245022" w="1048082">
                <a:moveTo>
                  <a:pt x="0" y="0"/>
                </a:moveTo>
                <a:lnTo>
                  <a:pt x="1048081" y="0"/>
                </a:lnTo>
                <a:lnTo>
                  <a:pt x="1048081" y="1245022"/>
                </a:lnTo>
                <a:lnTo>
                  <a:pt x="0" y="12450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5276951" y="4524352"/>
            <a:ext cx="1982349" cy="991175"/>
          </a:xfrm>
          <a:custGeom>
            <a:avLst/>
            <a:gdLst/>
            <a:ahLst/>
            <a:cxnLst/>
            <a:rect r="r" b="b" t="t" l="l"/>
            <a:pathLst>
              <a:path h="991175" w="1982349">
                <a:moveTo>
                  <a:pt x="0" y="0"/>
                </a:moveTo>
                <a:lnTo>
                  <a:pt x="1982349" y="0"/>
                </a:lnTo>
                <a:lnTo>
                  <a:pt x="1982349" y="991174"/>
                </a:lnTo>
                <a:lnTo>
                  <a:pt x="0" y="9911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fast">
    <p:fade/>
  </p:transition>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6738912" y="1028700"/>
            <a:ext cx="4810175" cy="945527"/>
            <a:chOff x="0" y="0"/>
            <a:chExt cx="1266877" cy="249028"/>
          </a:xfrm>
        </p:grpSpPr>
        <p:sp>
          <p:nvSpPr>
            <p:cNvPr name="Freeform 3" id="3"/>
            <p:cNvSpPr/>
            <p:nvPr/>
          </p:nvSpPr>
          <p:spPr>
            <a:xfrm flipH="false" flipV="false" rot="0">
              <a:off x="0" y="0"/>
              <a:ext cx="1266877" cy="249028"/>
            </a:xfrm>
            <a:custGeom>
              <a:avLst/>
              <a:gdLst/>
              <a:ahLst/>
              <a:cxnLst/>
              <a:rect r="r" b="b" t="t" l="l"/>
              <a:pathLst>
                <a:path h="249028" w="1266877">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sp>
        <p:sp>
          <p:nvSpPr>
            <p:cNvPr name="TextBox 4" id="4"/>
            <p:cNvSpPr txBox="true"/>
            <p:nvPr/>
          </p:nvSpPr>
          <p:spPr>
            <a:xfrm>
              <a:off x="0" y="47625"/>
              <a:ext cx="1266877" cy="201403"/>
            </a:xfrm>
            <a:prstGeom prst="rect">
              <a:avLst/>
            </a:prstGeom>
          </p:spPr>
          <p:txBody>
            <a:bodyPr anchor="ctr" rtlCol="false" tIns="50800" lIns="50800" bIns="50800" rIns="50800"/>
            <a:lstStyle/>
            <a:p>
              <a:pPr algn="ctr">
                <a:lnSpc>
                  <a:spcPts val="3030"/>
                </a:lnSpc>
              </a:pPr>
              <a:r>
                <a:rPr lang="en-US" b="true" sz="3000">
                  <a:solidFill>
                    <a:srgbClr val="203162"/>
                  </a:solidFill>
                  <a:latin typeface="Quicksand Bold"/>
                  <a:ea typeface="Quicksand Bold"/>
                  <a:cs typeface="Quicksand Bold"/>
                  <a:sym typeface="Quicksand Bold"/>
                </a:rPr>
                <a:t>Skewness</a:t>
              </a:r>
            </a:p>
          </p:txBody>
        </p:sp>
      </p:grpSp>
      <p:sp>
        <p:nvSpPr>
          <p:cNvPr name="TextBox 5" id="5"/>
          <p:cNvSpPr txBox="true"/>
          <p:nvPr/>
        </p:nvSpPr>
        <p:spPr>
          <a:xfrm rot="0">
            <a:off x="3124698" y="2642222"/>
            <a:ext cx="11172372" cy="5429250"/>
          </a:xfrm>
          <a:prstGeom prst="rect">
            <a:avLst/>
          </a:prstGeom>
        </p:spPr>
        <p:txBody>
          <a:bodyPr anchor="t" rtlCol="false" tIns="0" lIns="0" bIns="0" rIns="0">
            <a:spAutoFit/>
          </a:bodyPr>
          <a:lstStyle/>
          <a:p>
            <a:pPr algn="l" marL="772887" indent="-386444" lvl="1">
              <a:lnSpc>
                <a:spcPts val="4295"/>
              </a:lnSpc>
              <a:buFont typeface="Arial"/>
              <a:buChar char="•"/>
            </a:pPr>
            <a:r>
              <a:rPr lang="en-US" sz="3579">
                <a:solidFill>
                  <a:srgbClr val="F8F6F1"/>
                </a:solidFill>
                <a:latin typeface="Quicksand"/>
                <a:ea typeface="Quicksand"/>
                <a:cs typeface="Quicksand"/>
                <a:sym typeface="Quicksand"/>
              </a:rPr>
              <a:t>Skewne</a:t>
            </a:r>
            <a:r>
              <a:rPr lang="en-US" sz="3579">
                <a:solidFill>
                  <a:srgbClr val="F8F6F1"/>
                </a:solidFill>
                <a:latin typeface="Quicksand"/>
                <a:ea typeface="Quicksand"/>
                <a:cs typeface="Quicksand"/>
                <a:sym typeface="Quicksand"/>
              </a:rPr>
              <a:t>s</a:t>
            </a:r>
            <a:r>
              <a:rPr lang="en-US" sz="3579">
                <a:solidFill>
                  <a:srgbClr val="F8F6F1"/>
                </a:solidFill>
                <a:latin typeface="Quicksand"/>
                <a:ea typeface="Quicksand"/>
                <a:cs typeface="Quicksand"/>
                <a:sym typeface="Quicksand"/>
              </a:rPr>
              <a:t>s measures the asymmetry of a data distribution around its mean.</a:t>
            </a:r>
          </a:p>
          <a:p>
            <a:pPr algn="l">
              <a:lnSpc>
                <a:spcPts val="4295"/>
              </a:lnSpc>
            </a:pPr>
            <a:r>
              <a:rPr lang="en-US" sz="3579">
                <a:solidFill>
                  <a:srgbClr val="F8F6F1"/>
                </a:solidFill>
                <a:latin typeface="Quicksand"/>
                <a:ea typeface="Quicksand"/>
                <a:cs typeface="Quicksand"/>
                <a:sym typeface="Quicksand"/>
              </a:rPr>
              <a:t>Types:</a:t>
            </a:r>
          </a:p>
          <a:p>
            <a:pPr algn="l" marL="772887" indent="-386444" lvl="1">
              <a:lnSpc>
                <a:spcPts val="4295"/>
              </a:lnSpc>
              <a:buFont typeface="Arial"/>
              <a:buChar char="•"/>
            </a:pPr>
            <a:r>
              <a:rPr lang="en-US" sz="3579">
                <a:solidFill>
                  <a:srgbClr val="F8F6F1"/>
                </a:solidFill>
                <a:latin typeface="Quicksand"/>
                <a:ea typeface="Quicksand"/>
                <a:cs typeface="Quicksand"/>
                <a:sym typeface="Quicksand"/>
              </a:rPr>
              <a:t>Positive Skew: Long tail on the right; mean &gt; median &gt; mode.</a:t>
            </a:r>
          </a:p>
          <a:p>
            <a:pPr algn="l" marL="772887" indent="-386444" lvl="1">
              <a:lnSpc>
                <a:spcPts val="4295"/>
              </a:lnSpc>
              <a:buFont typeface="Arial"/>
              <a:buChar char="•"/>
            </a:pPr>
            <a:r>
              <a:rPr lang="en-US" sz="3579">
                <a:solidFill>
                  <a:srgbClr val="F8F6F1"/>
                </a:solidFill>
                <a:latin typeface="Quicksand"/>
                <a:ea typeface="Quicksand"/>
                <a:cs typeface="Quicksand"/>
                <a:sym typeface="Quicksand"/>
              </a:rPr>
              <a:t>Negative Skew: Long tail on the left; mean &lt; median &lt; mode.</a:t>
            </a:r>
          </a:p>
          <a:p>
            <a:pPr algn="l" marL="772887" indent="-386444" lvl="1">
              <a:lnSpc>
                <a:spcPts val="4295"/>
              </a:lnSpc>
              <a:buFont typeface="Arial"/>
              <a:buChar char="•"/>
            </a:pPr>
            <a:r>
              <a:rPr lang="en-US" sz="3579">
                <a:solidFill>
                  <a:srgbClr val="F8F6F1"/>
                </a:solidFill>
                <a:latin typeface="Quicksand"/>
                <a:ea typeface="Quicksand"/>
                <a:cs typeface="Quicksand"/>
                <a:sym typeface="Quicksand"/>
              </a:rPr>
              <a:t>Zero Skew: Symmetrical; mean = median = mode (normal distribution).</a:t>
            </a:r>
          </a:p>
          <a:p>
            <a:pPr algn="l">
              <a:lnSpc>
                <a:spcPts val="4295"/>
              </a:lnSpc>
            </a:pPr>
          </a:p>
        </p:txBody>
      </p:sp>
      <p:sp>
        <p:nvSpPr>
          <p:cNvPr name="Freeform 6" id="6"/>
          <p:cNvSpPr/>
          <p:nvPr/>
        </p:nvSpPr>
        <p:spPr>
          <a:xfrm flipH="false" flipV="false" rot="0">
            <a:off x="516674" y="766462"/>
            <a:ext cx="1887734" cy="2800370"/>
          </a:xfrm>
          <a:custGeom>
            <a:avLst/>
            <a:gdLst/>
            <a:ahLst/>
            <a:cxnLst/>
            <a:rect r="r" b="b" t="t" l="l"/>
            <a:pathLst>
              <a:path h="2800370" w="1887734">
                <a:moveTo>
                  <a:pt x="0" y="0"/>
                </a:moveTo>
                <a:lnTo>
                  <a:pt x="1887733" y="0"/>
                </a:lnTo>
                <a:lnTo>
                  <a:pt x="1887733" y="2800370"/>
                </a:lnTo>
                <a:lnTo>
                  <a:pt x="0" y="2800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883593" y="6720168"/>
            <a:ext cx="1821832" cy="2702608"/>
          </a:xfrm>
          <a:custGeom>
            <a:avLst/>
            <a:gdLst/>
            <a:ahLst/>
            <a:cxnLst/>
            <a:rect r="r" b="b" t="t" l="l"/>
            <a:pathLst>
              <a:path h="2702608" w="1821832">
                <a:moveTo>
                  <a:pt x="0" y="0"/>
                </a:moveTo>
                <a:lnTo>
                  <a:pt x="1821832" y="0"/>
                </a:lnTo>
                <a:lnTo>
                  <a:pt x="1821832" y="2702607"/>
                </a:lnTo>
                <a:lnTo>
                  <a:pt x="0" y="27026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182980" y="4502170"/>
            <a:ext cx="1065341" cy="323823"/>
          </a:xfrm>
          <a:prstGeom prst="rect">
            <a:avLst/>
          </a:prstGeom>
        </p:spPr>
        <p:txBody>
          <a:bodyPr anchor="t" rtlCol="false" tIns="0" lIns="0" bIns="0" rIns="0">
            <a:spAutoFit/>
          </a:bodyPr>
          <a:lstStyle/>
          <a:p>
            <a:pPr algn="ctr">
              <a:lnSpc>
                <a:spcPts val="2520"/>
              </a:lnSpc>
              <a:spcBef>
                <a:spcPct val="0"/>
              </a:spcBef>
            </a:pPr>
            <a:r>
              <a:rPr lang="en-US" b="true" sz="2100">
                <a:solidFill>
                  <a:srgbClr val="203162"/>
                </a:solidFill>
                <a:latin typeface="Quicksand Bold"/>
                <a:ea typeface="Quicksand Bold"/>
                <a:cs typeface="Quicksand Bold"/>
                <a:sym typeface="Quicksand Bold"/>
              </a:rPr>
              <a:t>least</a:t>
            </a:r>
          </a:p>
        </p:txBody>
      </p:sp>
      <p:sp>
        <p:nvSpPr>
          <p:cNvPr name="TextBox 9" id="9"/>
          <p:cNvSpPr txBox="true"/>
          <p:nvPr/>
        </p:nvSpPr>
        <p:spPr>
          <a:xfrm rot="0">
            <a:off x="11376581" y="4502170"/>
            <a:ext cx="1417034" cy="323823"/>
          </a:xfrm>
          <a:prstGeom prst="rect">
            <a:avLst/>
          </a:prstGeom>
        </p:spPr>
        <p:txBody>
          <a:bodyPr anchor="t" rtlCol="false" tIns="0" lIns="0" bIns="0" rIns="0">
            <a:spAutoFit/>
          </a:bodyPr>
          <a:lstStyle/>
          <a:p>
            <a:pPr algn="ctr">
              <a:lnSpc>
                <a:spcPts val="2520"/>
              </a:lnSpc>
              <a:spcBef>
                <a:spcPct val="0"/>
              </a:spcBef>
            </a:pPr>
            <a:r>
              <a:rPr lang="en-US" b="true" sz="2100">
                <a:solidFill>
                  <a:srgbClr val="203162"/>
                </a:solidFill>
                <a:latin typeface="Quicksand Bold"/>
                <a:ea typeface="Quicksand Bold"/>
                <a:cs typeface="Quicksand Bold"/>
                <a:sym typeface="Quicksand Bold"/>
              </a:rPr>
              <a:t>greatest</a:t>
            </a:r>
          </a:p>
        </p:txBody>
      </p:sp>
      <p:sp>
        <p:nvSpPr>
          <p:cNvPr name="TextBox 10" id="10"/>
          <p:cNvSpPr txBox="true"/>
          <p:nvPr/>
        </p:nvSpPr>
        <p:spPr>
          <a:xfrm rot="0">
            <a:off x="10183958" y="5291399"/>
            <a:ext cx="1417034" cy="323823"/>
          </a:xfrm>
          <a:prstGeom prst="rect">
            <a:avLst/>
          </a:prstGeom>
        </p:spPr>
        <p:txBody>
          <a:bodyPr anchor="t" rtlCol="false" tIns="0" lIns="0" bIns="0" rIns="0">
            <a:spAutoFit/>
          </a:bodyPr>
          <a:lstStyle/>
          <a:p>
            <a:pPr algn="l">
              <a:lnSpc>
                <a:spcPts val="2520"/>
              </a:lnSpc>
              <a:spcBef>
                <a:spcPct val="0"/>
              </a:spcBef>
            </a:pPr>
            <a:r>
              <a:rPr lang="en-US" b="true" sz="2100">
                <a:solidFill>
                  <a:srgbClr val="203162"/>
                </a:solidFill>
                <a:latin typeface="Quicksand Bold"/>
                <a:ea typeface="Quicksand Bold"/>
                <a:cs typeface="Quicksand Bold"/>
                <a:sym typeface="Quicksand Bold"/>
              </a:rPr>
              <a:t>Median</a:t>
            </a:r>
          </a:p>
        </p:txBody>
      </p:sp>
    </p:spTree>
  </p:cSld>
  <p:clrMapOvr>
    <a:masterClrMapping/>
  </p:clrMapOvr>
  <p:transition spd="fast">
    <p:cover dir="d"/>
  </p:transition>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0712783" y="0"/>
            <a:ext cx="7572481" cy="10287000"/>
            <a:chOff x="0" y="0"/>
            <a:chExt cx="1994398" cy="2709333"/>
          </a:xfrm>
        </p:grpSpPr>
        <p:sp>
          <p:nvSpPr>
            <p:cNvPr name="Freeform 3" id="3"/>
            <p:cNvSpPr/>
            <p:nvPr/>
          </p:nvSpPr>
          <p:spPr>
            <a:xfrm flipH="false" flipV="false" rot="0">
              <a:off x="0" y="0"/>
              <a:ext cx="1994398" cy="2709333"/>
            </a:xfrm>
            <a:custGeom>
              <a:avLst/>
              <a:gdLst/>
              <a:ahLst/>
              <a:cxnLst/>
              <a:rect r="r" b="b" t="t" l="l"/>
              <a:pathLst>
                <a:path h="2709333" w="1994398">
                  <a:moveTo>
                    <a:pt x="0" y="0"/>
                  </a:moveTo>
                  <a:lnTo>
                    <a:pt x="1994398" y="0"/>
                  </a:lnTo>
                  <a:lnTo>
                    <a:pt x="1994398" y="2709333"/>
                  </a:lnTo>
                  <a:lnTo>
                    <a:pt x="0" y="2709333"/>
                  </a:lnTo>
                  <a:close/>
                </a:path>
              </a:pathLst>
            </a:custGeom>
            <a:solidFill>
              <a:srgbClr val="203162"/>
            </a:solidFill>
          </p:spPr>
        </p:sp>
        <p:sp>
          <p:nvSpPr>
            <p:cNvPr name="TextBox 4" id="4"/>
            <p:cNvSpPr txBox="true"/>
            <p:nvPr/>
          </p:nvSpPr>
          <p:spPr>
            <a:xfrm>
              <a:off x="0" y="38100"/>
              <a:ext cx="1994398" cy="2671233"/>
            </a:xfrm>
            <a:prstGeom prst="rect">
              <a:avLst/>
            </a:prstGeom>
          </p:spPr>
          <p:txBody>
            <a:bodyPr anchor="ctr" rtlCol="false" tIns="50800" lIns="50800" bIns="50800" rIns="50800"/>
            <a:lstStyle/>
            <a:p>
              <a:pPr algn="ctr">
                <a:lnSpc>
                  <a:spcPts val="2186"/>
                </a:lnSpc>
              </a:pPr>
            </a:p>
          </p:txBody>
        </p:sp>
      </p:grpSp>
      <p:sp>
        <p:nvSpPr>
          <p:cNvPr name="TextBox 5" id="5"/>
          <p:cNvSpPr txBox="true"/>
          <p:nvPr/>
        </p:nvSpPr>
        <p:spPr>
          <a:xfrm rot="0">
            <a:off x="1236079" y="1622100"/>
            <a:ext cx="8897551" cy="7858125"/>
          </a:xfrm>
          <a:prstGeom prst="rect">
            <a:avLst/>
          </a:prstGeom>
        </p:spPr>
        <p:txBody>
          <a:bodyPr anchor="t" rtlCol="false" tIns="0" lIns="0" bIns="0" rIns="0">
            <a:spAutoFit/>
          </a:bodyPr>
          <a:lstStyle/>
          <a:p>
            <a:pPr algn="l">
              <a:lnSpc>
                <a:spcPts val="3359"/>
              </a:lnSpc>
            </a:pPr>
          </a:p>
          <a:p>
            <a:pPr algn="l">
              <a:lnSpc>
                <a:spcPts val="3959"/>
              </a:lnSpc>
            </a:pPr>
            <a:r>
              <a:rPr lang="en-US" sz="3299" b="true">
                <a:solidFill>
                  <a:srgbClr val="203162"/>
                </a:solidFill>
                <a:latin typeface="Quicksand Bold"/>
                <a:ea typeface="Quicksand Bold"/>
                <a:cs typeface="Quicksand Bold"/>
                <a:sym typeface="Quicksand Bold"/>
              </a:rPr>
              <a:t>W</a:t>
            </a:r>
            <a:r>
              <a:rPr lang="en-US" sz="3299" b="true">
                <a:solidFill>
                  <a:srgbClr val="203162"/>
                </a:solidFill>
                <a:latin typeface="Quicksand Bold"/>
                <a:ea typeface="Quicksand Bold"/>
                <a:cs typeface="Quicksand Bold"/>
                <a:sym typeface="Quicksand Bold"/>
              </a:rPr>
              <a:t>hy It Matters:</a:t>
            </a:r>
          </a:p>
          <a:p>
            <a:pPr algn="l" marL="712467" indent="-356233" lvl="1">
              <a:lnSpc>
                <a:spcPts val="3959"/>
              </a:lnSpc>
              <a:buFont typeface="Arial"/>
              <a:buChar char="•"/>
            </a:pPr>
            <a:r>
              <a:rPr lang="en-US" b="true" sz="3299">
                <a:solidFill>
                  <a:srgbClr val="203162"/>
                </a:solidFill>
                <a:latin typeface="Quicksand Bold"/>
                <a:ea typeface="Quicksand Bold"/>
                <a:cs typeface="Quicksand Bold"/>
                <a:sym typeface="Quicksand Bold"/>
              </a:rPr>
              <a:t>Identifies asymmetry in data, guiding analysis and decision-making.</a:t>
            </a:r>
          </a:p>
          <a:p>
            <a:pPr algn="l" marL="712467" indent="-356233" lvl="1">
              <a:lnSpc>
                <a:spcPts val="3959"/>
              </a:lnSpc>
              <a:buFont typeface="Arial"/>
              <a:buChar char="•"/>
            </a:pPr>
            <a:r>
              <a:rPr lang="en-US" b="true" sz="3299">
                <a:solidFill>
                  <a:srgbClr val="203162"/>
                </a:solidFill>
                <a:latin typeface="Quicksand Bold"/>
                <a:ea typeface="Quicksand Bold"/>
                <a:cs typeface="Quicksand Bold"/>
                <a:sym typeface="Quicksand Bold"/>
              </a:rPr>
              <a:t>A</a:t>
            </a:r>
            <a:r>
              <a:rPr lang="en-US" b="true" sz="3299">
                <a:solidFill>
                  <a:srgbClr val="203162"/>
                </a:solidFill>
                <a:latin typeface="Quicksand Bold"/>
                <a:ea typeface="Quicksand Bold"/>
                <a:cs typeface="Quicksand Bold"/>
                <a:sym typeface="Quicksand Bold"/>
              </a:rPr>
              <a:t>pplications:</a:t>
            </a:r>
          </a:p>
          <a:p>
            <a:pPr algn="l" marL="1424934" indent="-474978" lvl="2">
              <a:lnSpc>
                <a:spcPts val="3959"/>
              </a:lnSpc>
              <a:buFont typeface="Arial"/>
              <a:buChar char="⚬"/>
            </a:pPr>
            <a:r>
              <a:rPr lang="en-US" b="true" sz="3299">
                <a:solidFill>
                  <a:srgbClr val="203162"/>
                </a:solidFill>
                <a:latin typeface="Quicksand Bold"/>
                <a:ea typeface="Quicksand Bold"/>
                <a:cs typeface="Quicksand Bold"/>
                <a:sym typeface="Quicksand Bold"/>
              </a:rPr>
              <a:t>F</a:t>
            </a:r>
            <a:r>
              <a:rPr lang="en-US" b="true" sz="3299">
                <a:solidFill>
                  <a:srgbClr val="203162"/>
                </a:solidFill>
                <a:latin typeface="Quicksand Bold"/>
                <a:ea typeface="Quicksand Bold"/>
                <a:cs typeface="Quicksand Bold"/>
                <a:sym typeface="Quicksand Bold"/>
              </a:rPr>
              <a:t>inance: Risk-return analysis.</a:t>
            </a:r>
          </a:p>
          <a:p>
            <a:pPr algn="l" marL="1424934" indent="-474978" lvl="2">
              <a:lnSpc>
                <a:spcPts val="3959"/>
              </a:lnSpc>
              <a:buFont typeface="Arial"/>
              <a:buChar char="⚬"/>
            </a:pPr>
            <a:r>
              <a:rPr lang="en-US" b="true" sz="3299">
                <a:solidFill>
                  <a:srgbClr val="203162"/>
                </a:solidFill>
                <a:latin typeface="Quicksand Bold"/>
                <a:ea typeface="Quicksand Bold"/>
                <a:cs typeface="Quicksand Bold"/>
                <a:sym typeface="Quicksand Bold"/>
              </a:rPr>
              <a:t>Medicin</a:t>
            </a:r>
            <a:r>
              <a:rPr lang="en-US" b="true" sz="3299">
                <a:solidFill>
                  <a:srgbClr val="203162"/>
                </a:solidFill>
                <a:latin typeface="Quicksand Bold"/>
                <a:ea typeface="Quicksand Bold"/>
                <a:cs typeface="Quicksand Bold"/>
                <a:sym typeface="Quicksand Bold"/>
              </a:rPr>
              <a:t>e: Patient data trends.</a:t>
            </a:r>
          </a:p>
          <a:p>
            <a:pPr algn="l" marL="1424934" indent="-474978" lvl="2">
              <a:lnSpc>
                <a:spcPts val="3959"/>
              </a:lnSpc>
              <a:buFont typeface="Arial"/>
              <a:buChar char="⚬"/>
            </a:pPr>
            <a:r>
              <a:rPr lang="en-US" b="true" sz="3299">
                <a:solidFill>
                  <a:srgbClr val="203162"/>
                </a:solidFill>
                <a:latin typeface="Quicksand Bold"/>
                <a:ea typeface="Quicksand Bold"/>
                <a:cs typeface="Quicksand Bold"/>
                <a:sym typeface="Quicksand Bold"/>
              </a:rPr>
              <a:t>M</a:t>
            </a:r>
            <a:r>
              <a:rPr lang="en-US" b="true" sz="3299">
                <a:solidFill>
                  <a:srgbClr val="203162"/>
                </a:solidFill>
                <a:latin typeface="Quicksand Bold"/>
                <a:ea typeface="Quicksand Bold"/>
                <a:cs typeface="Quicksand Bold"/>
                <a:sym typeface="Quicksand Bold"/>
              </a:rPr>
              <a:t>arketing: Customer behavior insights.</a:t>
            </a:r>
          </a:p>
          <a:p>
            <a:pPr algn="l" marL="712467" indent="-356233" lvl="1">
              <a:lnSpc>
                <a:spcPts val="3959"/>
              </a:lnSpc>
              <a:buFont typeface="Arial"/>
              <a:buChar char="•"/>
            </a:pPr>
            <a:r>
              <a:rPr lang="en-US" b="true" sz="3299">
                <a:solidFill>
                  <a:srgbClr val="203162"/>
                </a:solidFill>
                <a:latin typeface="Quicksand Bold"/>
                <a:ea typeface="Quicksand Bold"/>
                <a:cs typeface="Quicksand Bold"/>
                <a:sym typeface="Quicksand Bold"/>
              </a:rPr>
              <a:t>Importance:</a:t>
            </a:r>
          </a:p>
          <a:p>
            <a:pPr algn="l" marL="1424934" indent="-474978" lvl="2">
              <a:lnSpc>
                <a:spcPts val="3959"/>
              </a:lnSpc>
              <a:buFont typeface="Arial"/>
              <a:buChar char="⚬"/>
            </a:pPr>
            <a:r>
              <a:rPr lang="en-US" b="true" sz="3299">
                <a:solidFill>
                  <a:srgbClr val="203162"/>
                </a:solidFill>
                <a:latin typeface="Quicksand Bold"/>
                <a:ea typeface="Quicksand Bold"/>
                <a:cs typeface="Quicksand Bold"/>
                <a:sym typeface="Quicksand Bold"/>
              </a:rPr>
              <a:t>Selects appropriate statistical tests.</a:t>
            </a:r>
          </a:p>
          <a:p>
            <a:pPr algn="l" marL="1424934" indent="-474978" lvl="2">
              <a:lnSpc>
                <a:spcPts val="3959"/>
              </a:lnSpc>
              <a:buFont typeface="Arial"/>
              <a:buChar char="⚬"/>
            </a:pPr>
            <a:r>
              <a:rPr lang="en-US" b="true" sz="3299">
                <a:solidFill>
                  <a:srgbClr val="203162"/>
                </a:solidFill>
                <a:latin typeface="Quicksand Bold"/>
                <a:ea typeface="Quicksand Bold"/>
                <a:cs typeface="Quicksand Bold"/>
                <a:sym typeface="Quicksand Bold"/>
              </a:rPr>
              <a:t>Shapes machine learning model designs.</a:t>
            </a:r>
          </a:p>
          <a:p>
            <a:pPr algn="l" marL="1424934" indent="-474978" lvl="2">
              <a:lnSpc>
                <a:spcPts val="3959"/>
              </a:lnSpc>
              <a:buFont typeface="Arial"/>
              <a:buChar char="⚬"/>
            </a:pPr>
            <a:r>
              <a:rPr lang="en-US" b="true" sz="3299">
                <a:solidFill>
                  <a:srgbClr val="203162"/>
                </a:solidFill>
                <a:latin typeface="Quicksand Bold"/>
                <a:ea typeface="Quicksand Bold"/>
                <a:cs typeface="Quicksand Bold"/>
                <a:sym typeface="Quicksand Bold"/>
              </a:rPr>
              <a:t>Supports data normalization strategies.</a:t>
            </a:r>
          </a:p>
          <a:p>
            <a:pPr algn="l">
              <a:lnSpc>
                <a:spcPts val="3959"/>
              </a:lnSpc>
            </a:pPr>
          </a:p>
        </p:txBody>
      </p:sp>
      <p:sp>
        <p:nvSpPr>
          <p:cNvPr name="TextBox 6" id="6"/>
          <p:cNvSpPr txBox="true"/>
          <p:nvPr/>
        </p:nvSpPr>
        <p:spPr>
          <a:xfrm rot="0">
            <a:off x="1236079" y="657714"/>
            <a:ext cx="8950540" cy="952500"/>
          </a:xfrm>
          <a:prstGeom prst="rect">
            <a:avLst/>
          </a:prstGeom>
        </p:spPr>
        <p:txBody>
          <a:bodyPr anchor="t" rtlCol="false" tIns="0" lIns="0" bIns="0" rIns="0">
            <a:spAutoFit/>
          </a:bodyPr>
          <a:lstStyle/>
          <a:p>
            <a:pPr algn="l">
              <a:lnSpc>
                <a:spcPts val="6360"/>
              </a:lnSpc>
            </a:pPr>
            <a:r>
              <a:rPr lang="en-US" sz="5300" b="true">
                <a:solidFill>
                  <a:srgbClr val="203162"/>
                </a:solidFill>
                <a:latin typeface="Agrandir Bold"/>
                <a:ea typeface="Agrandir Bold"/>
                <a:cs typeface="Agrandir Bold"/>
                <a:sym typeface="Agrandir Bold"/>
              </a:rPr>
              <a:t>Uses of Skewness</a:t>
            </a:r>
          </a:p>
        </p:txBody>
      </p:sp>
      <p:grpSp>
        <p:nvGrpSpPr>
          <p:cNvPr name="Group 7" id="7"/>
          <p:cNvGrpSpPr/>
          <p:nvPr/>
        </p:nvGrpSpPr>
        <p:grpSpPr>
          <a:xfrm rot="0">
            <a:off x="13294602" y="7497875"/>
            <a:ext cx="3964698" cy="1982349"/>
            <a:chOff x="0" y="0"/>
            <a:chExt cx="1806222" cy="903111"/>
          </a:xfrm>
        </p:grpSpPr>
        <p:sp>
          <p:nvSpPr>
            <p:cNvPr name="Freeform 8" id="8"/>
            <p:cNvSpPr/>
            <p:nvPr/>
          </p:nvSpPr>
          <p:spPr>
            <a:xfrm flipH="false" flipV="false" rot="0">
              <a:off x="0" y="0"/>
              <a:ext cx="1806222" cy="903111"/>
            </a:xfrm>
            <a:custGeom>
              <a:avLst/>
              <a:gdLst/>
              <a:ahLst/>
              <a:cxnLst/>
              <a:rect r="r" b="b" t="t" l="l"/>
              <a:pathLst>
                <a:path h="903111" w="1806222">
                  <a:moveTo>
                    <a:pt x="0" y="0"/>
                  </a:moveTo>
                  <a:lnTo>
                    <a:pt x="1806222" y="0"/>
                  </a:lnTo>
                  <a:lnTo>
                    <a:pt x="1806222" y="903111"/>
                  </a:lnTo>
                  <a:lnTo>
                    <a:pt x="0" y="903111"/>
                  </a:lnTo>
                  <a:close/>
                </a:path>
              </a:pathLst>
            </a:custGeom>
            <a:solidFill>
              <a:srgbClr val="4672F4"/>
            </a:solidFill>
          </p:spPr>
        </p:sp>
        <p:sp>
          <p:nvSpPr>
            <p:cNvPr name="TextBox 9" id="9"/>
            <p:cNvSpPr txBox="true"/>
            <p:nvPr/>
          </p:nvSpPr>
          <p:spPr>
            <a:xfrm>
              <a:off x="0" y="38100"/>
              <a:ext cx="1806222" cy="865011"/>
            </a:xfrm>
            <a:prstGeom prst="rect">
              <a:avLst/>
            </a:prstGeom>
          </p:spPr>
          <p:txBody>
            <a:bodyPr anchor="ctr" rtlCol="false" tIns="50800" lIns="50800" bIns="50800" rIns="50800"/>
            <a:lstStyle/>
            <a:p>
              <a:pPr algn="ctr">
                <a:lnSpc>
                  <a:spcPts val="2186"/>
                </a:lnSpc>
              </a:pPr>
            </a:p>
          </p:txBody>
        </p:sp>
      </p:grpSp>
      <p:sp>
        <p:nvSpPr>
          <p:cNvPr name="Freeform 10" id="10"/>
          <p:cNvSpPr/>
          <p:nvPr/>
        </p:nvSpPr>
        <p:spPr>
          <a:xfrm flipH="false" flipV="false" rot="0">
            <a:off x="11345626" y="7497875"/>
            <a:ext cx="1948976" cy="1982349"/>
          </a:xfrm>
          <a:custGeom>
            <a:avLst/>
            <a:gdLst/>
            <a:ahLst/>
            <a:cxnLst/>
            <a:rect r="r" b="b" t="t" l="l"/>
            <a:pathLst>
              <a:path h="1982349" w="1948976">
                <a:moveTo>
                  <a:pt x="0" y="0"/>
                </a:moveTo>
                <a:lnTo>
                  <a:pt x="1948976" y="0"/>
                </a:lnTo>
                <a:lnTo>
                  <a:pt x="1948976" y="1982350"/>
                </a:lnTo>
                <a:lnTo>
                  <a:pt x="0" y="1982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5744085" y="7866539"/>
            <a:ext cx="1048082" cy="1245022"/>
          </a:xfrm>
          <a:custGeom>
            <a:avLst/>
            <a:gdLst/>
            <a:ahLst/>
            <a:cxnLst/>
            <a:rect r="r" b="b" t="t" l="l"/>
            <a:pathLst>
              <a:path h="1245022" w="1048082">
                <a:moveTo>
                  <a:pt x="0" y="0"/>
                </a:moveTo>
                <a:lnTo>
                  <a:pt x="1048081" y="0"/>
                </a:lnTo>
                <a:lnTo>
                  <a:pt x="1048081" y="1245022"/>
                </a:lnTo>
                <a:lnTo>
                  <a:pt x="0" y="12450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5276951" y="4524352"/>
            <a:ext cx="1982349" cy="991175"/>
          </a:xfrm>
          <a:custGeom>
            <a:avLst/>
            <a:gdLst/>
            <a:ahLst/>
            <a:cxnLst/>
            <a:rect r="r" b="b" t="t" l="l"/>
            <a:pathLst>
              <a:path h="991175" w="1982349">
                <a:moveTo>
                  <a:pt x="0" y="0"/>
                </a:moveTo>
                <a:lnTo>
                  <a:pt x="1982349" y="0"/>
                </a:lnTo>
                <a:lnTo>
                  <a:pt x="1982349" y="991174"/>
                </a:lnTo>
                <a:lnTo>
                  <a:pt x="0" y="9911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fast">
    <p:fade/>
  </p:transition>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2070120" y="-41587"/>
            <a:ext cx="6217880" cy="10328587"/>
            <a:chOff x="0" y="0"/>
            <a:chExt cx="1637631" cy="2720286"/>
          </a:xfrm>
        </p:grpSpPr>
        <p:sp>
          <p:nvSpPr>
            <p:cNvPr name="Freeform 3" id="3"/>
            <p:cNvSpPr/>
            <p:nvPr/>
          </p:nvSpPr>
          <p:spPr>
            <a:xfrm flipH="false" flipV="false" rot="0">
              <a:off x="0" y="0"/>
              <a:ext cx="1637631" cy="2720286"/>
            </a:xfrm>
            <a:custGeom>
              <a:avLst/>
              <a:gdLst/>
              <a:ahLst/>
              <a:cxnLst/>
              <a:rect r="r" b="b" t="t" l="l"/>
              <a:pathLst>
                <a:path h="2720286" w="1637631">
                  <a:moveTo>
                    <a:pt x="0" y="0"/>
                  </a:moveTo>
                  <a:lnTo>
                    <a:pt x="1637631" y="0"/>
                  </a:lnTo>
                  <a:lnTo>
                    <a:pt x="1637631" y="2720286"/>
                  </a:lnTo>
                  <a:lnTo>
                    <a:pt x="0" y="2720286"/>
                  </a:lnTo>
                  <a:close/>
                </a:path>
              </a:pathLst>
            </a:custGeom>
            <a:solidFill>
              <a:srgbClr val="203162"/>
            </a:solidFill>
          </p:spPr>
        </p:sp>
        <p:sp>
          <p:nvSpPr>
            <p:cNvPr name="TextBox 4" id="4"/>
            <p:cNvSpPr txBox="true"/>
            <p:nvPr/>
          </p:nvSpPr>
          <p:spPr>
            <a:xfrm>
              <a:off x="0" y="38100"/>
              <a:ext cx="1637631" cy="2682186"/>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4682844" y="7831813"/>
            <a:ext cx="1334789" cy="859119"/>
          </a:xfrm>
          <a:custGeom>
            <a:avLst/>
            <a:gdLst/>
            <a:ahLst/>
            <a:cxnLst/>
            <a:rect r="r" b="b" t="t" l="l"/>
            <a:pathLst>
              <a:path h="859119" w="1334789">
                <a:moveTo>
                  <a:pt x="0" y="0"/>
                </a:moveTo>
                <a:lnTo>
                  <a:pt x="1334789" y="0"/>
                </a:lnTo>
                <a:lnTo>
                  <a:pt x="1334789" y="859119"/>
                </a:lnTo>
                <a:lnTo>
                  <a:pt x="0" y="8591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41259" y="7261917"/>
            <a:ext cx="2290516" cy="2281926"/>
          </a:xfrm>
          <a:custGeom>
            <a:avLst/>
            <a:gdLst/>
            <a:ahLst/>
            <a:cxnLst/>
            <a:rect r="r" b="b" t="t" l="l"/>
            <a:pathLst>
              <a:path h="2281926" w="2290516">
                <a:moveTo>
                  <a:pt x="0" y="0"/>
                </a:moveTo>
                <a:lnTo>
                  <a:pt x="2290516" y="0"/>
                </a:lnTo>
                <a:lnTo>
                  <a:pt x="2290516" y="2281926"/>
                </a:lnTo>
                <a:lnTo>
                  <a:pt x="0" y="2281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642096" y="542892"/>
            <a:ext cx="2536964" cy="2580405"/>
          </a:xfrm>
          <a:custGeom>
            <a:avLst/>
            <a:gdLst/>
            <a:ahLst/>
            <a:cxnLst/>
            <a:rect r="r" b="b" t="t" l="l"/>
            <a:pathLst>
              <a:path h="2580405" w="2536964">
                <a:moveTo>
                  <a:pt x="0" y="0"/>
                </a:moveTo>
                <a:lnTo>
                  <a:pt x="2536964" y="0"/>
                </a:lnTo>
                <a:lnTo>
                  <a:pt x="2536964" y="2580405"/>
                </a:lnTo>
                <a:lnTo>
                  <a:pt x="0" y="25804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744615" y="542892"/>
            <a:ext cx="8546036" cy="1605537"/>
            <a:chOff x="0" y="0"/>
            <a:chExt cx="2250808" cy="422858"/>
          </a:xfrm>
        </p:grpSpPr>
        <p:sp>
          <p:nvSpPr>
            <p:cNvPr name="Freeform 9" id="9"/>
            <p:cNvSpPr/>
            <p:nvPr/>
          </p:nvSpPr>
          <p:spPr>
            <a:xfrm flipH="false" flipV="false" rot="0">
              <a:off x="0" y="0"/>
              <a:ext cx="2250808" cy="422858"/>
            </a:xfrm>
            <a:custGeom>
              <a:avLst/>
              <a:gdLst/>
              <a:ahLst/>
              <a:cxnLst/>
              <a:rect r="r" b="b" t="t" l="l"/>
              <a:pathLst>
                <a:path h="422858" w="2250808">
                  <a:moveTo>
                    <a:pt x="90591" y="0"/>
                  </a:moveTo>
                  <a:lnTo>
                    <a:pt x="2160217" y="0"/>
                  </a:lnTo>
                  <a:cubicBezTo>
                    <a:pt x="2210249" y="0"/>
                    <a:pt x="2250808" y="40559"/>
                    <a:pt x="2250808" y="90591"/>
                  </a:cubicBezTo>
                  <a:lnTo>
                    <a:pt x="2250808" y="332267"/>
                  </a:lnTo>
                  <a:cubicBezTo>
                    <a:pt x="2250808" y="382299"/>
                    <a:pt x="2210249" y="422858"/>
                    <a:pt x="2160217" y="422858"/>
                  </a:cubicBezTo>
                  <a:lnTo>
                    <a:pt x="90591" y="422858"/>
                  </a:lnTo>
                  <a:cubicBezTo>
                    <a:pt x="40559" y="422858"/>
                    <a:pt x="0" y="382299"/>
                    <a:pt x="0" y="332267"/>
                  </a:cubicBezTo>
                  <a:lnTo>
                    <a:pt x="0" y="90591"/>
                  </a:lnTo>
                  <a:cubicBezTo>
                    <a:pt x="0" y="40559"/>
                    <a:pt x="40559" y="0"/>
                    <a:pt x="90591" y="0"/>
                  </a:cubicBezTo>
                  <a:close/>
                </a:path>
              </a:pathLst>
            </a:custGeom>
            <a:solidFill>
              <a:srgbClr val="86C2F8"/>
            </a:solidFill>
          </p:spPr>
        </p:sp>
        <p:sp>
          <p:nvSpPr>
            <p:cNvPr name="TextBox 10" id="10"/>
            <p:cNvSpPr txBox="true"/>
            <p:nvPr/>
          </p:nvSpPr>
          <p:spPr>
            <a:xfrm>
              <a:off x="0" y="304800"/>
              <a:ext cx="2250808" cy="118058"/>
            </a:xfrm>
            <a:prstGeom prst="rect">
              <a:avLst/>
            </a:prstGeom>
          </p:spPr>
          <p:txBody>
            <a:bodyPr anchor="ctr" rtlCol="false" tIns="50800" lIns="50800" bIns="50800" rIns="50800"/>
            <a:lstStyle/>
            <a:p>
              <a:pPr algn="ctr">
                <a:lnSpc>
                  <a:spcPts val="2250"/>
                </a:lnSpc>
              </a:pPr>
              <a:r>
                <a:rPr lang="en-US" sz="4500" b="true">
                  <a:solidFill>
                    <a:srgbClr val="334782"/>
                  </a:solidFill>
                  <a:latin typeface="Quicksand Bold"/>
                  <a:ea typeface="Quicksand Bold"/>
                  <a:cs typeface="Quicksand Bold"/>
                  <a:sym typeface="Quicksand Bold"/>
                </a:rPr>
                <a:t>MEAN OVER MEDIAN/MODE</a:t>
              </a:r>
            </a:p>
            <a:p>
              <a:pPr algn="ctr">
                <a:lnSpc>
                  <a:spcPts val="4545"/>
                </a:lnSpc>
              </a:pPr>
            </a:p>
          </p:txBody>
        </p:sp>
      </p:grpSp>
      <p:sp>
        <p:nvSpPr>
          <p:cNvPr name="TextBox 11" id="11"/>
          <p:cNvSpPr txBox="true"/>
          <p:nvPr/>
        </p:nvSpPr>
        <p:spPr>
          <a:xfrm rot="0">
            <a:off x="1277230" y="3180447"/>
            <a:ext cx="10548324" cy="6308289"/>
          </a:xfrm>
          <a:prstGeom prst="rect">
            <a:avLst/>
          </a:prstGeom>
        </p:spPr>
        <p:txBody>
          <a:bodyPr anchor="t" rtlCol="false" tIns="0" lIns="0" bIns="0" rIns="0">
            <a:spAutoFit/>
          </a:bodyPr>
          <a:lstStyle/>
          <a:p>
            <a:pPr algn="l">
              <a:lnSpc>
                <a:spcPts val="3304"/>
              </a:lnSpc>
              <a:spcBef>
                <a:spcPct val="0"/>
              </a:spcBef>
            </a:pPr>
            <a:r>
              <a:rPr lang="en-US" b="true" sz="3271">
                <a:solidFill>
                  <a:srgbClr val="000000"/>
                </a:solidFill>
                <a:latin typeface="Quicksand Bold"/>
                <a:ea typeface="Quicksand Bold"/>
                <a:cs typeface="Quicksand Bold"/>
                <a:sym typeface="Quicksand Bold"/>
              </a:rPr>
              <a:t>1. Linear Regression (or other regression models)</a:t>
            </a:r>
          </a:p>
          <a:p>
            <a:pPr algn="l">
              <a:lnSpc>
                <a:spcPts val="3304"/>
              </a:lnSpc>
              <a:spcBef>
                <a:spcPct val="0"/>
              </a:spcBef>
            </a:pPr>
          </a:p>
          <a:p>
            <a:pPr algn="l" marL="706299" indent="-353150" lvl="1">
              <a:lnSpc>
                <a:spcPts val="3304"/>
              </a:lnSpc>
              <a:buFont typeface="Arial"/>
              <a:buChar char="•"/>
            </a:pPr>
            <a:r>
              <a:rPr lang="en-US" b="true" sz="3271">
                <a:solidFill>
                  <a:srgbClr val="000000"/>
                </a:solidFill>
                <a:latin typeface="Quicksand Bold"/>
                <a:ea typeface="Quicksand Bold"/>
                <a:cs typeface="Quicksand Bold"/>
                <a:sym typeface="Quicksand Bold"/>
              </a:rPr>
              <a:t>Use of Mean: In linear regression, the goal is to minimize the residual sum of squares, and the mean of the target variable (y) is often used as a reference or starting point. If you’re looking at the distribution of features or targets, the mean is typically used in calculating the loss function (like MSE – Mean Squared Error).</a:t>
            </a:r>
          </a:p>
          <a:p>
            <a:pPr algn="l">
              <a:lnSpc>
                <a:spcPts val="3304"/>
              </a:lnSpc>
            </a:pPr>
          </a:p>
          <a:p>
            <a:pPr algn="l" marL="706299" indent="-353150" lvl="1">
              <a:lnSpc>
                <a:spcPts val="3304"/>
              </a:lnSpc>
              <a:buFont typeface="Arial"/>
              <a:buChar char="•"/>
            </a:pPr>
            <a:r>
              <a:rPr lang="en-US" b="true" sz="3271">
                <a:solidFill>
                  <a:srgbClr val="000000"/>
                </a:solidFill>
                <a:latin typeface="Quicksand Bold"/>
                <a:ea typeface="Quicksand Bold"/>
                <a:cs typeface="Quicksand Bold"/>
                <a:sym typeface="Quicksand Bold"/>
              </a:rPr>
              <a:t>Why not Median/Mode: The median and mode are more robust to outliers but less useful in minimizing the continuous error in regression, where every data point's deviation from the mean matters.</a:t>
            </a:r>
          </a:p>
        </p:txBody>
      </p:sp>
    </p:spTree>
  </p:cSld>
  <p:clrMapOvr>
    <a:masterClrMapping/>
  </p:clrMapOvr>
  <p:transition spd="fast">
    <p:cover dir="d"/>
  </p:transition>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2070120" y="-41587"/>
            <a:ext cx="6217880" cy="10328587"/>
            <a:chOff x="0" y="0"/>
            <a:chExt cx="1637631" cy="2720286"/>
          </a:xfrm>
        </p:grpSpPr>
        <p:sp>
          <p:nvSpPr>
            <p:cNvPr name="Freeform 3" id="3"/>
            <p:cNvSpPr/>
            <p:nvPr/>
          </p:nvSpPr>
          <p:spPr>
            <a:xfrm flipH="false" flipV="false" rot="0">
              <a:off x="0" y="0"/>
              <a:ext cx="1637631" cy="2720286"/>
            </a:xfrm>
            <a:custGeom>
              <a:avLst/>
              <a:gdLst/>
              <a:ahLst/>
              <a:cxnLst/>
              <a:rect r="r" b="b" t="t" l="l"/>
              <a:pathLst>
                <a:path h="2720286" w="1637631">
                  <a:moveTo>
                    <a:pt x="0" y="0"/>
                  </a:moveTo>
                  <a:lnTo>
                    <a:pt x="1637631" y="0"/>
                  </a:lnTo>
                  <a:lnTo>
                    <a:pt x="1637631" y="2720286"/>
                  </a:lnTo>
                  <a:lnTo>
                    <a:pt x="0" y="2720286"/>
                  </a:lnTo>
                  <a:close/>
                </a:path>
              </a:pathLst>
            </a:custGeom>
            <a:solidFill>
              <a:srgbClr val="203162"/>
            </a:solidFill>
          </p:spPr>
        </p:sp>
        <p:sp>
          <p:nvSpPr>
            <p:cNvPr name="TextBox 4" id="4"/>
            <p:cNvSpPr txBox="true"/>
            <p:nvPr/>
          </p:nvSpPr>
          <p:spPr>
            <a:xfrm>
              <a:off x="0" y="38100"/>
              <a:ext cx="1637631" cy="2682186"/>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4682844" y="7831813"/>
            <a:ext cx="1334789" cy="859119"/>
          </a:xfrm>
          <a:custGeom>
            <a:avLst/>
            <a:gdLst/>
            <a:ahLst/>
            <a:cxnLst/>
            <a:rect r="r" b="b" t="t" l="l"/>
            <a:pathLst>
              <a:path h="859119" w="1334789">
                <a:moveTo>
                  <a:pt x="0" y="0"/>
                </a:moveTo>
                <a:lnTo>
                  <a:pt x="1334789" y="0"/>
                </a:lnTo>
                <a:lnTo>
                  <a:pt x="1334789" y="859119"/>
                </a:lnTo>
                <a:lnTo>
                  <a:pt x="0" y="8591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41259" y="7261917"/>
            <a:ext cx="2290516" cy="2281926"/>
          </a:xfrm>
          <a:custGeom>
            <a:avLst/>
            <a:gdLst/>
            <a:ahLst/>
            <a:cxnLst/>
            <a:rect r="r" b="b" t="t" l="l"/>
            <a:pathLst>
              <a:path h="2281926" w="2290516">
                <a:moveTo>
                  <a:pt x="0" y="0"/>
                </a:moveTo>
                <a:lnTo>
                  <a:pt x="2290516" y="0"/>
                </a:lnTo>
                <a:lnTo>
                  <a:pt x="2290516" y="2281926"/>
                </a:lnTo>
                <a:lnTo>
                  <a:pt x="0" y="2281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642096" y="542892"/>
            <a:ext cx="2536964" cy="2580405"/>
          </a:xfrm>
          <a:custGeom>
            <a:avLst/>
            <a:gdLst/>
            <a:ahLst/>
            <a:cxnLst/>
            <a:rect r="r" b="b" t="t" l="l"/>
            <a:pathLst>
              <a:path h="2580405" w="2536964">
                <a:moveTo>
                  <a:pt x="0" y="0"/>
                </a:moveTo>
                <a:lnTo>
                  <a:pt x="2536964" y="0"/>
                </a:lnTo>
                <a:lnTo>
                  <a:pt x="2536964" y="2580405"/>
                </a:lnTo>
                <a:lnTo>
                  <a:pt x="0" y="25804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744615" y="542892"/>
            <a:ext cx="8546036" cy="1605537"/>
            <a:chOff x="0" y="0"/>
            <a:chExt cx="2250808" cy="422858"/>
          </a:xfrm>
        </p:grpSpPr>
        <p:sp>
          <p:nvSpPr>
            <p:cNvPr name="Freeform 9" id="9"/>
            <p:cNvSpPr/>
            <p:nvPr/>
          </p:nvSpPr>
          <p:spPr>
            <a:xfrm flipH="false" flipV="false" rot="0">
              <a:off x="0" y="0"/>
              <a:ext cx="2250808" cy="422858"/>
            </a:xfrm>
            <a:custGeom>
              <a:avLst/>
              <a:gdLst/>
              <a:ahLst/>
              <a:cxnLst/>
              <a:rect r="r" b="b" t="t" l="l"/>
              <a:pathLst>
                <a:path h="422858" w="2250808">
                  <a:moveTo>
                    <a:pt x="90591" y="0"/>
                  </a:moveTo>
                  <a:lnTo>
                    <a:pt x="2160217" y="0"/>
                  </a:lnTo>
                  <a:cubicBezTo>
                    <a:pt x="2210249" y="0"/>
                    <a:pt x="2250808" y="40559"/>
                    <a:pt x="2250808" y="90591"/>
                  </a:cubicBezTo>
                  <a:lnTo>
                    <a:pt x="2250808" y="332267"/>
                  </a:lnTo>
                  <a:cubicBezTo>
                    <a:pt x="2250808" y="382299"/>
                    <a:pt x="2210249" y="422858"/>
                    <a:pt x="2160217" y="422858"/>
                  </a:cubicBezTo>
                  <a:lnTo>
                    <a:pt x="90591" y="422858"/>
                  </a:lnTo>
                  <a:cubicBezTo>
                    <a:pt x="40559" y="422858"/>
                    <a:pt x="0" y="382299"/>
                    <a:pt x="0" y="332267"/>
                  </a:cubicBezTo>
                  <a:lnTo>
                    <a:pt x="0" y="90591"/>
                  </a:lnTo>
                  <a:cubicBezTo>
                    <a:pt x="0" y="40559"/>
                    <a:pt x="40559" y="0"/>
                    <a:pt x="90591" y="0"/>
                  </a:cubicBezTo>
                  <a:close/>
                </a:path>
              </a:pathLst>
            </a:custGeom>
            <a:solidFill>
              <a:srgbClr val="86C2F8"/>
            </a:solidFill>
          </p:spPr>
        </p:sp>
        <p:sp>
          <p:nvSpPr>
            <p:cNvPr name="TextBox 10" id="10"/>
            <p:cNvSpPr txBox="true"/>
            <p:nvPr/>
          </p:nvSpPr>
          <p:spPr>
            <a:xfrm>
              <a:off x="0" y="304800"/>
              <a:ext cx="2250808" cy="118058"/>
            </a:xfrm>
            <a:prstGeom prst="rect">
              <a:avLst/>
            </a:prstGeom>
          </p:spPr>
          <p:txBody>
            <a:bodyPr anchor="ctr" rtlCol="false" tIns="50800" lIns="50800" bIns="50800" rIns="50800"/>
            <a:lstStyle/>
            <a:p>
              <a:pPr algn="ctr">
                <a:lnSpc>
                  <a:spcPts val="2250"/>
                </a:lnSpc>
              </a:pPr>
              <a:r>
                <a:rPr lang="en-US" sz="4500" b="true">
                  <a:solidFill>
                    <a:srgbClr val="334782"/>
                  </a:solidFill>
                  <a:latin typeface="Quicksand Bold"/>
                  <a:ea typeface="Quicksand Bold"/>
                  <a:cs typeface="Quicksand Bold"/>
                  <a:sym typeface="Quicksand Bold"/>
                </a:rPr>
                <a:t>MEAN OVER MEDIAN/MODE</a:t>
              </a:r>
            </a:p>
            <a:p>
              <a:pPr algn="ctr">
                <a:lnSpc>
                  <a:spcPts val="4545"/>
                </a:lnSpc>
              </a:pPr>
            </a:p>
          </p:txBody>
        </p:sp>
      </p:grpSp>
      <p:sp>
        <p:nvSpPr>
          <p:cNvPr name="TextBox 11" id="11"/>
          <p:cNvSpPr txBox="true"/>
          <p:nvPr/>
        </p:nvSpPr>
        <p:spPr>
          <a:xfrm rot="0">
            <a:off x="1028700" y="2704535"/>
            <a:ext cx="10548324" cy="6727389"/>
          </a:xfrm>
          <a:prstGeom prst="rect">
            <a:avLst/>
          </a:prstGeom>
        </p:spPr>
        <p:txBody>
          <a:bodyPr anchor="t" rtlCol="false" tIns="0" lIns="0" bIns="0" rIns="0">
            <a:spAutoFit/>
          </a:bodyPr>
          <a:lstStyle/>
          <a:p>
            <a:pPr algn="l">
              <a:lnSpc>
                <a:spcPts val="3304"/>
              </a:lnSpc>
              <a:spcBef>
                <a:spcPct val="0"/>
              </a:spcBef>
            </a:pPr>
            <a:r>
              <a:rPr lang="en-US" b="true" sz="3271">
                <a:solidFill>
                  <a:srgbClr val="000000"/>
                </a:solidFill>
                <a:latin typeface="Quicksand Bold"/>
                <a:ea typeface="Quicksand Bold"/>
                <a:cs typeface="Quicksand Bold"/>
                <a:sym typeface="Quicksand Bold"/>
              </a:rPr>
              <a:t>2</a:t>
            </a:r>
            <a:r>
              <a:rPr lang="en-US" b="true" sz="3271">
                <a:solidFill>
                  <a:srgbClr val="000000"/>
                </a:solidFill>
                <a:latin typeface="Quicksand Bold"/>
                <a:ea typeface="Quicksand Bold"/>
                <a:cs typeface="Quicksand Bold"/>
                <a:sym typeface="Quicksand Bold"/>
              </a:rPr>
              <a:t>. Feature Scaling (Normalization)</a:t>
            </a:r>
          </a:p>
          <a:p>
            <a:pPr algn="l" marL="706299" indent="-353150" lvl="1">
              <a:lnSpc>
                <a:spcPts val="3304"/>
              </a:lnSpc>
              <a:buFont typeface="Arial"/>
              <a:buChar char="•"/>
            </a:pPr>
            <a:r>
              <a:rPr lang="en-US" b="true" sz="3271">
                <a:solidFill>
                  <a:srgbClr val="000000"/>
                </a:solidFill>
                <a:latin typeface="Quicksand Bold"/>
                <a:ea typeface="Quicksand Bold"/>
                <a:cs typeface="Quicksand Bold"/>
                <a:sym typeface="Quicksand Bold"/>
              </a:rPr>
              <a:t>Use of Mean: When normalizing or standardizing features, the mean of each feature is subtracted, and then the result is divided by the standard deviation (Z-score normalization). This helps to center the data and bring it into a comparable range for machine learning algorithms.</a:t>
            </a:r>
          </a:p>
          <a:p>
            <a:pPr algn="l" marL="706299" indent="-353150" lvl="1">
              <a:lnSpc>
                <a:spcPts val="3304"/>
              </a:lnSpc>
              <a:buFont typeface="Arial"/>
              <a:buChar char="•"/>
            </a:pPr>
            <a:r>
              <a:rPr lang="en-US" b="true" sz="3271">
                <a:solidFill>
                  <a:srgbClr val="000000"/>
                </a:solidFill>
                <a:latin typeface="Quicksand Bold"/>
                <a:ea typeface="Quicksand Bold"/>
                <a:cs typeface="Quicksand Bold"/>
                <a:sym typeface="Quicksand Bold"/>
              </a:rPr>
              <a:t>Why not Median/Mode: The median can also be used in certain robust scaling methods, but mean is more appropriate when you assume the data is normally distributed. Mode isn't generally used in scaling as it represents the most frequent value, which doesn’t help in capturing the spread of the data.</a:t>
            </a:r>
          </a:p>
          <a:p>
            <a:pPr algn="l">
              <a:lnSpc>
                <a:spcPts val="3304"/>
              </a:lnSpc>
            </a:pPr>
          </a:p>
        </p:txBody>
      </p:sp>
    </p:spTree>
  </p:cSld>
  <p:clrMapOvr>
    <a:masterClrMapping/>
  </p:clrMapOvr>
  <p:transition spd="fast">
    <p:fade/>
  </p:transition>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2070120" y="-41587"/>
            <a:ext cx="6217880" cy="10328587"/>
            <a:chOff x="0" y="0"/>
            <a:chExt cx="1637631" cy="2720286"/>
          </a:xfrm>
        </p:grpSpPr>
        <p:sp>
          <p:nvSpPr>
            <p:cNvPr name="Freeform 3" id="3"/>
            <p:cNvSpPr/>
            <p:nvPr/>
          </p:nvSpPr>
          <p:spPr>
            <a:xfrm flipH="false" flipV="false" rot="0">
              <a:off x="0" y="0"/>
              <a:ext cx="1637631" cy="2720286"/>
            </a:xfrm>
            <a:custGeom>
              <a:avLst/>
              <a:gdLst/>
              <a:ahLst/>
              <a:cxnLst/>
              <a:rect r="r" b="b" t="t" l="l"/>
              <a:pathLst>
                <a:path h="2720286" w="1637631">
                  <a:moveTo>
                    <a:pt x="0" y="0"/>
                  </a:moveTo>
                  <a:lnTo>
                    <a:pt x="1637631" y="0"/>
                  </a:lnTo>
                  <a:lnTo>
                    <a:pt x="1637631" y="2720286"/>
                  </a:lnTo>
                  <a:lnTo>
                    <a:pt x="0" y="2720286"/>
                  </a:lnTo>
                  <a:close/>
                </a:path>
              </a:pathLst>
            </a:custGeom>
            <a:solidFill>
              <a:srgbClr val="203162"/>
            </a:solidFill>
          </p:spPr>
        </p:sp>
        <p:sp>
          <p:nvSpPr>
            <p:cNvPr name="TextBox 4" id="4"/>
            <p:cNvSpPr txBox="true"/>
            <p:nvPr/>
          </p:nvSpPr>
          <p:spPr>
            <a:xfrm>
              <a:off x="0" y="38100"/>
              <a:ext cx="1637631" cy="2682186"/>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4682844" y="7831813"/>
            <a:ext cx="1334789" cy="859119"/>
          </a:xfrm>
          <a:custGeom>
            <a:avLst/>
            <a:gdLst/>
            <a:ahLst/>
            <a:cxnLst/>
            <a:rect r="r" b="b" t="t" l="l"/>
            <a:pathLst>
              <a:path h="859119" w="1334789">
                <a:moveTo>
                  <a:pt x="0" y="0"/>
                </a:moveTo>
                <a:lnTo>
                  <a:pt x="1334789" y="0"/>
                </a:lnTo>
                <a:lnTo>
                  <a:pt x="1334789" y="859119"/>
                </a:lnTo>
                <a:lnTo>
                  <a:pt x="0" y="8591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41259" y="7261917"/>
            <a:ext cx="2290516" cy="2281926"/>
          </a:xfrm>
          <a:custGeom>
            <a:avLst/>
            <a:gdLst/>
            <a:ahLst/>
            <a:cxnLst/>
            <a:rect r="r" b="b" t="t" l="l"/>
            <a:pathLst>
              <a:path h="2281926" w="2290516">
                <a:moveTo>
                  <a:pt x="0" y="0"/>
                </a:moveTo>
                <a:lnTo>
                  <a:pt x="2290516" y="0"/>
                </a:lnTo>
                <a:lnTo>
                  <a:pt x="2290516" y="2281926"/>
                </a:lnTo>
                <a:lnTo>
                  <a:pt x="0" y="2281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642096" y="542892"/>
            <a:ext cx="2536964" cy="2580405"/>
          </a:xfrm>
          <a:custGeom>
            <a:avLst/>
            <a:gdLst/>
            <a:ahLst/>
            <a:cxnLst/>
            <a:rect r="r" b="b" t="t" l="l"/>
            <a:pathLst>
              <a:path h="2580405" w="2536964">
                <a:moveTo>
                  <a:pt x="0" y="0"/>
                </a:moveTo>
                <a:lnTo>
                  <a:pt x="2536964" y="0"/>
                </a:lnTo>
                <a:lnTo>
                  <a:pt x="2536964" y="2580405"/>
                </a:lnTo>
                <a:lnTo>
                  <a:pt x="0" y="25804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744615" y="542892"/>
            <a:ext cx="8546036" cy="1605537"/>
            <a:chOff x="0" y="0"/>
            <a:chExt cx="2250808" cy="422858"/>
          </a:xfrm>
        </p:grpSpPr>
        <p:sp>
          <p:nvSpPr>
            <p:cNvPr name="Freeform 9" id="9"/>
            <p:cNvSpPr/>
            <p:nvPr/>
          </p:nvSpPr>
          <p:spPr>
            <a:xfrm flipH="false" flipV="false" rot="0">
              <a:off x="0" y="0"/>
              <a:ext cx="2250808" cy="422858"/>
            </a:xfrm>
            <a:custGeom>
              <a:avLst/>
              <a:gdLst/>
              <a:ahLst/>
              <a:cxnLst/>
              <a:rect r="r" b="b" t="t" l="l"/>
              <a:pathLst>
                <a:path h="422858" w="2250808">
                  <a:moveTo>
                    <a:pt x="90591" y="0"/>
                  </a:moveTo>
                  <a:lnTo>
                    <a:pt x="2160217" y="0"/>
                  </a:lnTo>
                  <a:cubicBezTo>
                    <a:pt x="2210249" y="0"/>
                    <a:pt x="2250808" y="40559"/>
                    <a:pt x="2250808" y="90591"/>
                  </a:cubicBezTo>
                  <a:lnTo>
                    <a:pt x="2250808" y="332267"/>
                  </a:lnTo>
                  <a:cubicBezTo>
                    <a:pt x="2250808" y="382299"/>
                    <a:pt x="2210249" y="422858"/>
                    <a:pt x="2160217" y="422858"/>
                  </a:cubicBezTo>
                  <a:lnTo>
                    <a:pt x="90591" y="422858"/>
                  </a:lnTo>
                  <a:cubicBezTo>
                    <a:pt x="40559" y="422858"/>
                    <a:pt x="0" y="382299"/>
                    <a:pt x="0" y="332267"/>
                  </a:cubicBezTo>
                  <a:lnTo>
                    <a:pt x="0" y="90591"/>
                  </a:lnTo>
                  <a:cubicBezTo>
                    <a:pt x="0" y="40559"/>
                    <a:pt x="40559" y="0"/>
                    <a:pt x="90591" y="0"/>
                  </a:cubicBezTo>
                  <a:close/>
                </a:path>
              </a:pathLst>
            </a:custGeom>
            <a:solidFill>
              <a:srgbClr val="86C2F8"/>
            </a:solidFill>
          </p:spPr>
        </p:sp>
        <p:sp>
          <p:nvSpPr>
            <p:cNvPr name="TextBox 10" id="10"/>
            <p:cNvSpPr txBox="true"/>
            <p:nvPr/>
          </p:nvSpPr>
          <p:spPr>
            <a:xfrm>
              <a:off x="0" y="304800"/>
              <a:ext cx="2250808" cy="118058"/>
            </a:xfrm>
            <a:prstGeom prst="rect">
              <a:avLst/>
            </a:prstGeom>
          </p:spPr>
          <p:txBody>
            <a:bodyPr anchor="ctr" rtlCol="false" tIns="50800" lIns="50800" bIns="50800" rIns="50800"/>
            <a:lstStyle/>
            <a:p>
              <a:pPr algn="ctr">
                <a:lnSpc>
                  <a:spcPts val="2250"/>
                </a:lnSpc>
              </a:pPr>
              <a:r>
                <a:rPr lang="en-US" sz="4500" b="true">
                  <a:solidFill>
                    <a:srgbClr val="334782"/>
                  </a:solidFill>
                  <a:latin typeface="Quicksand Bold"/>
                  <a:ea typeface="Quicksand Bold"/>
                  <a:cs typeface="Quicksand Bold"/>
                  <a:sym typeface="Quicksand Bold"/>
                </a:rPr>
                <a:t>MEAN OVER MEDIAN/MODE</a:t>
              </a:r>
            </a:p>
            <a:p>
              <a:pPr algn="ctr">
                <a:lnSpc>
                  <a:spcPts val="4545"/>
                </a:lnSpc>
              </a:pPr>
            </a:p>
          </p:txBody>
        </p:sp>
      </p:grpSp>
      <p:sp>
        <p:nvSpPr>
          <p:cNvPr name="TextBox 11" id="11"/>
          <p:cNvSpPr txBox="true"/>
          <p:nvPr/>
        </p:nvSpPr>
        <p:spPr>
          <a:xfrm rot="0">
            <a:off x="1277230" y="3180447"/>
            <a:ext cx="10548324" cy="5889189"/>
          </a:xfrm>
          <a:prstGeom prst="rect">
            <a:avLst/>
          </a:prstGeom>
        </p:spPr>
        <p:txBody>
          <a:bodyPr anchor="t" rtlCol="false" tIns="0" lIns="0" bIns="0" rIns="0">
            <a:spAutoFit/>
          </a:bodyPr>
          <a:lstStyle/>
          <a:p>
            <a:pPr algn="l">
              <a:lnSpc>
                <a:spcPts val="3304"/>
              </a:lnSpc>
              <a:spcBef>
                <a:spcPct val="0"/>
              </a:spcBef>
            </a:pPr>
            <a:r>
              <a:rPr lang="en-US" b="true" sz="3271">
                <a:solidFill>
                  <a:srgbClr val="000000"/>
                </a:solidFill>
                <a:latin typeface="Quicksand Bold"/>
                <a:ea typeface="Quicksand Bold"/>
                <a:cs typeface="Quicksand Bold"/>
                <a:sym typeface="Quicksand Bold"/>
              </a:rPr>
              <a:t>3</a:t>
            </a:r>
            <a:r>
              <a:rPr lang="en-US" b="true" sz="3271">
                <a:solidFill>
                  <a:srgbClr val="000000"/>
                </a:solidFill>
                <a:latin typeface="Quicksand Bold"/>
                <a:ea typeface="Quicksand Bold"/>
                <a:cs typeface="Quicksand Bold"/>
                <a:sym typeface="Quicksand Bold"/>
              </a:rPr>
              <a:t>. Outlier Detection in Gaussian-distributed Data</a:t>
            </a:r>
          </a:p>
          <a:p>
            <a:pPr algn="l" marL="706299" indent="-353150" lvl="1">
              <a:lnSpc>
                <a:spcPts val="3304"/>
              </a:lnSpc>
              <a:buFont typeface="Arial"/>
              <a:buChar char="•"/>
            </a:pPr>
            <a:r>
              <a:rPr lang="en-US" b="true" sz="3271">
                <a:solidFill>
                  <a:srgbClr val="000000"/>
                </a:solidFill>
                <a:latin typeface="Quicksand Bold"/>
                <a:ea typeface="Quicksand Bold"/>
                <a:cs typeface="Quicksand Bold"/>
                <a:sym typeface="Quicksand Bold"/>
              </a:rPr>
              <a:t>Use of Mean: In cases where you assume that your data is approximately Gaussian (normally distributed), the mean is very important in identifying and handling outliers. If the data follows a normal distribution, values that lie far away from the mean (in terms of standard deviations) can be considered outliers.</a:t>
            </a:r>
          </a:p>
          <a:p>
            <a:pPr algn="l" marL="706299" indent="-353150" lvl="1">
              <a:lnSpc>
                <a:spcPts val="3304"/>
              </a:lnSpc>
              <a:buFont typeface="Arial"/>
              <a:buChar char="•"/>
            </a:pPr>
            <a:r>
              <a:rPr lang="en-US" b="true" sz="3271">
                <a:solidFill>
                  <a:srgbClr val="000000"/>
                </a:solidFill>
                <a:latin typeface="Quicksand Bold"/>
                <a:ea typeface="Quicksand Bold"/>
                <a:cs typeface="Quicksand Bold"/>
                <a:sym typeface="Quicksand Bold"/>
              </a:rPr>
              <a:t>Why not Median/Mode: The median is more robust and less affected by outliers, but when data is normally distributed, the mean and standard deviation provide more meaningful insights for detecting anomalies.</a:t>
            </a:r>
          </a:p>
          <a:p>
            <a:pPr algn="l">
              <a:lnSpc>
                <a:spcPts val="3304"/>
              </a:lnSpc>
            </a:pPr>
          </a:p>
        </p:txBody>
      </p:sp>
    </p:spTree>
  </p:cSld>
  <p:clrMapOvr>
    <a:masterClrMapping/>
  </p:clrMapOvr>
  <p:transition spd="fast">
    <p:fade/>
  </p:transition>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2070120" y="-41587"/>
            <a:ext cx="6217880" cy="10328587"/>
            <a:chOff x="0" y="0"/>
            <a:chExt cx="1637631" cy="2720286"/>
          </a:xfrm>
        </p:grpSpPr>
        <p:sp>
          <p:nvSpPr>
            <p:cNvPr name="Freeform 3" id="3"/>
            <p:cNvSpPr/>
            <p:nvPr/>
          </p:nvSpPr>
          <p:spPr>
            <a:xfrm flipH="false" flipV="false" rot="0">
              <a:off x="0" y="0"/>
              <a:ext cx="1637631" cy="2720286"/>
            </a:xfrm>
            <a:custGeom>
              <a:avLst/>
              <a:gdLst/>
              <a:ahLst/>
              <a:cxnLst/>
              <a:rect r="r" b="b" t="t" l="l"/>
              <a:pathLst>
                <a:path h="2720286" w="1637631">
                  <a:moveTo>
                    <a:pt x="0" y="0"/>
                  </a:moveTo>
                  <a:lnTo>
                    <a:pt x="1637631" y="0"/>
                  </a:lnTo>
                  <a:lnTo>
                    <a:pt x="1637631" y="2720286"/>
                  </a:lnTo>
                  <a:lnTo>
                    <a:pt x="0" y="2720286"/>
                  </a:lnTo>
                  <a:close/>
                </a:path>
              </a:pathLst>
            </a:custGeom>
            <a:solidFill>
              <a:srgbClr val="203162"/>
            </a:solidFill>
          </p:spPr>
        </p:sp>
        <p:sp>
          <p:nvSpPr>
            <p:cNvPr name="TextBox 4" id="4"/>
            <p:cNvSpPr txBox="true"/>
            <p:nvPr/>
          </p:nvSpPr>
          <p:spPr>
            <a:xfrm>
              <a:off x="0" y="38100"/>
              <a:ext cx="1637631" cy="2682186"/>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4682844" y="7831813"/>
            <a:ext cx="1334789" cy="859119"/>
          </a:xfrm>
          <a:custGeom>
            <a:avLst/>
            <a:gdLst/>
            <a:ahLst/>
            <a:cxnLst/>
            <a:rect r="r" b="b" t="t" l="l"/>
            <a:pathLst>
              <a:path h="859119" w="1334789">
                <a:moveTo>
                  <a:pt x="0" y="0"/>
                </a:moveTo>
                <a:lnTo>
                  <a:pt x="1334789" y="0"/>
                </a:lnTo>
                <a:lnTo>
                  <a:pt x="1334789" y="859119"/>
                </a:lnTo>
                <a:lnTo>
                  <a:pt x="0" y="8591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41259" y="7261917"/>
            <a:ext cx="2290516" cy="2281926"/>
          </a:xfrm>
          <a:custGeom>
            <a:avLst/>
            <a:gdLst/>
            <a:ahLst/>
            <a:cxnLst/>
            <a:rect r="r" b="b" t="t" l="l"/>
            <a:pathLst>
              <a:path h="2281926" w="2290516">
                <a:moveTo>
                  <a:pt x="0" y="0"/>
                </a:moveTo>
                <a:lnTo>
                  <a:pt x="2290516" y="0"/>
                </a:lnTo>
                <a:lnTo>
                  <a:pt x="2290516" y="2281926"/>
                </a:lnTo>
                <a:lnTo>
                  <a:pt x="0" y="2281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642096" y="542892"/>
            <a:ext cx="2536964" cy="2580405"/>
          </a:xfrm>
          <a:custGeom>
            <a:avLst/>
            <a:gdLst/>
            <a:ahLst/>
            <a:cxnLst/>
            <a:rect r="r" b="b" t="t" l="l"/>
            <a:pathLst>
              <a:path h="2580405" w="2536964">
                <a:moveTo>
                  <a:pt x="0" y="0"/>
                </a:moveTo>
                <a:lnTo>
                  <a:pt x="2536964" y="0"/>
                </a:lnTo>
                <a:lnTo>
                  <a:pt x="2536964" y="2580405"/>
                </a:lnTo>
                <a:lnTo>
                  <a:pt x="0" y="25804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744615" y="542892"/>
            <a:ext cx="8546036" cy="1605537"/>
            <a:chOff x="0" y="0"/>
            <a:chExt cx="2250808" cy="422858"/>
          </a:xfrm>
        </p:grpSpPr>
        <p:sp>
          <p:nvSpPr>
            <p:cNvPr name="Freeform 9" id="9"/>
            <p:cNvSpPr/>
            <p:nvPr/>
          </p:nvSpPr>
          <p:spPr>
            <a:xfrm flipH="false" flipV="false" rot="0">
              <a:off x="0" y="0"/>
              <a:ext cx="2250808" cy="422858"/>
            </a:xfrm>
            <a:custGeom>
              <a:avLst/>
              <a:gdLst/>
              <a:ahLst/>
              <a:cxnLst/>
              <a:rect r="r" b="b" t="t" l="l"/>
              <a:pathLst>
                <a:path h="422858" w="2250808">
                  <a:moveTo>
                    <a:pt x="90591" y="0"/>
                  </a:moveTo>
                  <a:lnTo>
                    <a:pt x="2160217" y="0"/>
                  </a:lnTo>
                  <a:cubicBezTo>
                    <a:pt x="2210249" y="0"/>
                    <a:pt x="2250808" y="40559"/>
                    <a:pt x="2250808" y="90591"/>
                  </a:cubicBezTo>
                  <a:lnTo>
                    <a:pt x="2250808" y="332267"/>
                  </a:lnTo>
                  <a:cubicBezTo>
                    <a:pt x="2250808" y="382299"/>
                    <a:pt x="2210249" y="422858"/>
                    <a:pt x="2160217" y="422858"/>
                  </a:cubicBezTo>
                  <a:lnTo>
                    <a:pt x="90591" y="422858"/>
                  </a:lnTo>
                  <a:cubicBezTo>
                    <a:pt x="40559" y="422858"/>
                    <a:pt x="0" y="382299"/>
                    <a:pt x="0" y="332267"/>
                  </a:cubicBezTo>
                  <a:lnTo>
                    <a:pt x="0" y="90591"/>
                  </a:lnTo>
                  <a:cubicBezTo>
                    <a:pt x="0" y="40559"/>
                    <a:pt x="40559" y="0"/>
                    <a:pt x="90591" y="0"/>
                  </a:cubicBezTo>
                  <a:close/>
                </a:path>
              </a:pathLst>
            </a:custGeom>
            <a:solidFill>
              <a:srgbClr val="86C2F8"/>
            </a:solidFill>
          </p:spPr>
        </p:sp>
        <p:sp>
          <p:nvSpPr>
            <p:cNvPr name="TextBox 10" id="10"/>
            <p:cNvSpPr txBox="true"/>
            <p:nvPr/>
          </p:nvSpPr>
          <p:spPr>
            <a:xfrm>
              <a:off x="0" y="304800"/>
              <a:ext cx="2250808" cy="118058"/>
            </a:xfrm>
            <a:prstGeom prst="rect">
              <a:avLst/>
            </a:prstGeom>
          </p:spPr>
          <p:txBody>
            <a:bodyPr anchor="ctr" rtlCol="false" tIns="50800" lIns="50800" bIns="50800" rIns="50800"/>
            <a:lstStyle/>
            <a:p>
              <a:pPr algn="ctr">
                <a:lnSpc>
                  <a:spcPts val="2250"/>
                </a:lnSpc>
              </a:pPr>
              <a:r>
                <a:rPr lang="en-US" sz="4500" b="true">
                  <a:solidFill>
                    <a:srgbClr val="334782"/>
                  </a:solidFill>
                  <a:latin typeface="Quicksand Bold"/>
                  <a:ea typeface="Quicksand Bold"/>
                  <a:cs typeface="Quicksand Bold"/>
                  <a:sym typeface="Quicksand Bold"/>
                </a:rPr>
                <a:t>MEAN OVER MEDIAN/MODE</a:t>
              </a:r>
            </a:p>
            <a:p>
              <a:pPr algn="ctr">
                <a:lnSpc>
                  <a:spcPts val="4545"/>
                </a:lnSpc>
              </a:pPr>
            </a:p>
          </p:txBody>
        </p:sp>
      </p:grpSp>
      <p:sp>
        <p:nvSpPr>
          <p:cNvPr name="TextBox 11" id="11"/>
          <p:cNvSpPr txBox="true"/>
          <p:nvPr/>
        </p:nvSpPr>
        <p:spPr>
          <a:xfrm rot="0">
            <a:off x="1277230" y="3180447"/>
            <a:ext cx="10548324" cy="6308289"/>
          </a:xfrm>
          <a:prstGeom prst="rect">
            <a:avLst/>
          </a:prstGeom>
        </p:spPr>
        <p:txBody>
          <a:bodyPr anchor="t" rtlCol="false" tIns="0" lIns="0" bIns="0" rIns="0">
            <a:spAutoFit/>
          </a:bodyPr>
          <a:lstStyle/>
          <a:p>
            <a:pPr algn="l">
              <a:lnSpc>
                <a:spcPts val="3304"/>
              </a:lnSpc>
              <a:spcBef>
                <a:spcPct val="0"/>
              </a:spcBef>
            </a:pPr>
            <a:r>
              <a:rPr lang="en-US" b="true" sz="3271">
                <a:solidFill>
                  <a:srgbClr val="000000"/>
                </a:solidFill>
                <a:latin typeface="Quicksand Bold"/>
                <a:ea typeface="Quicksand Bold"/>
                <a:cs typeface="Quicksand Bold"/>
                <a:sym typeface="Quicksand Bold"/>
              </a:rPr>
              <a:t>4</a:t>
            </a:r>
            <a:r>
              <a:rPr lang="en-US" b="true" sz="3271">
                <a:solidFill>
                  <a:srgbClr val="000000"/>
                </a:solidFill>
                <a:latin typeface="Quicksand Bold"/>
                <a:ea typeface="Quicksand Bold"/>
                <a:cs typeface="Quicksand Bold"/>
                <a:sym typeface="Quicksand Bold"/>
              </a:rPr>
              <a:t>. Imputing Missing Values</a:t>
            </a:r>
          </a:p>
          <a:p>
            <a:pPr algn="l" marL="706299" indent="-353150" lvl="1">
              <a:lnSpc>
                <a:spcPts val="3304"/>
              </a:lnSpc>
              <a:buFont typeface="Arial"/>
              <a:buChar char="•"/>
            </a:pPr>
            <a:r>
              <a:rPr lang="en-US" b="true" sz="3271">
                <a:solidFill>
                  <a:srgbClr val="000000"/>
                </a:solidFill>
                <a:latin typeface="Quicksand Bold"/>
                <a:ea typeface="Quicksand Bold"/>
                <a:cs typeface="Quicksand Bold"/>
                <a:sym typeface="Quicksand Bold"/>
              </a:rPr>
              <a:t>Use of Mean: For numerical features with missing values, you can impute missing values with the mean when the data is approximately symmetric and lacks extreme outliers. This approach assumes that the missing data is missing at random and can be reasonably estimated by the central tendency.</a:t>
            </a:r>
          </a:p>
          <a:p>
            <a:pPr algn="l" marL="706299" indent="-353150" lvl="1">
              <a:lnSpc>
                <a:spcPts val="3304"/>
              </a:lnSpc>
              <a:buFont typeface="Arial"/>
              <a:buChar char="•"/>
            </a:pPr>
            <a:r>
              <a:rPr lang="en-US" b="true" sz="3271">
                <a:solidFill>
                  <a:srgbClr val="000000"/>
                </a:solidFill>
                <a:latin typeface="Quicksand Bold"/>
                <a:ea typeface="Quicksand Bold"/>
                <a:cs typeface="Quicksand Bold"/>
                <a:sym typeface="Quicksand Bold"/>
              </a:rPr>
              <a:t>Why not Median/Mode: The median is more suitable if the data has outliers or skewed distributions. The mode is used for categorical data, but in numerical contexts, the mean is preferred if the data is balanced and without heavy skew.</a:t>
            </a:r>
          </a:p>
          <a:p>
            <a:pPr algn="l">
              <a:lnSpc>
                <a:spcPts val="3304"/>
              </a:lnSpc>
            </a:pPr>
          </a:p>
        </p:txBody>
      </p:sp>
    </p:spTree>
  </p:cSld>
  <p:clrMapOvr>
    <a:masterClrMapping/>
  </p:clrMapOvr>
  <p:transition spd="fast">
    <p:fade/>
  </p:transition>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2070120" y="-41587"/>
            <a:ext cx="6217880" cy="10328587"/>
            <a:chOff x="0" y="0"/>
            <a:chExt cx="1637631" cy="2720286"/>
          </a:xfrm>
        </p:grpSpPr>
        <p:sp>
          <p:nvSpPr>
            <p:cNvPr name="Freeform 3" id="3"/>
            <p:cNvSpPr/>
            <p:nvPr/>
          </p:nvSpPr>
          <p:spPr>
            <a:xfrm flipH="false" flipV="false" rot="0">
              <a:off x="0" y="0"/>
              <a:ext cx="1637631" cy="2720286"/>
            </a:xfrm>
            <a:custGeom>
              <a:avLst/>
              <a:gdLst/>
              <a:ahLst/>
              <a:cxnLst/>
              <a:rect r="r" b="b" t="t" l="l"/>
              <a:pathLst>
                <a:path h="2720286" w="1637631">
                  <a:moveTo>
                    <a:pt x="0" y="0"/>
                  </a:moveTo>
                  <a:lnTo>
                    <a:pt x="1637631" y="0"/>
                  </a:lnTo>
                  <a:lnTo>
                    <a:pt x="1637631" y="2720286"/>
                  </a:lnTo>
                  <a:lnTo>
                    <a:pt x="0" y="2720286"/>
                  </a:lnTo>
                  <a:close/>
                </a:path>
              </a:pathLst>
            </a:custGeom>
            <a:solidFill>
              <a:srgbClr val="203162"/>
            </a:solidFill>
          </p:spPr>
        </p:sp>
        <p:sp>
          <p:nvSpPr>
            <p:cNvPr name="TextBox 4" id="4"/>
            <p:cNvSpPr txBox="true"/>
            <p:nvPr/>
          </p:nvSpPr>
          <p:spPr>
            <a:xfrm>
              <a:off x="0" y="38100"/>
              <a:ext cx="1637631" cy="2682186"/>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4682844" y="7831813"/>
            <a:ext cx="1334789" cy="859119"/>
          </a:xfrm>
          <a:custGeom>
            <a:avLst/>
            <a:gdLst/>
            <a:ahLst/>
            <a:cxnLst/>
            <a:rect r="r" b="b" t="t" l="l"/>
            <a:pathLst>
              <a:path h="859119" w="1334789">
                <a:moveTo>
                  <a:pt x="0" y="0"/>
                </a:moveTo>
                <a:lnTo>
                  <a:pt x="1334789" y="0"/>
                </a:lnTo>
                <a:lnTo>
                  <a:pt x="1334789" y="859119"/>
                </a:lnTo>
                <a:lnTo>
                  <a:pt x="0" y="8591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41259" y="7261917"/>
            <a:ext cx="2290516" cy="2281926"/>
          </a:xfrm>
          <a:custGeom>
            <a:avLst/>
            <a:gdLst/>
            <a:ahLst/>
            <a:cxnLst/>
            <a:rect r="r" b="b" t="t" l="l"/>
            <a:pathLst>
              <a:path h="2281926" w="2290516">
                <a:moveTo>
                  <a:pt x="0" y="0"/>
                </a:moveTo>
                <a:lnTo>
                  <a:pt x="2290516" y="0"/>
                </a:lnTo>
                <a:lnTo>
                  <a:pt x="2290516" y="2281926"/>
                </a:lnTo>
                <a:lnTo>
                  <a:pt x="0" y="2281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642096" y="542892"/>
            <a:ext cx="2536964" cy="2580405"/>
          </a:xfrm>
          <a:custGeom>
            <a:avLst/>
            <a:gdLst/>
            <a:ahLst/>
            <a:cxnLst/>
            <a:rect r="r" b="b" t="t" l="l"/>
            <a:pathLst>
              <a:path h="2580405" w="2536964">
                <a:moveTo>
                  <a:pt x="0" y="0"/>
                </a:moveTo>
                <a:lnTo>
                  <a:pt x="2536964" y="0"/>
                </a:lnTo>
                <a:lnTo>
                  <a:pt x="2536964" y="2580405"/>
                </a:lnTo>
                <a:lnTo>
                  <a:pt x="0" y="25804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744615" y="542892"/>
            <a:ext cx="8546036" cy="1605537"/>
            <a:chOff x="0" y="0"/>
            <a:chExt cx="2250808" cy="422858"/>
          </a:xfrm>
        </p:grpSpPr>
        <p:sp>
          <p:nvSpPr>
            <p:cNvPr name="Freeform 9" id="9"/>
            <p:cNvSpPr/>
            <p:nvPr/>
          </p:nvSpPr>
          <p:spPr>
            <a:xfrm flipH="false" flipV="false" rot="0">
              <a:off x="0" y="0"/>
              <a:ext cx="2250808" cy="422858"/>
            </a:xfrm>
            <a:custGeom>
              <a:avLst/>
              <a:gdLst/>
              <a:ahLst/>
              <a:cxnLst/>
              <a:rect r="r" b="b" t="t" l="l"/>
              <a:pathLst>
                <a:path h="422858" w="2250808">
                  <a:moveTo>
                    <a:pt x="90591" y="0"/>
                  </a:moveTo>
                  <a:lnTo>
                    <a:pt x="2160217" y="0"/>
                  </a:lnTo>
                  <a:cubicBezTo>
                    <a:pt x="2210249" y="0"/>
                    <a:pt x="2250808" y="40559"/>
                    <a:pt x="2250808" y="90591"/>
                  </a:cubicBezTo>
                  <a:lnTo>
                    <a:pt x="2250808" y="332267"/>
                  </a:lnTo>
                  <a:cubicBezTo>
                    <a:pt x="2250808" y="382299"/>
                    <a:pt x="2210249" y="422858"/>
                    <a:pt x="2160217" y="422858"/>
                  </a:cubicBezTo>
                  <a:lnTo>
                    <a:pt x="90591" y="422858"/>
                  </a:lnTo>
                  <a:cubicBezTo>
                    <a:pt x="40559" y="422858"/>
                    <a:pt x="0" y="382299"/>
                    <a:pt x="0" y="332267"/>
                  </a:cubicBezTo>
                  <a:lnTo>
                    <a:pt x="0" y="90591"/>
                  </a:lnTo>
                  <a:cubicBezTo>
                    <a:pt x="0" y="40559"/>
                    <a:pt x="40559" y="0"/>
                    <a:pt x="90591" y="0"/>
                  </a:cubicBezTo>
                  <a:close/>
                </a:path>
              </a:pathLst>
            </a:custGeom>
            <a:solidFill>
              <a:srgbClr val="86C2F8"/>
            </a:solidFill>
          </p:spPr>
        </p:sp>
        <p:sp>
          <p:nvSpPr>
            <p:cNvPr name="TextBox 10" id="10"/>
            <p:cNvSpPr txBox="true"/>
            <p:nvPr/>
          </p:nvSpPr>
          <p:spPr>
            <a:xfrm>
              <a:off x="0" y="304800"/>
              <a:ext cx="2250808" cy="118058"/>
            </a:xfrm>
            <a:prstGeom prst="rect">
              <a:avLst/>
            </a:prstGeom>
          </p:spPr>
          <p:txBody>
            <a:bodyPr anchor="ctr" rtlCol="false" tIns="50800" lIns="50800" bIns="50800" rIns="50800"/>
            <a:lstStyle/>
            <a:p>
              <a:pPr algn="ctr">
                <a:lnSpc>
                  <a:spcPts val="2250"/>
                </a:lnSpc>
              </a:pPr>
              <a:r>
                <a:rPr lang="en-US" sz="4500" b="true">
                  <a:solidFill>
                    <a:srgbClr val="334782"/>
                  </a:solidFill>
                  <a:latin typeface="Quicksand Bold"/>
                  <a:ea typeface="Quicksand Bold"/>
                  <a:cs typeface="Quicksand Bold"/>
                  <a:sym typeface="Quicksand Bold"/>
                </a:rPr>
                <a:t>MEAN OVER MEDIAN/MODE</a:t>
              </a:r>
            </a:p>
            <a:p>
              <a:pPr algn="ctr">
                <a:lnSpc>
                  <a:spcPts val="4545"/>
                </a:lnSpc>
              </a:pPr>
            </a:p>
          </p:txBody>
        </p:sp>
      </p:grpSp>
      <p:sp>
        <p:nvSpPr>
          <p:cNvPr name="TextBox 11" id="11"/>
          <p:cNvSpPr txBox="true"/>
          <p:nvPr/>
        </p:nvSpPr>
        <p:spPr>
          <a:xfrm rot="0">
            <a:off x="1277230" y="3180447"/>
            <a:ext cx="10548324" cy="5470089"/>
          </a:xfrm>
          <a:prstGeom prst="rect">
            <a:avLst/>
          </a:prstGeom>
        </p:spPr>
        <p:txBody>
          <a:bodyPr anchor="t" rtlCol="false" tIns="0" lIns="0" bIns="0" rIns="0">
            <a:spAutoFit/>
          </a:bodyPr>
          <a:lstStyle/>
          <a:p>
            <a:pPr algn="l">
              <a:lnSpc>
                <a:spcPts val="3304"/>
              </a:lnSpc>
              <a:spcBef>
                <a:spcPct val="0"/>
              </a:spcBef>
            </a:pPr>
            <a:r>
              <a:rPr lang="en-US" b="true" sz="3271">
                <a:solidFill>
                  <a:srgbClr val="000000"/>
                </a:solidFill>
                <a:latin typeface="Quicksand Bold"/>
                <a:ea typeface="Quicksand Bold"/>
                <a:cs typeface="Quicksand Bold"/>
                <a:sym typeface="Quicksand Bold"/>
              </a:rPr>
              <a:t>5</a:t>
            </a:r>
            <a:r>
              <a:rPr lang="en-US" b="true" sz="3271">
                <a:solidFill>
                  <a:srgbClr val="000000"/>
                </a:solidFill>
                <a:latin typeface="Quicksand Bold"/>
                <a:ea typeface="Quicksand Bold"/>
                <a:cs typeface="Quicksand Bold"/>
                <a:sym typeface="Quicksand Bold"/>
              </a:rPr>
              <a:t>. Optimization Algorithms (e.g., Gradient Descent)</a:t>
            </a:r>
          </a:p>
          <a:p>
            <a:pPr algn="l" marL="706299" indent="-353150" lvl="1">
              <a:lnSpc>
                <a:spcPts val="3304"/>
              </a:lnSpc>
              <a:buFont typeface="Arial"/>
              <a:buChar char="•"/>
            </a:pPr>
            <a:r>
              <a:rPr lang="en-US" b="true" sz="3271">
                <a:solidFill>
                  <a:srgbClr val="000000"/>
                </a:solidFill>
                <a:latin typeface="Quicksand Bold"/>
                <a:ea typeface="Quicksand Bold"/>
                <a:cs typeface="Quicksand Bold"/>
                <a:sym typeface="Quicksand Bold"/>
              </a:rPr>
              <a:t>Use of Mean: Algorithms like gradient descent for optimization in machine learning often involve calculating the average (mean) of gradients or error terms to update model parameters. The mean is the central point that these algorithms attempt to converge toward.</a:t>
            </a:r>
          </a:p>
          <a:p>
            <a:pPr algn="l" marL="706299" indent="-353150" lvl="1">
              <a:lnSpc>
                <a:spcPts val="3304"/>
              </a:lnSpc>
              <a:buFont typeface="Arial"/>
              <a:buChar char="•"/>
            </a:pPr>
            <a:r>
              <a:rPr lang="en-US" b="true" sz="3271">
                <a:solidFill>
                  <a:srgbClr val="000000"/>
                </a:solidFill>
                <a:latin typeface="Quicksand Bold"/>
                <a:ea typeface="Quicksand Bold"/>
                <a:cs typeface="Quicksand Bold"/>
                <a:sym typeface="Quicksand Bold"/>
              </a:rPr>
              <a:t>Why not Median/Mode: The mean provides a smooth, continuous path to optimization, and its use ensures that the algorithm converges faster and more effectively, especially in cases where the data distribution is not heavily skewed.</a:t>
            </a:r>
          </a:p>
          <a:p>
            <a:pPr algn="l">
              <a:lnSpc>
                <a:spcPts val="3304"/>
              </a:lnSpc>
            </a:pPr>
          </a:p>
        </p:txBody>
      </p:sp>
    </p:spTree>
  </p:cSld>
  <p:clrMapOvr>
    <a:masterClrMapping/>
  </p:clrMapOvr>
  <p:transition spd="fast">
    <p:fade/>
  </p:transition>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2070120" y="-41587"/>
            <a:ext cx="6217880" cy="10328587"/>
            <a:chOff x="0" y="0"/>
            <a:chExt cx="1637631" cy="2720286"/>
          </a:xfrm>
        </p:grpSpPr>
        <p:sp>
          <p:nvSpPr>
            <p:cNvPr name="Freeform 3" id="3"/>
            <p:cNvSpPr/>
            <p:nvPr/>
          </p:nvSpPr>
          <p:spPr>
            <a:xfrm flipH="false" flipV="false" rot="0">
              <a:off x="0" y="0"/>
              <a:ext cx="1637631" cy="2720286"/>
            </a:xfrm>
            <a:custGeom>
              <a:avLst/>
              <a:gdLst/>
              <a:ahLst/>
              <a:cxnLst/>
              <a:rect r="r" b="b" t="t" l="l"/>
              <a:pathLst>
                <a:path h="2720286" w="1637631">
                  <a:moveTo>
                    <a:pt x="0" y="0"/>
                  </a:moveTo>
                  <a:lnTo>
                    <a:pt x="1637631" y="0"/>
                  </a:lnTo>
                  <a:lnTo>
                    <a:pt x="1637631" y="2720286"/>
                  </a:lnTo>
                  <a:lnTo>
                    <a:pt x="0" y="2720286"/>
                  </a:lnTo>
                  <a:close/>
                </a:path>
              </a:pathLst>
            </a:custGeom>
            <a:solidFill>
              <a:srgbClr val="203162"/>
            </a:solidFill>
          </p:spPr>
        </p:sp>
        <p:sp>
          <p:nvSpPr>
            <p:cNvPr name="TextBox 4" id="4"/>
            <p:cNvSpPr txBox="true"/>
            <p:nvPr/>
          </p:nvSpPr>
          <p:spPr>
            <a:xfrm>
              <a:off x="0" y="38100"/>
              <a:ext cx="1637631" cy="2682186"/>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4682844" y="7831813"/>
            <a:ext cx="1334789" cy="859119"/>
          </a:xfrm>
          <a:custGeom>
            <a:avLst/>
            <a:gdLst/>
            <a:ahLst/>
            <a:cxnLst/>
            <a:rect r="r" b="b" t="t" l="l"/>
            <a:pathLst>
              <a:path h="859119" w="1334789">
                <a:moveTo>
                  <a:pt x="0" y="0"/>
                </a:moveTo>
                <a:lnTo>
                  <a:pt x="1334789" y="0"/>
                </a:lnTo>
                <a:lnTo>
                  <a:pt x="1334789" y="859119"/>
                </a:lnTo>
                <a:lnTo>
                  <a:pt x="0" y="8591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41259" y="7261917"/>
            <a:ext cx="2290516" cy="2281926"/>
          </a:xfrm>
          <a:custGeom>
            <a:avLst/>
            <a:gdLst/>
            <a:ahLst/>
            <a:cxnLst/>
            <a:rect r="r" b="b" t="t" l="l"/>
            <a:pathLst>
              <a:path h="2281926" w="2290516">
                <a:moveTo>
                  <a:pt x="0" y="0"/>
                </a:moveTo>
                <a:lnTo>
                  <a:pt x="2290516" y="0"/>
                </a:lnTo>
                <a:lnTo>
                  <a:pt x="2290516" y="2281926"/>
                </a:lnTo>
                <a:lnTo>
                  <a:pt x="0" y="2281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642096" y="542892"/>
            <a:ext cx="2536964" cy="2580405"/>
          </a:xfrm>
          <a:custGeom>
            <a:avLst/>
            <a:gdLst/>
            <a:ahLst/>
            <a:cxnLst/>
            <a:rect r="r" b="b" t="t" l="l"/>
            <a:pathLst>
              <a:path h="2580405" w="2536964">
                <a:moveTo>
                  <a:pt x="0" y="0"/>
                </a:moveTo>
                <a:lnTo>
                  <a:pt x="2536964" y="0"/>
                </a:lnTo>
                <a:lnTo>
                  <a:pt x="2536964" y="2580405"/>
                </a:lnTo>
                <a:lnTo>
                  <a:pt x="0" y="25804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744615" y="542892"/>
            <a:ext cx="8546036" cy="1605537"/>
            <a:chOff x="0" y="0"/>
            <a:chExt cx="2250808" cy="422858"/>
          </a:xfrm>
        </p:grpSpPr>
        <p:sp>
          <p:nvSpPr>
            <p:cNvPr name="Freeform 9" id="9"/>
            <p:cNvSpPr/>
            <p:nvPr/>
          </p:nvSpPr>
          <p:spPr>
            <a:xfrm flipH="false" flipV="false" rot="0">
              <a:off x="0" y="0"/>
              <a:ext cx="2250808" cy="422858"/>
            </a:xfrm>
            <a:custGeom>
              <a:avLst/>
              <a:gdLst/>
              <a:ahLst/>
              <a:cxnLst/>
              <a:rect r="r" b="b" t="t" l="l"/>
              <a:pathLst>
                <a:path h="422858" w="2250808">
                  <a:moveTo>
                    <a:pt x="90591" y="0"/>
                  </a:moveTo>
                  <a:lnTo>
                    <a:pt x="2160217" y="0"/>
                  </a:lnTo>
                  <a:cubicBezTo>
                    <a:pt x="2210249" y="0"/>
                    <a:pt x="2250808" y="40559"/>
                    <a:pt x="2250808" y="90591"/>
                  </a:cubicBezTo>
                  <a:lnTo>
                    <a:pt x="2250808" y="332267"/>
                  </a:lnTo>
                  <a:cubicBezTo>
                    <a:pt x="2250808" y="382299"/>
                    <a:pt x="2210249" y="422858"/>
                    <a:pt x="2160217" y="422858"/>
                  </a:cubicBezTo>
                  <a:lnTo>
                    <a:pt x="90591" y="422858"/>
                  </a:lnTo>
                  <a:cubicBezTo>
                    <a:pt x="40559" y="422858"/>
                    <a:pt x="0" y="382299"/>
                    <a:pt x="0" y="332267"/>
                  </a:cubicBezTo>
                  <a:lnTo>
                    <a:pt x="0" y="90591"/>
                  </a:lnTo>
                  <a:cubicBezTo>
                    <a:pt x="0" y="40559"/>
                    <a:pt x="40559" y="0"/>
                    <a:pt x="90591" y="0"/>
                  </a:cubicBezTo>
                  <a:close/>
                </a:path>
              </a:pathLst>
            </a:custGeom>
            <a:solidFill>
              <a:srgbClr val="86C2F8"/>
            </a:solidFill>
          </p:spPr>
        </p:sp>
        <p:sp>
          <p:nvSpPr>
            <p:cNvPr name="TextBox 10" id="10"/>
            <p:cNvSpPr txBox="true"/>
            <p:nvPr/>
          </p:nvSpPr>
          <p:spPr>
            <a:xfrm>
              <a:off x="0" y="304800"/>
              <a:ext cx="2250808" cy="118058"/>
            </a:xfrm>
            <a:prstGeom prst="rect">
              <a:avLst/>
            </a:prstGeom>
          </p:spPr>
          <p:txBody>
            <a:bodyPr anchor="ctr" rtlCol="false" tIns="50800" lIns="50800" bIns="50800" rIns="50800"/>
            <a:lstStyle/>
            <a:p>
              <a:pPr algn="ctr">
                <a:lnSpc>
                  <a:spcPts val="2250"/>
                </a:lnSpc>
              </a:pPr>
              <a:r>
                <a:rPr lang="en-US" sz="4500" b="true">
                  <a:solidFill>
                    <a:srgbClr val="334782"/>
                  </a:solidFill>
                  <a:latin typeface="Quicksand Bold"/>
                  <a:ea typeface="Quicksand Bold"/>
                  <a:cs typeface="Quicksand Bold"/>
                  <a:sym typeface="Quicksand Bold"/>
                </a:rPr>
                <a:t>MEAN OVER MEDIAN/MODE</a:t>
              </a:r>
            </a:p>
            <a:p>
              <a:pPr algn="ctr">
                <a:lnSpc>
                  <a:spcPts val="4545"/>
                </a:lnSpc>
              </a:pPr>
            </a:p>
          </p:txBody>
        </p:sp>
      </p:grpSp>
      <p:sp>
        <p:nvSpPr>
          <p:cNvPr name="TextBox 11" id="11"/>
          <p:cNvSpPr txBox="true"/>
          <p:nvPr/>
        </p:nvSpPr>
        <p:spPr>
          <a:xfrm rot="0">
            <a:off x="1277230" y="3180447"/>
            <a:ext cx="10548324" cy="5050989"/>
          </a:xfrm>
          <a:prstGeom prst="rect">
            <a:avLst/>
          </a:prstGeom>
        </p:spPr>
        <p:txBody>
          <a:bodyPr anchor="t" rtlCol="false" tIns="0" lIns="0" bIns="0" rIns="0">
            <a:spAutoFit/>
          </a:bodyPr>
          <a:lstStyle/>
          <a:p>
            <a:pPr algn="l">
              <a:lnSpc>
                <a:spcPts val="3304"/>
              </a:lnSpc>
              <a:spcBef>
                <a:spcPct val="0"/>
              </a:spcBef>
            </a:pPr>
            <a:r>
              <a:rPr lang="en-US" b="true" sz="3271">
                <a:solidFill>
                  <a:srgbClr val="000000"/>
                </a:solidFill>
                <a:latin typeface="Quicksand Bold"/>
                <a:ea typeface="Quicksand Bold"/>
                <a:cs typeface="Quicksand Bold"/>
                <a:sym typeface="Quicksand Bold"/>
              </a:rPr>
              <a:t>6</a:t>
            </a:r>
            <a:r>
              <a:rPr lang="en-US" b="true" sz="3271">
                <a:solidFill>
                  <a:srgbClr val="000000"/>
                </a:solidFill>
                <a:latin typeface="Quicksand Bold"/>
                <a:ea typeface="Quicksand Bold"/>
                <a:cs typeface="Quicksand Bold"/>
                <a:sym typeface="Quicksand Bold"/>
              </a:rPr>
              <a:t>. K-Means Clustering</a:t>
            </a:r>
          </a:p>
          <a:p>
            <a:pPr algn="l" marL="706299" indent="-353150" lvl="1">
              <a:lnSpc>
                <a:spcPts val="3304"/>
              </a:lnSpc>
              <a:buFont typeface="Arial"/>
              <a:buChar char="•"/>
            </a:pPr>
            <a:r>
              <a:rPr lang="en-US" b="true" sz="3271">
                <a:solidFill>
                  <a:srgbClr val="000000"/>
                </a:solidFill>
                <a:latin typeface="Quicksand Bold"/>
                <a:ea typeface="Quicksand Bold"/>
                <a:cs typeface="Quicksand Bold"/>
                <a:sym typeface="Quicksand Bold"/>
              </a:rPr>
              <a:t>Use of Mean: In the K-means clustering algorithm, the mean is used to calculate the centroid of a cluster. Each cluster's centroid is the arithmetic mean of all the points assigned to that cluster.</a:t>
            </a:r>
          </a:p>
          <a:p>
            <a:pPr algn="l" marL="706299" indent="-353150" lvl="1">
              <a:lnSpc>
                <a:spcPts val="3304"/>
              </a:lnSpc>
              <a:buFont typeface="Arial"/>
              <a:buChar char="•"/>
            </a:pPr>
            <a:r>
              <a:rPr lang="en-US" b="true" sz="3271">
                <a:solidFill>
                  <a:srgbClr val="000000"/>
                </a:solidFill>
                <a:latin typeface="Quicksand Bold"/>
                <a:ea typeface="Quicksand Bold"/>
                <a:cs typeface="Quicksand Bold"/>
                <a:sym typeface="Quicksand Bold"/>
              </a:rPr>
              <a:t>Why not Median/Mode: The median or mode is not typically used in K-means because it would not reflect the true center of the data points in a cluster as effectively as the mean, especially in a continuous feature space.</a:t>
            </a:r>
          </a:p>
          <a:p>
            <a:pPr algn="l">
              <a:lnSpc>
                <a:spcPts val="3304"/>
              </a:lnSpc>
            </a:pP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2070120" y="-41587"/>
            <a:ext cx="6217880" cy="10328587"/>
            <a:chOff x="0" y="0"/>
            <a:chExt cx="1637631" cy="2720286"/>
          </a:xfrm>
        </p:grpSpPr>
        <p:sp>
          <p:nvSpPr>
            <p:cNvPr name="Freeform 3" id="3"/>
            <p:cNvSpPr/>
            <p:nvPr/>
          </p:nvSpPr>
          <p:spPr>
            <a:xfrm flipH="false" flipV="false" rot="0">
              <a:off x="0" y="0"/>
              <a:ext cx="1637631" cy="2720286"/>
            </a:xfrm>
            <a:custGeom>
              <a:avLst/>
              <a:gdLst/>
              <a:ahLst/>
              <a:cxnLst/>
              <a:rect r="r" b="b" t="t" l="l"/>
              <a:pathLst>
                <a:path h="2720286" w="1637631">
                  <a:moveTo>
                    <a:pt x="0" y="0"/>
                  </a:moveTo>
                  <a:lnTo>
                    <a:pt x="1637631" y="0"/>
                  </a:lnTo>
                  <a:lnTo>
                    <a:pt x="1637631" y="2720286"/>
                  </a:lnTo>
                  <a:lnTo>
                    <a:pt x="0" y="2720286"/>
                  </a:lnTo>
                  <a:close/>
                </a:path>
              </a:pathLst>
            </a:custGeom>
            <a:solidFill>
              <a:srgbClr val="203162"/>
            </a:solidFill>
          </p:spPr>
        </p:sp>
        <p:sp>
          <p:nvSpPr>
            <p:cNvPr name="TextBox 4" id="4"/>
            <p:cNvSpPr txBox="true"/>
            <p:nvPr/>
          </p:nvSpPr>
          <p:spPr>
            <a:xfrm>
              <a:off x="0" y="38100"/>
              <a:ext cx="1637631" cy="2682186"/>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4682844" y="7831813"/>
            <a:ext cx="1334789" cy="859119"/>
          </a:xfrm>
          <a:custGeom>
            <a:avLst/>
            <a:gdLst/>
            <a:ahLst/>
            <a:cxnLst/>
            <a:rect r="r" b="b" t="t" l="l"/>
            <a:pathLst>
              <a:path h="859119" w="1334789">
                <a:moveTo>
                  <a:pt x="0" y="0"/>
                </a:moveTo>
                <a:lnTo>
                  <a:pt x="1334789" y="0"/>
                </a:lnTo>
                <a:lnTo>
                  <a:pt x="1334789" y="859119"/>
                </a:lnTo>
                <a:lnTo>
                  <a:pt x="0" y="8591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41259" y="7261917"/>
            <a:ext cx="2290516" cy="2281926"/>
          </a:xfrm>
          <a:custGeom>
            <a:avLst/>
            <a:gdLst/>
            <a:ahLst/>
            <a:cxnLst/>
            <a:rect r="r" b="b" t="t" l="l"/>
            <a:pathLst>
              <a:path h="2281926" w="2290516">
                <a:moveTo>
                  <a:pt x="0" y="0"/>
                </a:moveTo>
                <a:lnTo>
                  <a:pt x="2290516" y="0"/>
                </a:lnTo>
                <a:lnTo>
                  <a:pt x="2290516" y="2281926"/>
                </a:lnTo>
                <a:lnTo>
                  <a:pt x="0" y="2281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642096" y="542892"/>
            <a:ext cx="2536964" cy="2580405"/>
          </a:xfrm>
          <a:custGeom>
            <a:avLst/>
            <a:gdLst/>
            <a:ahLst/>
            <a:cxnLst/>
            <a:rect r="r" b="b" t="t" l="l"/>
            <a:pathLst>
              <a:path h="2580405" w="2536964">
                <a:moveTo>
                  <a:pt x="0" y="0"/>
                </a:moveTo>
                <a:lnTo>
                  <a:pt x="2536964" y="0"/>
                </a:lnTo>
                <a:lnTo>
                  <a:pt x="2536964" y="2580405"/>
                </a:lnTo>
                <a:lnTo>
                  <a:pt x="0" y="25804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13089" y="2232325"/>
            <a:ext cx="11609088" cy="6882894"/>
          </a:xfrm>
          <a:prstGeom prst="rect">
            <a:avLst/>
          </a:prstGeom>
        </p:spPr>
        <p:txBody>
          <a:bodyPr anchor="t" rtlCol="false" tIns="0" lIns="0" bIns="0" rIns="0">
            <a:spAutoFit/>
          </a:bodyPr>
          <a:lstStyle/>
          <a:p>
            <a:pPr algn="l">
              <a:lnSpc>
                <a:spcPts val="3434"/>
              </a:lnSpc>
            </a:pPr>
            <a:r>
              <a:rPr lang="en-US" sz="3400" b="true">
                <a:solidFill>
                  <a:srgbClr val="000000"/>
                </a:solidFill>
                <a:latin typeface="Quicksand Bold"/>
                <a:ea typeface="Quicksand Bold"/>
                <a:cs typeface="Quicksand Bold"/>
                <a:sym typeface="Quicksand Bold"/>
              </a:rPr>
              <a:t>      Definition:</a:t>
            </a:r>
          </a:p>
          <a:p>
            <a:pPr algn="l">
              <a:lnSpc>
                <a:spcPts val="3434"/>
              </a:lnSpc>
            </a:pPr>
          </a:p>
          <a:p>
            <a:pPr algn="just" marL="734074" indent="-367037" lvl="1">
              <a:lnSpc>
                <a:spcPts val="3434"/>
              </a:lnSpc>
              <a:buFont typeface="Arial"/>
              <a:buChar char="•"/>
            </a:pPr>
            <a:r>
              <a:rPr lang="en-US" b="true" sz="3400">
                <a:solidFill>
                  <a:srgbClr val="000000"/>
                </a:solidFill>
                <a:latin typeface="Quicksand Bold"/>
                <a:ea typeface="Quicksand Bold"/>
                <a:cs typeface="Quicksand Bold"/>
                <a:sym typeface="Quicksand Bold"/>
              </a:rPr>
              <a:t>The CLT states that when independent random variables are added, their properly normalized sum tends toward a normal distribution, even if the original variables are not normally distributed.</a:t>
            </a:r>
          </a:p>
          <a:p>
            <a:pPr algn="l">
              <a:lnSpc>
                <a:spcPts val="3434"/>
              </a:lnSpc>
            </a:pPr>
          </a:p>
          <a:p>
            <a:pPr algn="l">
              <a:lnSpc>
                <a:spcPts val="3434"/>
              </a:lnSpc>
            </a:pPr>
            <a:r>
              <a:rPr lang="en-US" sz="3400">
                <a:solidFill>
                  <a:srgbClr val="000000"/>
                </a:solidFill>
                <a:latin typeface="Quicksand"/>
                <a:ea typeface="Quicksand"/>
                <a:cs typeface="Quicksand"/>
                <a:sym typeface="Quicksand"/>
              </a:rPr>
              <a:t>     </a:t>
            </a:r>
            <a:r>
              <a:rPr lang="en-US" sz="3400" b="true">
                <a:solidFill>
                  <a:srgbClr val="000000"/>
                </a:solidFill>
                <a:latin typeface="Quicksand Bold"/>
                <a:ea typeface="Quicksand Bold"/>
                <a:cs typeface="Quicksand Bold"/>
                <a:sym typeface="Quicksand Bold"/>
              </a:rPr>
              <a:t>Core Principles:</a:t>
            </a:r>
          </a:p>
          <a:p>
            <a:pPr algn="l">
              <a:lnSpc>
                <a:spcPts val="3434"/>
              </a:lnSpc>
            </a:pPr>
          </a:p>
          <a:p>
            <a:pPr algn="just" marL="734074" indent="-367037" lvl="1">
              <a:lnSpc>
                <a:spcPts val="3434"/>
              </a:lnSpc>
              <a:buFont typeface="Arial"/>
              <a:buChar char="•"/>
            </a:pPr>
            <a:r>
              <a:rPr lang="en-US" b="true" sz="3400">
                <a:solidFill>
                  <a:srgbClr val="000000"/>
                </a:solidFill>
                <a:latin typeface="Quicksand Bold"/>
                <a:ea typeface="Quicksand Bold"/>
                <a:cs typeface="Quicksand Bold"/>
                <a:sym typeface="Quicksand Bold"/>
              </a:rPr>
              <a:t>As sample size increases, the distribution of sample means approaches a normal distribution</a:t>
            </a:r>
          </a:p>
          <a:p>
            <a:pPr algn="just" marL="734074" indent="-367037" lvl="1">
              <a:lnSpc>
                <a:spcPts val="3434"/>
              </a:lnSpc>
              <a:buFont typeface="Arial"/>
              <a:buChar char="•"/>
            </a:pPr>
            <a:r>
              <a:rPr lang="en-US" b="true" sz="3400">
                <a:solidFill>
                  <a:srgbClr val="000000"/>
                </a:solidFill>
                <a:latin typeface="Quicksand Bold"/>
                <a:ea typeface="Quicksand Bold"/>
                <a:cs typeface="Quicksand Bold"/>
                <a:sym typeface="Quicksand Bold"/>
              </a:rPr>
              <a:t>Works regardless of the underlying population distribution</a:t>
            </a:r>
          </a:p>
          <a:p>
            <a:pPr algn="just" marL="734074" indent="-367037" lvl="1">
              <a:lnSpc>
                <a:spcPts val="3434"/>
              </a:lnSpc>
              <a:buFont typeface="Arial"/>
              <a:buChar char="•"/>
            </a:pPr>
            <a:r>
              <a:rPr lang="en-US" b="true" sz="3400">
                <a:solidFill>
                  <a:srgbClr val="000000"/>
                </a:solidFill>
                <a:latin typeface="Quicksand Bold"/>
                <a:ea typeface="Quicksand Bold"/>
                <a:cs typeface="Quicksand Bold"/>
                <a:sym typeface="Quicksand Bold"/>
              </a:rPr>
              <a:t>Applies when sample size is sufficiently large (typically n ≥ 30)</a:t>
            </a:r>
          </a:p>
          <a:p>
            <a:pPr algn="l">
              <a:lnSpc>
                <a:spcPts val="3434"/>
              </a:lnSpc>
              <a:spcBef>
                <a:spcPct val="0"/>
              </a:spcBef>
            </a:pPr>
          </a:p>
        </p:txBody>
      </p:sp>
      <p:sp>
        <p:nvSpPr>
          <p:cNvPr name="Freeform 9" id="9"/>
          <p:cNvSpPr/>
          <p:nvPr/>
        </p:nvSpPr>
        <p:spPr>
          <a:xfrm flipH="false" flipV="false" rot="0">
            <a:off x="12247042" y="3266155"/>
            <a:ext cx="5864035" cy="3852904"/>
          </a:xfrm>
          <a:custGeom>
            <a:avLst/>
            <a:gdLst/>
            <a:ahLst/>
            <a:cxnLst/>
            <a:rect r="r" b="b" t="t" l="l"/>
            <a:pathLst>
              <a:path h="3852904" w="5864035">
                <a:moveTo>
                  <a:pt x="0" y="0"/>
                </a:moveTo>
                <a:lnTo>
                  <a:pt x="5864035" y="0"/>
                </a:lnTo>
                <a:lnTo>
                  <a:pt x="5864035" y="3852904"/>
                </a:lnTo>
                <a:lnTo>
                  <a:pt x="0" y="3852904"/>
                </a:lnTo>
                <a:lnTo>
                  <a:pt x="0" y="0"/>
                </a:lnTo>
                <a:close/>
              </a:path>
            </a:pathLst>
          </a:custGeom>
          <a:blipFill>
            <a:blip r:embed="rId8"/>
            <a:stretch>
              <a:fillRect l="0" t="0" r="0" b="0"/>
            </a:stretch>
          </a:blipFill>
        </p:spPr>
      </p:sp>
      <p:sp>
        <p:nvSpPr>
          <p:cNvPr name="TextBox 10" id="10"/>
          <p:cNvSpPr txBox="true"/>
          <p:nvPr/>
        </p:nvSpPr>
        <p:spPr>
          <a:xfrm rot="0">
            <a:off x="614153" y="774382"/>
            <a:ext cx="9941570" cy="594361"/>
          </a:xfrm>
          <a:prstGeom prst="rect">
            <a:avLst/>
          </a:prstGeom>
        </p:spPr>
        <p:txBody>
          <a:bodyPr anchor="t" rtlCol="false" tIns="0" lIns="0" bIns="0" rIns="0">
            <a:spAutoFit/>
          </a:bodyPr>
          <a:lstStyle/>
          <a:p>
            <a:pPr algn="ctr">
              <a:lnSpc>
                <a:spcPts val="4545"/>
              </a:lnSpc>
              <a:spcBef>
                <a:spcPct val="0"/>
              </a:spcBef>
            </a:pPr>
            <a:r>
              <a:rPr lang="en-US" b="true" sz="4500">
                <a:solidFill>
                  <a:srgbClr val="000000"/>
                </a:solidFill>
                <a:latin typeface="Quicksand Bold"/>
                <a:ea typeface="Quicksand Bold"/>
                <a:cs typeface="Quicksand Bold"/>
                <a:sym typeface="Quicksand Bold"/>
              </a:rPr>
              <a:t>What is the Central Limit Theorem?</a:t>
            </a:r>
          </a:p>
        </p:txBody>
      </p:sp>
    </p:spTree>
  </p:cSld>
  <p:clrMapOvr>
    <a:masterClrMapping/>
  </p:clrMapOvr>
  <p:transition spd="fast">
    <p:cover dir="d"/>
  </p:transition>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2070120" y="-41587"/>
            <a:ext cx="6217880" cy="10328587"/>
            <a:chOff x="0" y="0"/>
            <a:chExt cx="1637631" cy="2720286"/>
          </a:xfrm>
        </p:grpSpPr>
        <p:sp>
          <p:nvSpPr>
            <p:cNvPr name="Freeform 3" id="3"/>
            <p:cNvSpPr/>
            <p:nvPr/>
          </p:nvSpPr>
          <p:spPr>
            <a:xfrm flipH="false" flipV="false" rot="0">
              <a:off x="0" y="0"/>
              <a:ext cx="1637631" cy="2720286"/>
            </a:xfrm>
            <a:custGeom>
              <a:avLst/>
              <a:gdLst/>
              <a:ahLst/>
              <a:cxnLst/>
              <a:rect r="r" b="b" t="t" l="l"/>
              <a:pathLst>
                <a:path h="2720286" w="1637631">
                  <a:moveTo>
                    <a:pt x="0" y="0"/>
                  </a:moveTo>
                  <a:lnTo>
                    <a:pt x="1637631" y="0"/>
                  </a:lnTo>
                  <a:lnTo>
                    <a:pt x="1637631" y="2720286"/>
                  </a:lnTo>
                  <a:lnTo>
                    <a:pt x="0" y="2720286"/>
                  </a:lnTo>
                  <a:close/>
                </a:path>
              </a:pathLst>
            </a:custGeom>
            <a:solidFill>
              <a:srgbClr val="203162"/>
            </a:solidFill>
          </p:spPr>
        </p:sp>
        <p:sp>
          <p:nvSpPr>
            <p:cNvPr name="TextBox 4" id="4"/>
            <p:cNvSpPr txBox="true"/>
            <p:nvPr/>
          </p:nvSpPr>
          <p:spPr>
            <a:xfrm>
              <a:off x="0" y="38100"/>
              <a:ext cx="1637631" cy="2682186"/>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4682844" y="7831813"/>
            <a:ext cx="1334789" cy="859119"/>
          </a:xfrm>
          <a:custGeom>
            <a:avLst/>
            <a:gdLst/>
            <a:ahLst/>
            <a:cxnLst/>
            <a:rect r="r" b="b" t="t" l="l"/>
            <a:pathLst>
              <a:path h="859119" w="1334789">
                <a:moveTo>
                  <a:pt x="0" y="0"/>
                </a:moveTo>
                <a:lnTo>
                  <a:pt x="1334789" y="0"/>
                </a:lnTo>
                <a:lnTo>
                  <a:pt x="1334789" y="859119"/>
                </a:lnTo>
                <a:lnTo>
                  <a:pt x="0" y="8591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41259" y="7261917"/>
            <a:ext cx="2290516" cy="2281926"/>
          </a:xfrm>
          <a:custGeom>
            <a:avLst/>
            <a:gdLst/>
            <a:ahLst/>
            <a:cxnLst/>
            <a:rect r="r" b="b" t="t" l="l"/>
            <a:pathLst>
              <a:path h="2281926" w="2290516">
                <a:moveTo>
                  <a:pt x="0" y="0"/>
                </a:moveTo>
                <a:lnTo>
                  <a:pt x="2290516" y="0"/>
                </a:lnTo>
                <a:lnTo>
                  <a:pt x="2290516" y="2281926"/>
                </a:lnTo>
                <a:lnTo>
                  <a:pt x="0" y="2281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642096" y="542892"/>
            <a:ext cx="2536964" cy="2580405"/>
          </a:xfrm>
          <a:custGeom>
            <a:avLst/>
            <a:gdLst/>
            <a:ahLst/>
            <a:cxnLst/>
            <a:rect r="r" b="b" t="t" l="l"/>
            <a:pathLst>
              <a:path h="2580405" w="2536964">
                <a:moveTo>
                  <a:pt x="0" y="0"/>
                </a:moveTo>
                <a:lnTo>
                  <a:pt x="2536964" y="0"/>
                </a:lnTo>
                <a:lnTo>
                  <a:pt x="2536964" y="2580405"/>
                </a:lnTo>
                <a:lnTo>
                  <a:pt x="0" y="25804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744615" y="542892"/>
            <a:ext cx="8546036" cy="1605537"/>
            <a:chOff x="0" y="0"/>
            <a:chExt cx="2250808" cy="422858"/>
          </a:xfrm>
        </p:grpSpPr>
        <p:sp>
          <p:nvSpPr>
            <p:cNvPr name="Freeform 9" id="9"/>
            <p:cNvSpPr/>
            <p:nvPr/>
          </p:nvSpPr>
          <p:spPr>
            <a:xfrm flipH="false" flipV="false" rot="0">
              <a:off x="0" y="0"/>
              <a:ext cx="2250808" cy="422858"/>
            </a:xfrm>
            <a:custGeom>
              <a:avLst/>
              <a:gdLst/>
              <a:ahLst/>
              <a:cxnLst/>
              <a:rect r="r" b="b" t="t" l="l"/>
              <a:pathLst>
                <a:path h="422858" w="2250808">
                  <a:moveTo>
                    <a:pt x="90591" y="0"/>
                  </a:moveTo>
                  <a:lnTo>
                    <a:pt x="2160217" y="0"/>
                  </a:lnTo>
                  <a:cubicBezTo>
                    <a:pt x="2210249" y="0"/>
                    <a:pt x="2250808" y="40559"/>
                    <a:pt x="2250808" y="90591"/>
                  </a:cubicBezTo>
                  <a:lnTo>
                    <a:pt x="2250808" y="332267"/>
                  </a:lnTo>
                  <a:cubicBezTo>
                    <a:pt x="2250808" y="382299"/>
                    <a:pt x="2210249" y="422858"/>
                    <a:pt x="2160217" y="422858"/>
                  </a:cubicBezTo>
                  <a:lnTo>
                    <a:pt x="90591" y="422858"/>
                  </a:lnTo>
                  <a:cubicBezTo>
                    <a:pt x="40559" y="422858"/>
                    <a:pt x="0" y="382299"/>
                    <a:pt x="0" y="332267"/>
                  </a:cubicBezTo>
                  <a:lnTo>
                    <a:pt x="0" y="90591"/>
                  </a:lnTo>
                  <a:cubicBezTo>
                    <a:pt x="0" y="40559"/>
                    <a:pt x="40559" y="0"/>
                    <a:pt x="90591" y="0"/>
                  </a:cubicBezTo>
                  <a:close/>
                </a:path>
              </a:pathLst>
            </a:custGeom>
            <a:solidFill>
              <a:srgbClr val="86C2F8"/>
            </a:solidFill>
          </p:spPr>
        </p:sp>
        <p:sp>
          <p:nvSpPr>
            <p:cNvPr name="TextBox 10" id="10"/>
            <p:cNvSpPr txBox="true"/>
            <p:nvPr/>
          </p:nvSpPr>
          <p:spPr>
            <a:xfrm>
              <a:off x="0" y="304800"/>
              <a:ext cx="2250808" cy="118058"/>
            </a:xfrm>
            <a:prstGeom prst="rect">
              <a:avLst/>
            </a:prstGeom>
          </p:spPr>
          <p:txBody>
            <a:bodyPr anchor="ctr" rtlCol="false" tIns="50800" lIns="50800" bIns="50800" rIns="50800"/>
            <a:lstStyle/>
            <a:p>
              <a:pPr algn="ctr">
                <a:lnSpc>
                  <a:spcPts val="2250"/>
                </a:lnSpc>
              </a:pPr>
              <a:r>
                <a:rPr lang="en-US" sz="4500" b="true">
                  <a:solidFill>
                    <a:srgbClr val="334782"/>
                  </a:solidFill>
                  <a:latin typeface="Quicksand Bold"/>
                  <a:ea typeface="Quicksand Bold"/>
                  <a:cs typeface="Quicksand Bold"/>
                  <a:sym typeface="Quicksand Bold"/>
                </a:rPr>
                <a:t>MEAN OVER MEDIAN/MODE</a:t>
              </a:r>
            </a:p>
            <a:p>
              <a:pPr algn="ctr">
                <a:lnSpc>
                  <a:spcPts val="4545"/>
                </a:lnSpc>
              </a:pPr>
            </a:p>
          </p:txBody>
        </p:sp>
      </p:grpSp>
      <p:sp>
        <p:nvSpPr>
          <p:cNvPr name="TextBox 11" id="11"/>
          <p:cNvSpPr txBox="true"/>
          <p:nvPr/>
        </p:nvSpPr>
        <p:spPr>
          <a:xfrm rot="0">
            <a:off x="1277230" y="3180447"/>
            <a:ext cx="10548324" cy="6308289"/>
          </a:xfrm>
          <a:prstGeom prst="rect">
            <a:avLst/>
          </a:prstGeom>
        </p:spPr>
        <p:txBody>
          <a:bodyPr anchor="t" rtlCol="false" tIns="0" lIns="0" bIns="0" rIns="0">
            <a:spAutoFit/>
          </a:bodyPr>
          <a:lstStyle/>
          <a:p>
            <a:pPr algn="l">
              <a:lnSpc>
                <a:spcPts val="3304"/>
              </a:lnSpc>
              <a:spcBef>
                <a:spcPct val="0"/>
              </a:spcBef>
            </a:pPr>
            <a:r>
              <a:rPr lang="en-US" b="true" sz="3271">
                <a:solidFill>
                  <a:srgbClr val="000000"/>
                </a:solidFill>
                <a:latin typeface="Quicksand Bold"/>
                <a:ea typeface="Quicksand Bold"/>
                <a:cs typeface="Quicksand Bold"/>
                <a:sym typeface="Quicksand Bold"/>
              </a:rPr>
              <a:t>7</a:t>
            </a:r>
            <a:r>
              <a:rPr lang="en-US" b="true" sz="3271">
                <a:solidFill>
                  <a:srgbClr val="000000"/>
                </a:solidFill>
                <a:latin typeface="Quicksand Bold"/>
                <a:ea typeface="Quicksand Bold"/>
                <a:cs typeface="Quicksand Bold"/>
                <a:sym typeface="Quicksand Bold"/>
              </a:rPr>
              <a:t>. Principal Component Analysis (PCA)</a:t>
            </a:r>
          </a:p>
          <a:p>
            <a:pPr algn="l" marL="706299" indent="-353150" lvl="1">
              <a:lnSpc>
                <a:spcPts val="3304"/>
              </a:lnSpc>
              <a:buFont typeface="Arial"/>
              <a:buChar char="•"/>
            </a:pPr>
            <a:r>
              <a:rPr lang="en-US" b="true" sz="3271">
                <a:solidFill>
                  <a:srgbClr val="000000"/>
                </a:solidFill>
                <a:latin typeface="Quicksand Bold"/>
                <a:ea typeface="Quicksand Bold"/>
                <a:cs typeface="Quicksand Bold"/>
                <a:sym typeface="Quicksand Bold"/>
              </a:rPr>
              <a:t>Use of Mean: PCA works by finding the directions (principal components) that maximize variance in the data. Before performing PCA, it’s common to subtract the mean of each feature to center the data. This ensures that the first principal component reflects the direction of maximum variance.</a:t>
            </a:r>
          </a:p>
          <a:p>
            <a:pPr algn="l" marL="706299" indent="-353150" lvl="1">
              <a:lnSpc>
                <a:spcPts val="3304"/>
              </a:lnSpc>
              <a:buFont typeface="Arial"/>
              <a:buChar char="•"/>
            </a:pPr>
            <a:r>
              <a:rPr lang="en-US" b="true" sz="3271">
                <a:solidFill>
                  <a:srgbClr val="000000"/>
                </a:solidFill>
                <a:latin typeface="Quicksand Bold"/>
                <a:ea typeface="Quicksand Bold"/>
                <a:cs typeface="Quicksand Bold"/>
                <a:sym typeface="Quicksand Bold"/>
              </a:rPr>
              <a:t>Why not Median/Mode: The mean helps ensure that the components capture the spread of the data around the center. The median could be used in certain outlier-sensitive PCA variants, but in standard PCA, the mean is more commonly used.</a:t>
            </a:r>
          </a:p>
          <a:p>
            <a:pPr algn="l">
              <a:lnSpc>
                <a:spcPts val="3304"/>
              </a:lnSpc>
            </a:pPr>
          </a:p>
        </p:txBody>
      </p:sp>
    </p:spTree>
  </p:cSld>
  <p:clrMapOvr>
    <a:masterClrMapping/>
  </p:clrMapOvr>
  <p:transition spd="fast">
    <p:fade/>
  </p:transition>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2070120" y="-41587"/>
            <a:ext cx="6217880" cy="10328587"/>
            <a:chOff x="0" y="0"/>
            <a:chExt cx="1637631" cy="2720286"/>
          </a:xfrm>
        </p:grpSpPr>
        <p:sp>
          <p:nvSpPr>
            <p:cNvPr name="Freeform 3" id="3"/>
            <p:cNvSpPr/>
            <p:nvPr/>
          </p:nvSpPr>
          <p:spPr>
            <a:xfrm flipH="false" flipV="false" rot="0">
              <a:off x="0" y="0"/>
              <a:ext cx="1637631" cy="2720286"/>
            </a:xfrm>
            <a:custGeom>
              <a:avLst/>
              <a:gdLst/>
              <a:ahLst/>
              <a:cxnLst/>
              <a:rect r="r" b="b" t="t" l="l"/>
              <a:pathLst>
                <a:path h="2720286" w="1637631">
                  <a:moveTo>
                    <a:pt x="0" y="0"/>
                  </a:moveTo>
                  <a:lnTo>
                    <a:pt x="1637631" y="0"/>
                  </a:lnTo>
                  <a:lnTo>
                    <a:pt x="1637631" y="2720286"/>
                  </a:lnTo>
                  <a:lnTo>
                    <a:pt x="0" y="2720286"/>
                  </a:lnTo>
                  <a:close/>
                </a:path>
              </a:pathLst>
            </a:custGeom>
            <a:solidFill>
              <a:srgbClr val="203162"/>
            </a:solidFill>
          </p:spPr>
        </p:sp>
        <p:sp>
          <p:nvSpPr>
            <p:cNvPr name="TextBox 4" id="4"/>
            <p:cNvSpPr txBox="true"/>
            <p:nvPr/>
          </p:nvSpPr>
          <p:spPr>
            <a:xfrm>
              <a:off x="0" y="38100"/>
              <a:ext cx="1637631" cy="2682186"/>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4682844" y="7831813"/>
            <a:ext cx="1334789" cy="859119"/>
          </a:xfrm>
          <a:custGeom>
            <a:avLst/>
            <a:gdLst/>
            <a:ahLst/>
            <a:cxnLst/>
            <a:rect r="r" b="b" t="t" l="l"/>
            <a:pathLst>
              <a:path h="859119" w="1334789">
                <a:moveTo>
                  <a:pt x="0" y="0"/>
                </a:moveTo>
                <a:lnTo>
                  <a:pt x="1334789" y="0"/>
                </a:lnTo>
                <a:lnTo>
                  <a:pt x="1334789" y="859119"/>
                </a:lnTo>
                <a:lnTo>
                  <a:pt x="0" y="8591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41259" y="7261917"/>
            <a:ext cx="2290516" cy="2281926"/>
          </a:xfrm>
          <a:custGeom>
            <a:avLst/>
            <a:gdLst/>
            <a:ahLst/>
            <a:cxnLst/>
            <a:rect r="r" b="b" t="t" l="l"/>
            <a:pathLst>
              <a:path h="2281926" w="2290516">
                <a:moveTo>
                  <a:pt x="0" y="0"/>
                </a:moveTo>
                <a:lnTo>
                  <a:pt x="2290516" y="0"/>
                </a:lnTo>
                <a:lnTo>
                  <a:pt x="2290516" y="2281926"/>
                </a:lnTo>
                <a:lnTo>
                  <a:pt x="0" y="2281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642096" y="542892"/>
            <a:ext cx="2536964" cy="2580405"/>
          </a:xfrm>
          <a:custGeom>
            <a:avLst/>
            <a:gdLst/>
            <a:ahLst/>
            <a:cxnLst/>
            <a:rect r="r" b="b" t="t" l="l"/>
            <a:pathLst>
              <a:path h="2580405" w="2536964">
                <a:moveTo>
                  <a:pt x="0" y="0"/>
                </a:moveTo>
                <a:lnTo>
                  <a:pt x="2536964" y="0"/>
                </a:lnTo>
                <a:lnTo>
                  <a:pt x="2536964" y="2580405"/>
                </a:lnTo>
                <a:lnTo>
                  <a:pt x="0" y="25804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744615" y="542892"/>
            <a:ext cx="8546036" cy="1605537"/>
            <a:chOff x="0" y="0"/>
            <a:chExt cx="2250808" cy="422858"/>
          </a:xfrm>
        </p:grpSpPr>
        <p:sp>
          <p:nvSpPr>
            <p:cNvPr name="Freeform 9" id="9"/>
            <p:cNvSpPr/>
            <p:nvPr/>
          </p:nvSpPr>
          <p:spPr>
            <a:xfrm flipH="false" flipV="false" rot="0">
              <a:off x="0" y="0"/>
              <a:ext cx="2250808" cy="422858"/>
            </a:xfrm>
            <a:custGeom>
              <a:avLst/>
              <a:gdLst/>
              <a:ahLst/>
              <a:cxnLst/>
              <a:rect r="r" b="b" t="t" l="l"/>
              <a:pathLst>
                <a:path h="422858" w="2250808">
                  <a:moveTo>
                    <a:pt x="90591" y="0"/>
                  </a:moveTo>
                  <a:lnTo>
                    <a:pt x="2160217" y="0"/>
                  </a:lnTo>
                  <a:cubicBezTo>
                    <a:pt x="2210249" y="0"/>
                    <a:pt x="2250808" y="40559"/>
                    <a:pt x="2250808" y="90591"/>
                  </a:cubicBezTo>
                  <a:lnTo>
                    <a:pt x="2250808" y="332267"/>
                  </a:lnTo>
                  <a:cubicBezTo>
                    <a:pt x="2250808" y="382299"/>
                    <a:pt x="2210249" y="422858"/>
                    <a:pt x="2160217" y="422858"/>
                  </a:cubicBezTo>
                  <a:lnTo>
                    <a:pt x="90591" y="422858"/>
                  </a:lnTo>
                  <a:cubicBezTo>
                    <a:pt x="40559" y="422858"/>
                    <a:pt x="0" y="382299"/>
                    <a:pt x="0" y="332267"/>
                  </a:cubicBezTo>
                  <a:lnTo>
                    <a:pt x="0" y="90591"/>
                  </a:lnTo>
                  <a:cubicBezTo>
                    <a:pt x="0" y="40559"/>
                    <a:pt x="40559" y="0"/>
                    <a:pt x="90591" y="0"/>
                  </a:cubicBezTo>
                  <a:close/>
                </a:path>
              </a:pathLst>
            </a:custGeom>
            <a:solidFill>
              <a:srgbClr val="86C2F8"/>
            </a:solidFill>
          </p:spPr>
        </p:sp>
        <p:sp>
          <p:nvSpPr>
            <p:cNvPr name="TextBox 10" id="10"/>
            <p:cNvSpPr txBox="true"/>
            <p:nvPr/>
          </p:nvSpPr>
          <p:spPr>
            <a:xfrm>
              <a:off x="0" y="304800"/>
              <a:ext cx="2250808" cy="118058"/>
            </a:xfrm>
            <a:prstGeom prst="rect">
              <a:avLst/>
            </a:prstGeom>
          </p:spPr>
          <p:txBody>
            <a:bodyPr anchor="ctr" rtlCol="false" tIns="50800" lIns="50800" bIns="50800" rIns="50800"/>
            <a:lstStyle/>
            <a:p>
              <a:pPr algn="ctr">
                <a:lnSpc>
                  <a:spcPts val="2250"/>
                </a:lnSpc>
              </a:pPr>
              <a:r>
                <a:rPr lang="en-US" sz="4500" b="true">
                  <a:solidFill>
                    <a:srgbClr val="334782"/>
                  </a:solidFill>
                  <a:latin typeface="Quicksand Bold"/>
                  <a:ea typeface="Quicksand Bold"/>
                  <a:cs typeface="Quicksand Bold"/>
                  <a:sym typeface="Quicksand Bold"/>
                </a:rPr>
                <a:t>MEAN OVER MEDIAN/MODE</a:t>
              </a:r>
            </a:p>
            <a:p>
              <a:pPr algn="ctr">
                <a:lnSpc>
                  <a:spcPts val="4545"/>
                </a:lnSpc>
              </a:pPr>
            </a:p>
          </p:txBody>
        </p:sp>
      </p:grpSp>
      <p:sp>
        <p:nvSpPr>
          <p:cNvPr name="TextBox 11" id="11"/>
          <p:cNvSpPr txBox="true"/>
          <p:nvPr/>
        </p:nvSpPr>
        <p:spPr>
          <a:xfrm rot="0">
            <a:off x="1277230" y="3180447"/>
            <a:ext cx="10548324" cy="5470089"/>
          </a:xfrm>
          <a:prstGeom prst="rect">
            <a:avLst/>
          </a:prstGeom>
        </p:spPr>
        <p:txBody>
          <a:bodyPr anchor="t" rtlCol="false" tIns="0" lIns="0" bIns="0" rIns="0">
            <a:spAutoFit/>
          </a:bodyPr>
          <a:lstStyle/>
          <a:p>
            <a:pPr algn="l">
              <a:lnSpc>
                <a:spcPts val="3304"/>
              </a:lnSpc>
              <a:spcBef>
                <a:spcPct val="0"/>
              </a:spcBef>
            </a:pPr>
            <a:r>
              <a:rPr lang="en-US" b="true" sz="3271">
                <a:solidFill>
                  <a:srgbClr val="000000"/>
                </a:solidFill>
                <a:latin typeface="Quicksand Bold"/>
                <a:ea typeface="Quicksand Bold"/>
                <a:cs typeface="Quicksand Bold"/>
                <a:sym typeface="Quicksand Bold"/>
              </a:rPr>
              <a:t>8</a:t>
            </a:r>
            <a:r>
              <a:rPr lang="en-US" b="true" sz="3271">
                <a:solidFill>
                  <a:srgbClr val="000000"/>
                </a:solidFill>
                <a:latin typeface="Quicksand Bold"/>
                <a:ea typeface="Quicksand Bold"/>
                <a:cs typeface="Quicksand Bold"/>
                <a:sym typeface="Quicksand Bold"/>
              </a:rPr>
              <a:t>. Time Series Analysis</a:t>
            </a:r>
          </a:p>
          <a:p>
            <a:pPr algn="l" marL="706299" indent="-353150" lvl="1">
              <a:lnSpc>
                <a:spcPts val="3304"/>
              </a:lnSpc>
              <a:buFont typeface="Arial"/>
              <a:buChar char="•"/>
            </a:pPr>
            <a:r>
              <a:rPr lang="en-US" b="true" sz="3271">
                <a:solidFill>
                  <a:srgbClr val="000000"/>
                </a:solidFill>
                <a:latin typeface="Quicksand Bold"/>
                <a:ea typeface="Quicksand Bold"/>
                <a:cs typeface="Quicksand Bold"/>
                <a:sym typeface="Quicksand Bold"/>
              </a:rPr>
              <a:t>Use of Mean: In certain time series forecasting models (such as ARIMA or simple moving averages), the mean is used to detect trends or to smooth the time series data. This is particularly true if the data shows seasonality or is symmetric in nature.</a:t>
            </a:r>
          </a:p>
          <a:p>
            <a:pPr algn="l" marL="706299" indent="-353150" lvl="1">
              <a:lnSpc>
                <a:spcPts val="3304"/>
              </a:lnSpc>
              <a:buFont typeface="Arial"/>
              <a:buChar char="•"/>
            </a:pPr>
            <a:r>
              <a:rPr lang="en-US" b="true" sz="3271">
                <a:solidFill>
                  <a:srgbClr val="000000"/>
                </a:solidFill>
                <a:latin typeface="Quicksand Bold"/>
                <a:ea typeface="Quicksand Bold"/>
                <a:cs typeface="Quicksand Bold"/>
                <a:sym typeface="Quicksand Bold"/>
              </a:rPr>
              <a:t>Why not Median/Mode: Median smoothing might be used in cases where the data has extreme outliers, but for most time series models, the mean offers a better overall trend estimate.</a:t>
            </a:r>
          </a:p>
          <a:p>
            <a:pPr algn="l">
              <a:lnSpc>
                <a:spcPts val="3304"/>
              </a:lnSpc>
            </a:pPr>
          </a:p>
          <a:p>
            <a:pPr algn="l">
              <a:lnSpc>
                <a:spcPts val="3304"/>
              </a:lnSpc>
            </a:pPr>
          </a:p>
        </p:txBody>
      </p:sp>
    </p:spTree>
  </p:cSld>
  <p:clrMapOvr>
    <a:masterClrMapping/>
  </p:clrMapOvr>
  <p:transition spd="fast">
    <p:fade/>
  </p:transition>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1379837" y="4933928"/>
            <a:ext cx="2219724" cy="2257733"/>
            <a:chOff x="0" y="0"/>
            <a:chExt cx="714657" cy="726895"/>
          </a:xfrm>
        </p:grpSpPr>
        <p:sp>
          <p:nvSpPr>
            <p:cNvPr name="Freeform 3" id="3"/>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FFC610"/>
            </a:solidFill>
          </p:spPr>
        </p:sp>
        <p:sp>
          <p:nvSpPr>
            <p:cNvPr name="TextBox 4" id="4"/>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true" flipV="false" rot="0">
            <a:off x="1379837" y="4933928"/>
            <a:ext cx="2219724" cy="2257733"/>
          </a:xfrm>
          <a:custGeom>
            <a:avLst/>
            <a:gdLst/>
            <a:ahLst/>
            <a:cxnLst/>
            <a:rect r="r" b="b" t="t" l="l"/>
            <a:pathLst>
              <a:path h="2257733" w="2219724">
                <a:moveTo>
                  <a:pt x="2219724" y="0"/>
                </a:moveTo>
                <a:lnTo>
                  <a:pt x="0" y="0"/>
                </a:lnTo>
                <a:lnTo>
                  <a:pt x="0" y="2257733"/>
                </a:lnTo>
                <a:lnTo>
                  <a:pt x="2219724" y="2257733"/>
                </a:lnTo>
                <a:lnTo>
                  <a:pt x="22197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00541" y="909649"/>
            <a:ext cx="2199020" cy="1766546"/>
          </a:xfrm>
          <a:custGeom>
            <a:avLst/>
            <a:gdLst/>
            <a:ahLst/>
            <a:cxnLst/>
            <a:rect r="r" b="b" t="t" l="l"/>
            <a:pathLst>
              <a:path h="1766546" w="2199020">
                <a:moveTo>
                  <a:pt x="0" y="0"/>
                </a:moveTo>
                <a:lnTo>
                  <a:pt x="2199020" y="0"/>
                </a:lnTo>
                <a:lnTo>
                  <a:pt x="2199020" y="1766546"/>
                </a:lnTo>
                <a:lnTo>
                  <a:pt x="0" y="1766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379837" y="2676195"/>
            <a:ext cx="2219724" cy="2257733"/>
            <a:chOff x="0" y="0"/>
            <a:chExt cx="714657" cy="726895"/>
          </a:xfrm>
        </p:grpSpPr>
        <p:sp>
          <p:nvSpPr>
            <p:cNvPr name="Freeform 8" id="8"/>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4672F4"/>
            </a:solidFill>
          </p:spPr>
        </p:sp>
        <p:sp>
          <p:nvSpPr>
            <p:cNvPr name="TextBox 9" id="9"/>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10" id="10"/>
          <p:cNvSpPr/>
          <p:nvPr/>
        </p:nvSpPr>
        <p:spPr>
          <a:xfrm flipH="false" flipV="false" rot="0">
            <a:off x="1830214" y="2988523"/>
            <a:ext cx="1339674" cy="1612299"/>
          </a:xfrm>
          <a:custGeom>
            <a:avLst/>
            <a:gdLst/>
            <a:ahLst/>
            <a:cxnLst/>
            <a:rect r="r" b="b" t="t" l="l"/>
            <a:pathLst>
              <a:path h="1612299" w="1339674">
                <a:moveTo>
                  <a:pt x="0" y="0"/>
                </a:moveTo>
                <a:lnTo>
                  <a:pt x="1339674" y="0"/>
                </a:lnTo>
                <a:lnTo>
                  <a:pt x="1339674" y="1612299"/>
                </a:lnTo>
                <a:lnTo>
                  <a:pt x="0" y="16122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4562496" y="2601230"/>
            <a:ext cx="12350907" cy="7307948"/>
          </a:xfrm>
          <a:prstGeom prst="rect">
            <a:avLst/>
          </a:prstGeom>
        </p:spPr>
        <p:txBody>
          <a:bodyPr anchor="t" rtlCol="false" tIns="0" lIns="0" bIns="0" rIns="0">
            <a:spAutoFit/>
          </a:bodyPr>
          <a:lstStyle/>
          <a:p>
            <a:pPr algn="l">
              <a:lnSpc>
                <a:spcPts val="4456"/>
              </a:lnSpc>
            </a:pPr>
            <a:r>
              <a:rPr lang="en-US" sz="4412" b="true">
                <a:solidFill>
                  <a:srgbClr val="FFF8ED"/>
                </a:solidFill>
                <a:latin typeface="Quicksand Bold"/>
                <a:ea typeface="Quicksand Bold"/>
                <a:cs typeface="Quicksand Bold"/>
                <a:sym typeface="Quicksand Bold"/>
              </a:rPr>
              <a:t>1. Robust Regression (e.g., Quantile Regression)</a:t>
            </a:r>
          </a:p>
          <a:p>
            <a:pPr algn="l" marL="952676" indent="-476338" lvl="1">
              <a:lnSpc>
                <a:spcPts val="4456"/>
              </a:lnSpc>
              <a:buFont typeface="Arial"/>
              <a:buChar char="•"/>
            </a:pPr>
            <a:r>
              <a:rPr lang="en-US" b="true" sz="4412">
                <a:solidFill>
                  <a:srgbClr val="FFF8ED"/>
                </a:solidFill>
                <a:latin typeface="Quicksand Bold"/>
                <a:ea typeface="Quicksand Bold"/>
                <a:cs typeface="Quicksand Bold"/>
                <a:sym typeface="Quicksand Bold"/>
              </a:rPr>
              <a:t>Use </a:t>
            </a:r>
            <a:r>
              <a:rPr lang="en-US" b="true" sz="4412">
                <a:solidFill>
                  <a:srgbClr val="FFF8ED"/>
                </a:solidFill>
                <a:latin typeface="Quicksand Bold"/>
                <a:ea typeface="Quicksand Bold"/>
                <a:cs typeface="Quicksand Bold"/>
                <a:sym typeface="Quicksand Bold"/>
              </a:rPr>
              <a:t>of Median: In regression models like quantile regression, the median is used to predict the 50th percentile of the target variable. It is more robust than the mean when dealing with outliers or skewed data.</a:t>
            </a:r>
          </a:p>
          <a:p>
            <a:pPr algn="l" marL="952676" indent="-476338" lvl="1">
              <a:lnSpc>
                <a:spcPts val="4456"/>
              </a:lnSpc>
              <a:buFont typeface="Arial"/>
              <a:buChar char="•"/>
            </a:pPr>
            <a:r>
              <a:rPr lang="en-US" b="true" sz="4412">
                <a:solidFill>
                  <a:srgbClr val="FFF8ED"/>
                </a:solidFill>
                <a:latin typeface="Quicksand Bold"/>
                <a:ea typeface="Quicksand Bold"/>
                <a:cs typeface="Quicksand Bold"/>
                <a:sym typeface="Quicksand Bold"/>
              </a:rPr>
              <a:t>Why not Mean: The mean is sensitive to outliers, while the median focuses on the central tendency, making it more reliable in the presence of extreme values.</a:t>
            </a:r>
          </a:p>
          <a:p>
            <a:pPr algn="l">
              <a:lnSpc>
                <a:spcPts val="4456"/>
              </a:lnSpc>
              <a:spcBef>
                <a:spcPct val="0"/>
              </a:spcBef>
            </a:pPr>
          </a:p>
        </p:txBody>
      </p:sp>
      <p:grpSp>
        <p:nvGrpSpPr>
          <p:cNvPr name="Group 12" id="12"/>
          <p:cNvGrpSpPr/>
          <p:nvPr/>
        </p:nvGrpSpPr>
        <p:grpSpPr>
          <a:xfrm rot="0">
            <a:off x="5148234" y="909649"/>
            <a:ext cx="10358162" cy="1034037"/>
            <a:chOff x="0" y="0"/>
            <a:chExt cx="2728076" cy="272339"/>
          </a:xfrm>
        </p:grpSpPr>
        <p:sp>
          <p:nvSpPr>
            <p:cNvPr name="Freeform 13" id="13"/>
            <p:cNvSpPr/>
            <p:nvPr/>
          </p:nvSpPr>
          <p:spPr>
            <a:xfrm flipH="false" flipV="false" rot="0">
              <a:off x="0" y="0"/>
              <a:ext cx="2728076" cy="272339"/>
            </a:xfrm>
            <a:custGeom>
              <a:avLst/>
              <a:gdLst/>
              <a:ahLst/>
              <a:cxnLst/>
              <a:rect r="r" b="b" t="t" l="l"/>
              <a:pathLst>
                <a:path h="272339" w="2728076">
                  <a:moveTo>
                    <a:pt x="74742" y="0"/>
                  </a:moveTo>
                  <a:lnTo>
                    <a:pt x="2653333" y="0"/>
                  </a:lnTo>
                  <a:cubicBezTo>
                    <a:pt x="2694612" y="0"/>
                    <a:pt x="2728076" y="33463"/>
                    <a:pt x="2728076" y="74742"/>
                  </a:cubicBezTo>
                  <a:lnTo>
                    <a:pt x="2728076" y="197597"/>
                  </a:lnTo>
                  <a:cubicBezTo>
                    <a:pt x="2728076" y="238876"/>
                    <a:pt x="2694612" y="272339"/>
                    <a:pt x="2653333" y="272339"/>
                  </a:cubicBezTo>
                  <a:lnTo>
                    <a:pt x="74742" y="272339"/>
                  </a:lnTo>
                  <a:cubicBezTo>
                    <a:pt x="33463" y="272339"/>
                    <a:pt x="0" y="238876"/>
                    <a:pt x="0" y="197597"/>
                  </a:cubicBezTo>
                  <a:lnTo>
                    <a:pt x="0" y="74742"/>
                  </a:lnTo>
                  <a:cubicBezTo>
                    <a:pt x="0" y="33463"/>
                    <a:pt x="33463" y="0"/>
                    <a:pt x="74742" y="0"/>
                  </a:cubicBezTo>
                  <a:close/>
                </a:path>
              </a:pathLst>
            </a:custGeom>
            <a:solidFill>
              <a:srgbClr val="86C2F8"/>
            </a:solidFill>
          </p:spPr>
        </p:sp>
        <p:sp>
          <p:nvSpPr>
            <p:cNvPr name="TextBox 14" id="14"/>
            <p:cNvSpPr txBox="true"/>
            <p:nvPr/>
          </p:nvSpPr>
          <p:spPr>
            <a:xfrm>
              <a:off x="0" y="85725"/>
              <a:ext cx="2728076" cy="186614"/>
            </a:xfrm>
            <a:prstGeom prst="rect">
              <a:avLst/>
            </a:prstGeom>
          </p:spPr>
          <p:txBody>
            <a:bodyPr anchor="ctr" rtlCol="false" tIns="50800" lIns="50800" bIns="50800" rIns="50800"/>
            <a:lstStyle/>
            <a:p>
              <a:pPr algn="ctr">
                <a:lnSpc>
                  <a:spcPts val="4545"/>
                </a:lnSpc>
              </a:pPr>
              <a:r>
                <a:rPr lang="en-US" b="true" sz="4500">
                  <a:solidFill>
                    <a:srgbClr val="334782"/>
                  </a:solidFill>
                  <a:latin typeface="Quicksand Bold"/>
                  <a:ea typeface="Quicksand Bold"/>
                  <a:cs typeface="Quicksand Bold"/>
                  <a:sym typeface="Quicksand Bold"/>
                </a:rPr>
                <a:t>Median over Mean/Mode</a:t>
              </a:r>
            </a:p>
          </p:txBody>
        </p:sp>
      </p:grpSp>
    </p:spTree>
  </p:cSld>
  <p:clrMapOvr>
    <a:masterClrMapping/>
  </p:clrMapOvr>
  <p:transition spd="fast">
    <p:fade/>
  </p:transition>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1379837" y="4933928"/>
            <a:ext cx="2219724" cy="2257733"/>
            <a:chOff x="0" y="0"/>
            <a:chExt cx="714657" cy="726895"/>
          </a:xfrm>
        </p:grpSpPr>
        <p:sp>
          <p:nvSpPr>
            <p:cNvPr name="Freeform 3" id="3"/>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FFC610"/>
            </a:solidFill>
          </p:spPr>
        </p:sp>
        <p:sp>
          <p:nvSpPr>
            <p:cNvPr name="TextBox 4" id="4"/>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true" flipV="false" rot="0">
            <a:off x="1379837" y="4933928"/>
            <a:ext cx="2219724" cy="2257733"/>
          </a:xfrm>
          <a:custGeom>
            <a:avLst/>
            <a:gdLst/>
            <a:ahLst/>
            <a:cxnLst/>
            <a:rect r="r" b="b" t="t" l="l"/>
            <a:pathLst>
              <a:path h="2257733" w="2219724">
                <a:moveTo>
                  <a:pt x="2219724" y="0"/>
                </a:moveTo>
                <a:lnTo>
                  <a:pt x="0" y="0"/>
                </a:lnTo>
                <a:lnTo>
                  <a:pt x="0" y="2257733"/>
                </a:lnTo>
                <a:lnTo>
                  <a:pt x="2219724" y="2257733"/>
                </a:lnTo>
                <a:lnTo>
                  <a:pt x="22197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00541" y="909649"/>
            <a:ext cx="2199020" cy="1766546"/>
          </a:xfrm>
          <a:custGeom>
            <a:avLst/>
            <a:gdLst/>
            <a:ahLst/>
            <a:cxnLst/>
            <a:rect r="r" b="b" t="t" l="l"/>
            <a:pathLst>
              <a:path h="1766546" w="2199020">
                <a:moveTo>
                  <a:pt x="0" y="0"/>
                </a:moveTo>
                <a:lnTo>
                  <a:pt x="2199020" y="0"/>
                </a:lnTo>
                <a:lnTo>
                  <a:pt x="2199020" y="1766546"/>
                </a:lnTo>
                <a:lnTo>
                  <a:pt x="0" y="1766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379837" y="2676195"/>
            <a:ext cx="2219724" cy="2257733"/>
            <a:chOff x="0" y="0"/>
            <a:chExt cx="714657" cy="726895"/>
          </a:xfrm>
        </p:grpSpPr>
        <p:sp>
          <p:nvSpPr>
            <p:cNvPr name="Freeform 8" id="8"/>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4672F4"/>
            </a:solidFill>
          </p:spPr>
        </p:sp>
        <p:sp>
          <p:nvSpPr>
            <p:cNvPr name="TextBox 9" id="9"/>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10" id="10"/>
          <p:cNvSpPr/>
          <p:nvPr/>
        </p:nvSpPr>
        <p:spPr>
          <a:xfrm flipH="false" flipV="false" rot="0">
            <a:off x="1830214" y="2988523"/>
            <a:ext cx="1339674" cy="1612299"/>
          </a:xfrm>
          <a:custGeom>
            <a:avLst/>
            <a:gdLst/>
            <a:ahLst/>
            <a:cxnLst/>
            <a:rect r="r" b="b" t="t" l="l"/>
            <a:pathLst>
              <a:path h="1612299" w="1339674">
                <a:moveTo>
                  <a:pt x="0" y="0"/>
                </a:moveTo>
                <a:lnTo>
                  <a:pt x="1339674" y="0"/>
                </a:lnTo>
                <a:lnTo>
                  <a:pt x="1339674" y="1612299"/>
                </a:lnTo>
                <a:lnTo>
                  <a:pt x="0" y="16122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5148234" y="2692751"/>
            <a:ext cx="11820082" cy="7307948"/>
          </a:xfrm>
          <a:prstGeom prst="rect">
            <a:avLst/>
          </a:prstGeom>
        </p:spPr>
        <p:txBody>
          <a:bodyPr anchor="t" rtlCol="false" tIns="0" lIns="0" bIns="0" rIns="0">
            <a:spAutoFit/>
          </a:bodyPr>
          <a:lstStyle/>
          <a:p>
            <a:pPr algn="l">
              <a:lnSpc>
                <a:spcPts val="4456"/>
              </a:lnSpc>
            </a:pPr>
            <a:r>
              <a:rPr lang="en-US" sz="4412" b="true">
                <a:solidFill>
                  <a:srgbClr val="FFF8ED"/>
                </a:solidFill>
                <a:latin typeface="Quicksand Bold"/>
                <a:ea typeface="Quicksand Bold"/>
                <a:cs typeface="Quicksand Bold"/>
                <a:sym typeface="Quicksand Bold"/>
              </a:rPr>
              <a:t>2. Outlier Detection and Removal</a:t>
            </a:r>
          </a:p>
          <a:p>
            <a:pPr algn="l" marL="952676" indent="-476338" lvl="1">
              <a:lnSpc>
                <a:spcPts val="4456"/>
              </a:lnSpc>
              <a:buFont typeface="Arial"/>
              <a:buChar char="•"/>
            </a:pPr>
            <a:r>
              <a:rPr lang="en-US" b="true" sz="4412">
                <a:solidFill>
                  <a:srgbClr val="FFF8ED"/>
                </a:solidFill>
                <a:latin typeface="Quicksand Bold"/>
                <a:ea typeface="Quicksand Bold"/>
                <a:cs typeface="Quicksand Bold"/>
                <a:sym typeface="Quicksand Bold"/>
              </a:rPr>
              <a:t>Use </a:t>
            </a:r>
            <a:r>
              <a:rPr lang="en-US" b="true" sz="4412">
                <a:solidFill>
                  <a:srgbClr val="FFF8ED"/>
                </a:solidFill>
                <a:latin typeface="Quicksand Bold"/>
                <a:ea typeface="Quicksand Bold"/>
                <a:cs typeface="Quicksand Bold"/>
                <a:sym typeface="Quicksand Bold"/>
              </a:rPr>
              <a:t>of Median: In datasets with outliers or skewed distributions, the median is more useful for detecting the c</a:t>
            </a:r>
            <a:r>
              <a:rPr lang="en-US" b="true" sz="4412">
                <a:solidFill>
                  <a:srgbClr val="FFF8ED"/>
                </a:solidFill>
                <a:latin typeface="Quicksand Bold"/>
                <a:ea typeface="Quicksand Bold"/>
                <a:cs typeface="Quicksand Bold"/>
                <a:sym typeface="Quicksand Bold"/>
              </a:rPr>
              <a:t>e</a:t>
            </a:r>
            <a:r>
              <a:rPr lang="en-US" b="true" sz="4412">
                <a:solidFill>
                  <a:srgbClr val="FFF8ED"/>
                </a:solidFill>
                <a:latin typeface="Quicksand Bold"/>
                <a:ea typeface="Quicksand Bold"/>
                <a:cs typeface="Quicksand Bold"/>
                <a:sym typeface="Quicksand Bold"/>
              </a:rPr>
              <a:t>nter of the data and identifying anomalies without being affected by extreme values.</a:t>
            </a:r>
          </a:p>
          <a:p>
            <a:pPr algn="l" marL="952676" indent="-476338" lvl="1">
              <a:lnSpc>
                <a:spcPts val="4456"/>
              </a:lnSpc>
              <a:buFont typeface="Arial"/>
              <a:buChar char="•"/>
            </a:pPr>
            <a:r>
              <a:rPr lang="en-US" b="true" sz="4412">
                <a:solidFill>
                  <a:srgbClr val="FFF8ED"/>
                </a:solidFill>
                <a:latin typeface="Quicksand Bold"/>
                <a:ea typeface="Quicksand Bold"/>
                <a:cs typeface="Quicksand Bold"/>
                <a:sym typeface="Quicksand Bold"/>
              </a:rPr>
              <a:t>Why not Mean: The mean can be pulled </a:t>
            </a:r>
            <a:r>
              <a:rPr lang="en-US" b="true" sz="4412">
                <a:solidFill>
                  <a:srgbClr val="FFF8ED"/>
                </a:solidFill>
                <a:latin typeface="Quicksand Bold"/>
                <a:ea typeface="Quicksand Bold"/>
                <a:cs typeface="Quicksand Bold"/>
                <a:sym typeface="Quicksand Bold"/>
              </a:rPr>
              <a:t>in the direction of outliers, leading to misleading results. The median is more resistant to outliers and provides a more stable measure.</a:t>
            </a:r>
          </a:p>
          <a:p>
            <a:pPr algn="l">
              <a:lnSpc>
                <a:spcPts val="4456"/>
              </a:lnSpc>
              <a:spcBef>
                <a:spcPct val="0"/>
              </a:spcBef>
            </a:pPr>
          </a:p>
        </p:txBody>
      </p:sp>
      <p:grpSp>
        <p:nvGrpSpPr>
          <p:cNvPr name="Group 12" id="12"/>
          <p:cNvGrpSpPr/>
          <p:nvPr/>
        </p:nvGrpSpPr>
        <p:grpSpPr>
          <a:xfrm rot="0">
            <a:off x="5148234" y="909649"/>
            <a:ext cx="10358162" cy="1034037"/>
            <a:chOff x="0" y="0"/>
            <a:chExt cx="2728076" cy="272339"/>
          </a:xfrm>
        </p:grpSpPr>
        <p:sp>
          <p:nvSpPr>
            <p:cNvPr name="Freeform 13" id="13"/>
            <p:cNvSpPr/>
            <p:nvPr/>
          </p:nvSpPr>
          <p:spPr>
            <a:xfrm flipH="false" flipV="false" rot="0">
              <a:off x="0" y="0"/>
              <a:ext cx="2728076" cy="272339"/>
            </a:xfrm>
            <a:custGeom>
              <a:avLst/>
              <a:gdLst/>
              <a:ahLst/>
              <a:cxnLst/>
              <a:rect r="r" b="b" t="t" l="l"/>
              <a:pathLst>
                <a:path h="272339" w="2728076">
                  <a:moveTo>
                    <a:pt x="74742" y="0"/>
                  </a:moveTo>
                  <a:lnTo>
                    <a:pt x="2653333" y="0"/>
                  </a:lnTo>
                  <a:cubicBezTo>
                    <a:pt x="2694612" y="0"/>
                    <a:pt x="2728076" y="33463"/>
                    <a:pt x="2728076" y="74742"/>
                  </a:cubicBezTo>
                  <a:lnTo>
                    <a:pt x="2728076" y="197597"/>
                  </a:lnTo>
                  <a:cubicBezTo>
                    <a:pt x="2728076" y="238876"/>
                    <a:pt x="2694612" y="272339"/>
                    <a:pt x="2653333" y="272339"/>
                  </a:cubicBezTo>
                  <a:lnTo>
                    <a:pt x="74742" y="272339"/>
                  </a:lnTo>
                  <a:cubicBezTo>
                    <a:pt x="33463" y="272339"/>
                    <a:pt x="0" y="238876"/>
                    <a:pt x="0" y="197597"/>
                  </a:cubicBezTo>
                  <a:lnTo>
                    <a:pt x="0" y="74742"/>
                  </a:lnTo>
                  <a:cubicBezTo>
                    <a:pt x="0" y="33463"/>
                    <a:pt x="33463" y="0"/>
                    <a:pt x="74742" y="0"/>
                  </a:cubicBezTo>
                  <a:close/>
                </a:path>
              </a:pathLst>
            </a:custGeom>
            <a:solidFill>
              <a:srgbClr val="86C2F8"/>
            </a:solidFill>
          </p:spPr>
        </p:sp>
        <p:sp>
          <p:nvSpPr>
            <p:cNvPr name="TextBox 14" id="14"/>
            <p:cNvSpPr txBox="true"/>
            <p:nvPr/>
          </p:nvSpPr>
          <p:spPr>
            <a:xfrm>
              <a:off x="0" y="85725"/>
              <a:ext cx="2728076" cy="186614"/>
            </a:xfrm>
            <a:prstGeom prst="rect">
              <a:avLst/>
            </a:prstGeom>
          </p:spPr>
          <p:txBody>
            <a:bodyPr anchor="ctr" rtlCol="false" tIns="50800" lIns="50800" bIns="50800" rIns="50800"/>
            <a:lstStyle/>
            <a:p>
              <a:pPr algn="ctr">
                <a:lnSpc>
                  <a:spcPts val="4545"/>
                </a:lnSpc>
              </a:pPr>
              <a:r>
                <a:rPr lang="en-US" b="true" sz="4500">
                  <a:solidFill>
                    <a:srgbClr val="334782"/>
                  </a:solidFill>
                  <a:latin typeface="Quicksand Bold"/>
                  <a:ea typeface="Quicksand Bold"/>
                  <a:cs typeface="Quicksand Bold"/>
                  <a:sym typeface="Quicksand Bold"/>
                </a:rPr>
                <a:t>Median over Mean/Mode</a:t>
              </a:r>
            </a:p>
          </p:txBody>
        </p:sp>
      </p:grpSp>
    </p:spTree>
  </p:cSld>
  <p:clrMapOvr>
    <a:masterClrMapping/>
  </p:clrMapOvr>
  <p:transition spd="fast">
    <p:cover dir="d"/>
  </p:transition>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1379837" y="4933928"/>
            <a:ext cx="2219724" cy="2257733"/>
            <a:chOff x="0" y="0"/>
            <a:chExt cx="714657" cy="726895"/>
          </a:xfrm>
        </p:grpSpPr>
        <p:sp>
          <p:nvSpPr>
            <p:cNvPr name="Freeform 3" id="3"/>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FFC610"/>
            </a:solidFill>
          </p:spPr>
        </p:sp>
        <p:sp>
          <p:nvSpPr>
            <p:cNvPr name="TextBox 4" id="4"/>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true" flipV="false" rot="0">
            <a:off x="1379837" y="4933928"/>
            <a:ext cx="2219724" cy="2257733"/>
          </a:xfrm>
          <a:custGeom>
            <a:avLst/>
            <a:gdLst/>
            <a:ahLst/>
            <a:cxnLst/>
            <a:rect r="r" b="b" t="t" l="l"/>
            <a:pathLst>
              <a:path h="2257733" w="2219724">
                <a:moveTo>
                  <a:pt x="2219724" y="0"/>
                </a:moveTo>
                <a:lnTo>
                  <a:pt x="0" y="0"/>
                </a:lnTo>
                <a:lnTo>
                  <a:pt x="0" y="2257733"/>
                </a:lnTo>
                <a:lnTo>
                  <a:pt x="2219724" y="2257733"/>
                </a:lnTo>
                <a:lnTo>
                  <a:pt x="22197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00541" y="909649"/>
            <a:ext cx="2199020" cy="1766546"/>
          </a:xfrm>
          <a:custGeom>
            <a:avLst/>
            <a:gdLst/>
            <a:ahLst/>
            <a:cxnLst/>
            <a:rect r="r" b="b" t="t" l="l"/>
            <a:pathLst>
              <a:path h="1766546" w="2199020">
                <a:moveTo>
                  <a:pt x="0" y="0"/>
                </a:moveTo>
                <a:lnTo>
                  <a:pt x="2199020" y="0"/>
                </a:lnTo>
                <a:lnTo>
                  <a:pt x="2199020" y="1766546"/>
                </a:lnTo>
                <a:lnTo>
                  <a:pt x="0" y="1766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379837" y="2676195"/>
            <a:ext cx="2219724" cy="2257733"/>
            <a:chOff x="0" y="0"/>
            <a:chExt cx="714657" cy="726895"/>
          </a:xfrm>
        </p:grpSpPr>
        <p:sp>
          <p:nvSpPr>
            <p:cNvPr name="Freeform 8" id="8"/>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4672F4"/>
            </a:solidFill>
          </p:spPr>
        </p:sp>
        <p:sp>
          <p:nvSpPr>
            <p:cNvPr name="TextBox 9" id="9"/>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10" id="10"/>
          <p:cNvSpPr/>
          <p:nvPr/>
        </p:nvSpPr>
        <p:spPr>
          <a:xfrm flipH="false" flipV="false" rot="0">
            <a:off x="1830214" y="2988523"/>
            <a:ext cx="1339674" cy="1612299"/>
          </a:xfrm>
          <a:custGeom>
            <a:avLst/>
            <a:gdLst/>
            <a:ahLst/>
            <a:cxnLst/>
            <a:rect r="r" b="b" t="t" l="l"/>
            <a:pathLst>
              <a:path h="1612299" w="1339674">
                <a:moveTo>
                  <a:pt x="0" y="0"/>
                </a:moveTo>
                <a:lnTo>
                  <a:pt x="1339674" y="0"/>
                </a:lnTo>
                <a:lnTo>
                  <a:pt x="1339674" y="1612299"/>
                </a:lnTo>
                <a:lnTo>
                  <a:pt x="0" y="16122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4891973" y="2451683"/>
            <a:ext cx="12367327" cy="7307948"/>
          </a:xfrm>
          <a:prstGeom prst="rect">
            <a:avLst/>
          </a:prstGeom>
        </p:spPr>
        <p:txBody>
          <a:bodyPr anchor="t" rtlCol="false" tIns="0" lIns="0" bIns="0" rIns="0">
            <a:spAutoFit/>
          </a:bodyPr>
          <a:lstStyle/>
          <a:p>
            <a:pPr algn="l">
              <a:lnSpc>
                <a:spcPts val="4456"/>
              </a:lnSpc>
            </a:pPr>
            <a:r>
              <a:rPr lang="en-US" sz="4412" b="true">
                <a:solidFill>
                  <a:srgbClr val="FFF8ED"/>
                </a:solidFill>
                <a:latin typeface="Quicksand Bold"/>
                <a:ea typeface="Quicksand Bold"/>
                <a:cs typeface="Quicksand Bold"/>
                <a:sym typeface="Quicksand Bold"/>
              </a:rPr>
              <a:t>3. Imputing Missing Values</a:t>
            </a:r>
          </a:p>
          <a:p>
            <a:pPr algn="l" marL="952676" indent="-476338" lvl="1">
              <a:lnSpc>
                <a:spcPts val="4456"/>
              </a:lnSpc>
              <a:buFont typeface="Arial"/>
              <a:buChar char="•"/>
            </a:pPr>
            <a:r>
              <a:rPr lang="en-US" b="true" sz="4412">
                <a:solidFill>
                  <a:srgbClr val="FFF8ED"/>
                </a:solidFill>
                <a:latin typeface="Quicksand Bold"/>
                <a:ea typeface="Quicksand Bold"/>
                <a:cs typeface="Quicksand Bold"/>
                <a:sym typeface="Quicksand Bold"/>
              </a:rPr>
              <a:t>Use </a:t>
            </a:r>
            <a:r>
              <a:rPr lang="en-US" b="true" sz="4412">
                <a:solidFill>
                  <a:srgbClr val="FFF8ED"/>
                </a:solidFill>
                <a:latin typeface="Quicksand Bold"/>
                <a:ea typeface="Quicksand Bold"/>
                <a:cs typeface="Quicksand Bold"/>
                <a:sym typeface="Quicksand Bold"/>
              </a:rPr>
              <a:t>of Median: When imputing missing values in numerical data, the median is often preferred when the data is skewed or contains outliers. This ensures that th</a:t>
            </a:r>
            <a:r>
              <a:rPr lang="en-US" b="true" sz="4412">
                <a:solidFill>
                  <a:srgbClr val="FFF8ED"/>
                </a:solidFill>
                <a:latin typeface="Quicksand Bold"/>
                <a:ea typeface="Quicksand Bold"/>
                <a:cs typeface="Quicksand Bold"/>
                <a:sym typeface="Quicksand Bold"/>
              </a:rPr>
              <a:t>e </a:t>
            </a:r>
            <a:r>
              <a:rPr lang="en-US" b="true" sz="4412">
                <a:solidFill>
                  <a:srgbClr val="FFF8ED"/>
                </a:solidFill>
                <a:latin typeface="Quicksand Bold"/>
                <a:ea typeface="Quicksand Bold"/>
                <a:cs typeface="Quicksand Bold"/>
                <a:sym typeface="Quicksand Bold"/>
              </a:rPr>
              <a:t>imputed values reflect the central tendency without being distorted by extreme values.</a:t>
            </a:r>
          </a:p>
          <a:p>
            <a:pPr algn="l" marL="952676" indent="-476338" lvl="1">
              <a:lnSpc>
                <a:spcPts val="4456"/>
              </a:lnSpc>
              <a:buFont typeface="Arial"/>
              <a:buChar char="•"/>
            </a:pPr>
            <a:r>
              <a:rPr lang="en-US" b="true" sz="4412">
                <a:solidFill>
                  <a:srgbClr val="FFF8ED"/>
                </a:solidFill>
                <a:latin typeface="Quicksand Bold"/>
                <a:ea typeface="Quicksand Bold"/>
                <a:cs typeface="Quicksand Bold"/>
                <a:sym typeface="Quicksand Bold"/>
              </a:rPr>
              <a:t>Why not Me</a:t>
            </a:r>
            <a:r>
              <a:rPr lang="en-US" b="true" sz="4412">
                <a:solidFill>
                  <a:srgbClr val="FFF8ED"/>
                </a:solidFill>
                <a:latin typeface="Quicksand Bold"/>
                <a:ea typeface="Quicksand Bold"/>
                <a:cs typeface="Quicksand Bold"/>
                <a:sym typeface="Quicksand Bold"/>
              </a:rPr>
              <a:t>an: The mean can be heavily affected by outliers or skewed distributions, making it less reliable for imputation in such cases.</a:t>
            </a:r>
          </a:p>
          <a:p>
            <a:pPr algn="l">
              <a:lnSpc>
                <a:spcPts val="4456"/>
              </a:lnSpc>
              <a:spcBef>
                <a:spcPct val="0"/>
              </a:spcBef>
            </a:pPr>
          </a:p>
        </p:txBody>
      </p:sp>
      <p:grpSp>
        <p:nvGrpSpPr>
          <p:cNvPr name="Group 12" id="12"/>
          <p:cNvGrpSpPr/>
          <p:nvPr/>
        </p:nvGrpSpPr>
        <p:grpSpPr>
          <a:xfrm rot="0">
            <a:off x="5148234" y="909649"/>
            <a:ext cx="10358162" cy="1034037"/>
            <a:chOff x="0" y="0"/>
            <a:chExt cx="2728076" cy="272339"/>
          </a:xfrm>
        </p:grpSpPr>
        <p:sp>
          <p:nvSpPr>
            <p:cNvPr name="Freeform 13" id="13"/>
            <p:cNvSpPr/>
            <p:nvPr/>
          </p:nvSpPr>
          <p:spPr>
            <a:xfrm flipH="false" flipV="false" rot="0">
              <a:off x="0" y="0"/>
              <a:ext cx="2728076" cy="272339"/>
            </a:xfrm>
            <a:custGeom>
              <a:avLst/>
              <a:gdLst/>
              <a:ahLst/>
              <a:cxnLst/>
              <a:rect r="r" b="b" t="t" l="l"/>
              <a:pathLst>
                <a:path h="272339" w="2728076">
                  <a:moveTo>
                    <a:pt x="74742" y="0"/>
                  </a:moveTo>
                  <a:lnTo>
                    <a:pt x="2653333" y="0"/>
                  </a:lnTo>
                  <a:cubicBezTo>
                    <a:pt x="2694612" y="0"/>
                    <a:pt x="2728076" y="33463"/>
                    <a:pt x="2728076" y="74742"/>
                  </a:cubicBezTo>
                  <a:lnTo>
                    <a:pt x="2728076" y="197597"/>
                  </a:lnTo>
                  <a:cubicBezTo>
                    <a:pt x="2728076" y="238876"/>
                    <a:pt x="2694612" y="272339"/>
                    <a:pt x="2653333" y="272339"/>
                  </a:cubicBezTo>
                  <a:lnTo>
                    <a:pt x="74742" y="272339"/>
                  </a:lnTo>
                  <a:cubicBezTo>
                    <a:pt x="33463" y="272339"/>
                    <a:pt x="0" y="238876"/>
                    <a:pt x="0" y="197597"/>
                  </a:cubicBezTo>
                  <a:lnTo>
                    <a:pt x="0" y="74742"/>
                  </a:lnTo>
                  <a:cubicBezTo>
                    <a:pt x="0" y="33463"/>
                    <a:pt x="33463" y="0"/>
                    <a:pt x="74742" y="0"/>
                  </a:cubicBezTo>
                  <a:close/>
                </a:path>
              </a:pathLst>
            </a:custGeom>
            <a:solidFill>
              <a:srgbClr val="86C2F8"/>
            </a:solidFill>
          </p:spPr>
        </p:sp>
        <p:sp>
          <p:nvSpPr>
            <p:cNvPr name="TextBox 14" id="14"/>
            <p:cNvSpPr txBox="true"/>
            <p:nvPr/>
          </p:nvSpPr>
          <p:spPr>
            <a:xfrm>
              <a:off x="0" y="85725"/>
              <a:ext cx="2728076" cy="186614"/>
            </a:xfrm>
            <a:prstGeom prst="rect">
              <a:avLst/>
            </a:prstGeom>
          </p:spPr>
          <p:txBody>
            <a:bodyPr anchor="ctr" rtlCol="false" tIns="50800" lIns="50800" bIns="50800" rIns="50800"/>
            <a:lstStyle/>
            <a:p>
              <a:pPr algn="ctr">
                <a:lnSpc>
                  <a:spcPts val="4545"/>
                </a:lnSpc>
              </a:pPr>
              <a:r>
                <a:rPr lang="en-US" b="true" sz="4500">
                  <a:solidFill>
                    <a:srgbClr val="334782"/>
                  </a:solidFill>
                  <a:latin typeface="Quicksand Bold"/>
                  <a:ea typeface="Quicksand Bold"/>
                  <a:cs typeface="Quicksand Bold"/>
                  <a:sym typeface="Quicksand Bold"/>
                </a:rPr>
                <a:t>Median over Mean/Mode</a:t>
              </a:r>
            </a:p>
          </p:txBody>
        </p:sp>
      </p:grpSp>
    </p:spTree>
  </p:cSld>
  <p:clrMapOvr>
    <a:masterClrMapping/>
  </p:clrMapOvr>
  <p:transition spd="fast">
    <p:cover dir="d"/>
  </p:transition>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1379837" y="4933928"/>
            <a:ext cx="2219724" cy="2257733"/>
            <a:chOff x="0" y="0"/>
            <a:chExt cx="714657" cy="726895"/>
          </a:xfrm>
        </p:grpSpPr>
        <p:sp>
          <p:nvSpPr>
            <p:cNvPr name="Freeform 3" id="3"/>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FFC610"/>
            </a:solidFill>
          </p:spPr>
        </p:sp>
        <p:sp>
          <p:nvSpPr>
            <p:cNvPr name="TextBox 4" id="4"/>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true" flipV="false" rot="0">
            <a:off x="1379837" y="4933928"/>
            <a:ext cx="2219724" cy="2257733"/>
          </a:xfrm>
          <a:custGeom>
            <a:avLst/>
            <a:gdLst/>
            <a:ahLst/>
            <a:cxnLst/>
            <a:rect r="r" b="b" t="t" l="l"/>
            <a:pathLst>
              <a:path h="2257733" w="2219724">
                <a:moveTo>
                  <a:pt x="2219724" y="0"/>
                </a:moveTo>
                <a:lnTo>
                  <a:pt x="0" y="0"/>
                </a:lnTo>
                <a:lnTo>
                  <a:pt x="0" y="2257733"/>
                </a:lnTo>
                <a:lnTo>
                  <a:pt x="2219724" y="2257733"/>
                </a:lnTo>
                <a:lnTo>
                  <a:pt x="22197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00541" y="909649"/>
            <a:ext cx="2199020" cy="1766546"/>
          </a:xfrm>
          <a:custGeom>
            <a:avLst/>
            <a:gdLst/>
            <a:ahLst/>
            <a:cxnLst/>
            <a:rect r="r" b="b" t="t" l="l"/>
            <a:pathLst>
              <a:path h="1766546" w="2199020">
                <a:moveTo>
                  <a:pt x="0" y="0"/>
                </a:moveTo>
                <a:lnTo>
                  <a:pt x="2199020" y="0"/>
                </a:lnTo>
                <a:lnTo>
                  <a:pt x="2199020" y="1766546"/>
                </a:lnTo>
                <a:lnTo>
                  <a:pt x="0" y="1766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379837" y="2676195"/>
            <a:ext cx="2219724" cy="2257733"/>
            <a:chOff x="0" y="0"/>
            <a:chExt cx="714657" cy="726895"/>
          </a:xfrm>
        </p:grpSpPr>
        <p:sp>
          <p:nvSpPr>
            <p:cNvPr name="Freeform 8" id="8"/>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4672F4"/>
            </a:solidFill>
          </p:spPr>
        </p:sp>
        <p:sp>
          <p:nvSpPr>
            <p:cNvPr name="TextBox 9" id="9"/>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10" id="10"/>
          <p:cNvSpPr/>
          <p:nvPr/>
        </p:nvSpPr>
        <p:spPr>
          <a:xfrm flipH="false" flipV="false" rot="0">
            <a:off x="1830214" y="2988523"/>
            <a:ext cx="1339674" cy="1612299"/>
          </a:xfrm>
          <a:custGeom>
            <a:avLst/>
            <a:gdLst/>
            <a:ahLst/>
            <a:cxnLst/>
            <a:rect r="r" b="b" t="t" l="l"/>
            <a:pathLst>
              <a:path h="1612299" w="1339674">
                <a:moveTo>
                  <a:pt x="0" y="0"/>
                </a:moveTo>
                <a:lnTo>
                  <a:pt x="1339674" y="0"/>
                </a:lnTo>
                <a:lnTo>
                  <a:pt x="1339674" y="1612299"/>
                </a:lnTo>
                <a:lnTo>
                  <a:pt x="0" y="16122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4580800" y="2692751"/>
            <a:ext cx="12678500" cy="6747395"/>
          </a:xfrm>
          <a:prstGeom prst="rect">
            <a:avLst/>
          </a:prstGeom>
        </p:spPr>
        <p:txBody>
          <a:bodyPr anchor="t" rtlCol="false" tIns="0" lIns="0" bIns="0" rIns="0">
            <a:spAutoFit/>
          </a:bodyPr>
          <a:lstStyle/>
          <a:p>
            <a:pPr algn="l">
              <a:lnSpc>
                <a:spcPts val="4456"/>
              </a:lnSpc>
            </a:pPr>
            <a:r>
              <a:rPr lang="en-US" sz="4412" b="true">
                <a:solidFill>
                  <a:srgbClr val="FFF8ED"/>
                </a:solidFill>
                <a:latin typeface="Quicksand Bold"/>
                <a:ea typeface="Quicksand Bold"/>
                <a:cs typeface="Quicksand Bold"/>
                <a:sym typeface="Quicksand Bold"/>
              </a:rPr>
              <a:t>4. Handling Skewed Data Distributions</a:t>
            </a:r>
          </a:p>
          <a:p>
            <a:pPr algn="l" marL="952676" indent="-476338" lvl="1">
              <a:lnSpc>
                <a:spcPts val="4456"/>
              </a:lnSpc>
              <a:buFont typeface="Arial"/>
              <a:buChar char="•"/>
            </a:pPr>
            <a:r>
              <a:rPr lang="en-US" b="true" sz="4412">
                <a:solidFill>
                  <a:srgbClr val="FFF8ED"/>
                </a:solidFill>
                <a:latin typeface="Quicksand Bold"/>
                <a:ea typeface="Quicksand Bold"/>
                <a:cs typeface="Quicksand Bold"/>
                <a:sym typeface="Quicksand Bold"/>
              </a:rPr>
              <a:t>Use </a:t>
            </a:r>
            <a:r>
              <a:rPr lang="en-US" b="true" sz="4412">
                <a:solidFill>
                  <a:srgbClr val="FFF8ED"/>
                </a:solidFill>
                <a:latin typeface="Quicksand Bold"/>
                <a:ea typeface="Quicksand Bold"/>
                <a:cs typeface="Quicksand Bold"/>
                <a:sym typeface="Quicksand Bold"/>
              </a:rPr>
              <a:t>of Median: For data that is not symmetrically distributed (e.g., highly skewed data), the median provides a better representation of the central value. This is important when the data contains long tails or is not normally distributed.</a:t>
            </a:r>
          </a:p>
          <a:p>
            <a:pPr algn="l" marL="952676" indent="-476338" lvl="1">
              <a:lnSpc>
                <a:spcPts val="4456"/>
              </a:lnSpc>
              <a:buFont typeface="Arial"/>
              <a:buChar char="•"/>
            </a:pPr>
            <a:r>
              <a:rPr lang="en-US" b="true" sz="4412">
                <a:solidFill>
                  <a:srgbClr val="FFF8ED"/>
                </a:solidFill>
                <a:latin typeface="Quicksand Bold"/>
                <a:ea typeface="Quicksand Bold"/>
                <a:cs typeface="Quicksand Bold"/>
                <a:sym typeface="Quicksand Bold"/>
              </a:rPr>
              <a:t>Why not Mean: The mean can be distorted by skewed distributions, as it is sensitive to the size of extreme values. The median is much more robust in these scenarios.</a:t>
            </a:r>
          </a:p>
          <a:p>
            <a:pPr algn="l">
              <a:lnSpc>
                <a:spcPts val="4456"/>
              </a:lnSpc>
              <a:spcBef>
                <a:spcPct val="0"/>
              </a:spcBef>
            </a:pPr>
          </a:p>
        </p:txBody>
      </p:sp>
      <p:grpSp>
        <p:nvGrpSpPr>
          <p:cNvPr name="Group 12" id="12"/>
          <p:cNvGrpSpPr/>
          <p:nvPr/>
        </p:nvGrpSpPr>
        <p:grpSpPr>
          <a:xfrm rot="0">
            <a:off x="5148234" y="909649"/>
            <a:ext cx="10358162" cy="1034037"/>
            <a:chOff x="0" y="0"/>
            <a:chExt cx="2728076" cy="272339"/>
          </a:xfrm>
        </p:grpSpPr>
        <p:sp>
          <p:nvSpPr>
            <p:cNvPr name="Freeform 13" id="13"/>
            <p:cNvSpPr/>
            <p:nvPr/>
          </p:nvSpPr>
          <p:spPr>
            <a:xfrm flipH="false" flipV="false" rot="0">
              <a:off x="0" y="0"/>
              <a:ext cx="2728076" cy="272339"/>
            </a:xfrm>
            <a:custGeom>
              <a:avLst/>
              <a:gdLst/>
              <a:ahLst/>
              <a:cxnLst/>
              <a:rect r="r" b="b" t="t" l="l"/>
              <a:pathLst>
                <a:path h="272339" w="2728076">
                  <a:moveTo>
                    <a:pt x="74742" y="0"/>
                  </a:moveTo>
                  <a:lnTo>
                    <a:pt x="2653333" y="0"/>
                  </a:lnTo>
                  <a:cubicBezTo>
                    <a:pt x="2694612" y="0"/>
                    <a:pt x="2728076" y="33463"/>
                    <a:pt x="2728076" y="74742"/>
                  </a:cubicBezTo>
                  <a:lnTo>
                    <a:pt x="2728076" y="197597"/>
                  </a:lnTo>
                  <a:cubicBezTo>
                    <a:pt x="2728076" y="238876"/>
                    <a:pt x="2694612" y="272339"/>
                    <a:pt x="2653333" y="272339"/>
                  </a:cubicBezTo>
                  <a:lnTo>
                    <a:pt x="74742" y="272339"/>
                  </a:lnTo>
                  <a:cubicBezTo>
                    <a:pt x="33463" y="272339"/>
                    <a:pt x="0" y="238876"/>
                    <a:pt x="0" y="197597"/>
                  </a:cubicBezTo>
                  <a:lnTo>
                    <a:pt x="0" y="74742"/>
                  </a:lnTo>
                  <a:cubicBezTo>
                    <a:pt x="0" y="33463"/>
                    <a:pt x="33463" y="0"/>
                    <a:pt x="74742" y="0"/>
                  </a:cubicBezTo>
                  <a:close/>
                </a:path>
              </a:pathLst>
            </a:custGeom>
            <a:solidFill>
              <a:srgbClr val="86C2F8"/>
            </a:solidFill>
          </p:spPr>
        </p:sp>
        <p:sp>
          <p:nvSpPr>
            <p:cNvPr name="TextBox 14" id="14"/>
            <p:cNvSpPr txBox="true"/>
            <p:nvPr/>
          </p:nvSpPr>
          <p:spPr>
            <a:xfrm>
              <a:off x="0" y="85725"/>
              <a:ext cx="2728076" cy="186614"/>
            </a:xfrm>
            <a:prstGeom prst="rect">
              <a:avLst/>
            </a:prstGeom>
          </p:spPr>
          <p:txBody>
            <a:bodyPr anchor="ctr" rtlCol="false" tIns="50800" lIns="50800" bIns="50800" rIns="50800"/>
            <a:lstStyle/>
            <a:p>
              <a:pPr algn="ctr">
                <a:lnSpc>
                  <a:spcPts val="4545"/>
                </a:lnSpc>
              </a:pPr>
              <a:r>
                <a:rPr lang="en-US" b="true" sz="4500">
                  <a:solidFill>
                    <a:srgbClr val="334782"/>
                  </a:solidFill>
                  <a:latin typeface="Quicksand Bold"/>
                  <a:ea typeface="Quicksand Bold"/>
                  <a:cs typeface="Quicksand Bold"/>
                  <a:sym typeface="Quicksand Bold"/>
                </a:rPr>
                <a:t>Median over Mean/Mode</a:t>
              </a:r>
            </a:p>
          </p:txBody>
        </p:sp>
      </p:grpSp>
    </p:spTree>
  </p:cSld>
  <p:clrMapOvr>
    <a:masterClrMapping/>
  </p:clrMapOvr>
  <p:transition spd="fast">
    <p:cover dir="d"/>
  </p:transition>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1379837" y="4933928"/>
            <a:ext cx="2219724" cy="2257733"/>
            <a:chOff x="0" y="0"/>
            <a:chExt cx="714657" cy="726895"/>
          </a:xfrm>
        </p:grpSpPr>
        <p:sp>
          <p:nvSpPr>
            <p:cNvPr name="Freeform 3" id="3"/>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FFC610"/>
            </a:solidFill>
          </p:spPr>
        </p:sp>
        <p:sp>
          <p:nvSpPr>
            <p:cNvPr name="TextBox 4" id="4"/>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true" flipV="false" rot="0">
            <a:off x="1379837" y="4933928"/>
            <a:ext cx="2219724" cy="2257733"/>
          </a:xfrm>
          <a:custGeom>
            <a:avLst/>
            <a:gdLst/>
            <a:ahLst/>
            <a:cxnLst/>
            <a:rect r="r" b="b" t="t" l="l"/>
            <a:pathLst>
              <a:path h="2257733" w="2219724">
                <a:moveTo>
                  <a:pt x="2219724" y="0"/>
                </a:moveTo>
                <a:lnTo>
                  <a:pt x="0" y="0"/>
                </a:lnTo>
                <a:lnTo>
                  <a:pt x="0" y="2257733"/>
                </a:lnTo>
                <a:lnTo>
                  <a:pt x="2219724" y="2257733"/>
                </a:lnTo>
                <a:lnTo>
                  <a:pt x="22197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00541" y="909649"/>
            <a:ext cx="2199020" cy="1766546"/>
          </a:xfrm>
          <a:custGeom>
            <a:avLst/>
            <a:gdLst/>
            <a:ahLst/>
            <a:cxnLst/>
            <a:rect r="r" b="b" t="t" l="l"/>
            <a:pathLst>
              <a:path h="1766546" w="2199020">
                <a:moveTo>
                  <a:pt x="0" y="0"/>
                </a:moveTo>
                <a:lnTo>
                  <a:pt x="2199020" y="0"/>
                </a:lnTo>
                <a:lnTo>
                  <a:pt x="2199020" y="1766546"/>
                </a:lnTo>
                <a:lnTo>
                  <a:pt x="0" y="1766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379837" y="2676195"/>
            <a:ext cx="2219724" cy="2257733"/>
            <a:chOff x="0" y="0"/>
            <a:chExt cx="714657" cy="726895"/>
          </a:xfrm>
        </p:grpSpPr>
        <p:sp>
          <p:nvSpPr>
            <p:cNvPr name="Freeform 8" id="8"/>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4672F4"/>
            </a:solidFill>
          </p:spPr>
        </p:sp>
        <p:sp>
          <p:nvSpPr>
            <p:cNvPr name="TextBox 9" id="9"/>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10" id="10"/>
          <p:cNvSpPr/>
          <p:nvPr/>
        </p:nvSpPr>
        <p:spPr>
          <a:xfrm flipH="false" flipV="false" rot="0">
            <a:off x="1830214" y="2988523"/>
            <a:ext cx="1339674" cy="1612299"/>
          </a:xfrm>
          <a:custGeom>
            <a:avLst/>
            <a:gdLst/>
            <a:ahLst/>
            <a:cxnLst/>
            <a:rect r="r" b="b" t="t" l="l"/>
            <a:pathLst>
              <a:path h="1612299" w="1339674">
                <a:moveTo>
                  <a:pt x="0" y="0"/>
                </a:moveTo>
                <a:lnTo>
                  <a:pt x="1339674" y="0"/>
                </a:lnTo>
                <a:lnTo>
                  <a:pt x="1339674" y="1612299"/>
                </a:lnTo>
                <a:lnTo>
                  <a:pt x="0" y="16122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4507583" y="2692751"/>
            <a:ext cx="13064775" cy="7307948"/>
          </a:xfrm>
          <a:prstGeom prst="rect">
            <a:avLst/>
          </a:prstGeom>
        </p:spPr>
        <p:txBody>
          <a:bodyPr anchor="t" rtlCol="false" tIns="0" lIns="0" bIns="0" rIns="0">
            <a:spAutoFit/>
          </a:bodyPr>
          <a:lstStyle/>
          <a:p>
            <a:pPr algn="l">
              <a:lnSpc>
                <a:spcPts val="4456"/>
              </a:lnSpc>
            </a:pPr>
            <a:r>
              <a:rPr lang="en-US" sz="4412" b="true">
                <a:solidFill>
                  <a:srgbClr val="FFF8ED"/>
                </a:solidFill>
                <a:latin typeface="Quicksand Bold"/>
                <a:ea typeface="Quicksand Bold"/>
                <a:cs typeface="Quicksand Bold"/>
                <a:sym typeface="Quicksand Bold"/>
              </a:rPr>
              <a:t>5. Non-Normal Data (Heavy Tailed Distributions)</a:t>
            </a:r>
          </a:p>
          <a:p>
            <a:pPr algn="l" marL="952676" indent="-476338" lvl="1">
              <a:lnSpc>
                <a:spcPts val="4456"/>
              </a:lnSpc>
              <a:buFont typeface="Arial"/>
              <a:buChar char="•"/>
            </a:pPr>
            <a:r>
              <a:rPr lang="en-US" b="true" sz="4412">
                <a:solidFill>
                  <a:srgbClr val="FFF8ED"/>
                </a:solidFill>
                <a:latin typeface="Quicksand Bold"/>
                <a:ea typeface="Quicksand Bold"/>
                <a:cs typeface="Quicksand Bold"/>
                <a:sym typeface="Quicksand Bold"/>
              </a:rPr>
              <a:t>Use </a:t>
            </a:r>
            <a:r>
              <a:rPr lang="en-US" b="true" sz="4412">
                <a:solidFill>
                  <a:srgbClr val="FFF8ED"/>
                </a:solidFill>
                <a:latin typeface="Quicksand Bold"/>
                <a:ea typeface="Quicksand Bold"/>
                <a:cs typeface="Quicksand Bold"/>
                <a:sym typeface="Quicksand Bold"/>
              </a:rPr>
              <a:t>of Median: When working with heavy-tailed or non-normal distributions (such as financial data, income data, etc.), the median is a better indicator of central tendency because it is less sensitive to extreme values.</a:t>
            </a:r>
          </a:p>
          <a:p>
            <a:pPr algn="l" marL="952676" indent="-476338" lvl="1">
              <a:lnSpc>
                <a:spcPts val="4456"/>
              </a:lnSpc>
              <a:buFont typeface="Arial"/>
              <a:buChar char="•"/>
            </a:pPr>
            <a:r>
              <a:rPr lang="en-US" b="true" sz="4412">
                <a:solidFill>
                  <a:srgbClr val="FFF8ED"/>
                </a:solidFill>
                <a:latin typeface="Quicksand Bold"/>
                <a:ea typeface="Quicksand Bold"/>
                <a:cs typeface="Quicksand Bold"/>
                <a:sym typeface="Quicksand Bold"/>
              </a:rPr>
              <a:t>Why no</a:t>
            </a:r>
            <a:r>
              <a:rPr lang="en-US" b="true" sz="4412">
                <a:solidFill>
                  <a:srgbClr val="FFF8ED"/>
                </a:solidFill>
                <a:latin typeface="Quicksand Bold"/>
                <a:ea typeface="Quicksand Bold"/>
                <a:cs typeface="Quicksand Bold"/>
                <a:sym typeface="Quicksand Bold"/>
              </a:rPr>
              <a:t>t Mean: The mean may not accurately represent the central value in such cases because it is affected by large outliers or extreme data points.</a:t>
            </a:r>
          </a:p>
          <a:p>
            <a:pPr algn="l">
              <a:lnSpc>
                <a:spcPts val="4456"/>
              </a:lnSpc>
              <a:spcBef>
                <a:spcPct val="0"/>
              </a:spcBef>
            </a:pPr>
          </a:p>
        </p:txBody>
      </p:sp>
      <p:grpSp>
        <p:nvGrpSpPr>
          <p:cNvPr name="Group 12" id="12"/>
          <p:cNvGrpSpPr/>
          <p:nvPr/>
        </p:nvGrpSpPr>
        <p:grpSpPr>
          <a:xfrm rot="0">
            <a:off x="5258059" y="909649"/>
            <a:ext cx="10358162" cy="1034037"/>
            <a:chOff x="0" y="0"/>
            <a:chExt cx="2728076" cy="272339"/>
          </a:xfrm>
        </p:grpSpPr>
        <p:sp>
          <p:nvSpPr>
            <p:cNvPr name="Freeform 13" id="13"/>
            <p:cNvSpPr/>
            <p:nvPr/>
          </p:nvSpPr>
          <p:spPr>
            <a:xfrm flipH="false" flipV="false" rot="0">
              <a:off x="0" y="0"/>
              <a:ext cx="2728076" cy="272339"/>
            </a:xfrm>
            <a:custGeom>
              <a:avLst/>
              <a:gdLst/>
              <a:ahLst/>
              <a:cxnLst/>
              <a:rect r="r" b="b" t="t" l="l"/>
              <a:pathLst>
                <a:path h="272339" w="2728076">
                  <a:moveTo>
                    <a:pt x="74742" y="0"/>
                  </a:moveTo>
                  <a:lnTo>
                    <a:pt x="2653333" y="0"/>
                  </a:lnTo>
                  <a:cubicBezTo>
                    <a:pt x="2694612" y="0"/>
                    <a:pt x="2728076" y="33463"/>
                    <a:pt x="2728076" y="74742"/>
                  </a:cubicBezTo>
                  <a:lnTo>
                    <a:pt x="2728076" y="197597"/>
                  </a:lnTo>
                  <a:cubicBezTo>
                    <a:pt x="2728076" y="238876"/>
                    <a:pt x="2694612" y="272339"/>
                    <a:pt x="2653333" y="272339"/>
                  </a:cubicBezTo>
                  <a:lnTo>
                    <a:pt x="74742" y="272339"/>
                  </a:lnTo>
                  <a:cubicBezTo>
                    <a:pt x="33463" y="272339"/>
                    <a:pt x="0" y="238876"/>
                    <a:pt x="0" y="197597"/>
                  </a:cubicBezTo>
                  <a:lnTo>
                    <a:pt x="0" y="74742"/>
                  </a:lnTo>
                  <a:cubicBezTo>
                    <a:pt x="0" y="33463"/>
                    <a:pt x="33463" y="0"/>
                    <a:pt x="74742" y="0"/>
                  </a:cubicBezTo>
                  <a:close/>
                </a:path>
              </a:pathLst>
            </a:custGeom>
            <a:solidFill>
              <a:srgbClr val="86C2F8"/>
            </a:solidFill>
          </p:spPr>
        </p:sp>
        <p:sp>
          <p:nvSpPr>
            <p:cNvPr name="TextBox 14" id="14"/>
            <p:cNvSpPr txBox="true"/>
            <p:nvPr/>
          </p:nvSpPr>
          <p:spPr>
            <a:xfrm>
              <a:off x="0" y="85725"/>
              <a:ext cx="2728076" cy="186614"/>
            </a:xfrm>
            <a:prstGeom prst="rect">
              <a:avLst/>
            </a:prstGeom>
          </p:spPr>
          <p:txBody>
            <a:bodyPr anchor="ctr" rtlCol="false" tIns="50800" lIns="50800" bIns="50800" rIns="50800"/>
            <a:lstStyle/>
            <a:p>
              <a:pPr algn="ctr">
                <a:lnSpc>
                  <a:spcPts val="4545"/>
                </a:lnSpc>
              </a:pPr>
              <a:r>
                <a:rPr lang="en-US" b="true" sz="4500">
                  <a:solidFill>
                    <a:srgbClr val="334782"/>
                  </a:solidFill>
                  <a:latin typeface="Quicksand Bold"/>
                  <a:ea typeface="Quicksand Bold"/>
                  <a:cs typeface="Quicksand Bold"/>
                  <a:sym typeface="Quicksand Bold"/>
                </a:rPr>
                <a:t>Median over Mean/Mode</a:t>
              </a:r>
            </a:p>
          </p:txBody>
        </p:sp>
      </p:grpSp>
    </p:spTree>
  </p:cSld>
  <p:clrMapOvr>
    <a:masterClrMapping/>
  </p:clrMapOvr>
  <p:transition spd="fast">
    <p:cover dir="d"/>
  </p:transition>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1379837" y="4933928"/>
            <a:ext cx="2219724" cy="2257733"/>
            <a:chOff x="0" y="0"/>
            <a:chExt cx="714657" cy="726895"/>
          </a:xfrm>
        </p:grpSpPr>
        <p:sp>
          <p:nvSpPr>
            <p:cNvPr name="Freeform 3" id="3"/>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FFC610"/>
            </a:solidFill>
          </p:spPr>
        </p:sp>
        <p:sp>
          <p:nvSpPr>
            <p:cNvPr name="TextBox 4" id="4"/>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true" flipV="false" rot="0">
            <a:off x="1379837" y="4933928"/>
            <a:ext cx="2219724" cy="2257733"/>
          </a:xfrm>
          <a:custGeom>
            <a:avLst/>
            <a:gdLst/>
            <a:ahLst/>
            <a:cxnLst/>
            <a:rect r="r" b="b" t="t" l="l"/>
            <a:pathLst>
              <a:path h="2257733" w="2219724">
                <a:moveTo>
                  <a:pt x="2219724" y="0"/>
                </a:moveTo>
                <a:lnTo>
                  <a:pt x="0" y="0"/>
                </a:lnTo>
                <a:lnTo>
                  <a:pt x="0" y="2257733"/>
                </a:lnTo>
                <a:lnTo>
                  <a:pt x="2219724" y="2257733"/>
                </a:lnTo>
                <a:lnTo>
                  <a:pt x="22197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00541" y="909649"/>
            <a:ext cx="2199020" cy="1766546"/>
          </a:xfrm>
          <a:custGeom>
            <a:avLst/>
            <a:gdLst/>
            <a:ahLst/>
            <a:cxnLst/>
            <a:rect r="r" b="b" t="t" l="l"/>
            <a:pathLst>
              <a:path h="1766546" w="2199020">
                <a:moveTo>
                  <a:pt x="0" y="0"/>
                </a:moveTo>
                <a:lnTo>
                  <a:pt x="2199020" y="0"/>
                </a:lnTo>
                <a:lnTo>
                  <a:pt x="2199020" y="1766546"/>
                </a:lnTo>
                <a:lnTo>
                  <a:pt x="0" y="1766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379837" y="2676195"/>
            <a:ext cx="2219724" cy="2257733"/>
            <a:chOff x="0" y="0"/>
            <a:chExt cx="714657" cy="726895"/>
          </a:xfrm>
        </p:grpSpPr>
        <p:sp>
          <p:nvSpPr>
            <p:cNvPr name="Freeform 8" id="8"/>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4672F4"/>
            </a:solidFill>
          </p:spPr>
        </p:sp>
        <p:sp>
          <p:nvSpPr>
            <p:cNvPr name="TextBox 9" id="9"/>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10" id="10"/>
          <p:cNvSpPr/>
          <p:nvPr/>
        </p:nvSpPr>
        <p:spPr>
          <a:xfrm flipH="false" flipV="false" rot="0">
            <a:off x="1830214" y="2988523"/>
            <a:ext cx="1339674" cy="1612299"/>
          </a:xfrm>
          <a:custGeom>
            <a:avLst/>
            <a:gdLst/>
            <a:ahLst/>
            <a:cxnLst/>
            <a:rect r="r" b="b" t="t" l="l"/>
            <a:pathLst>
              <a:path h="1612299" w="1339674">
                <a:moveTo>
                  <a:pt x="0" y="0"/>
                </a:moveTo>
                <a:lnTo>
                  <a:pt x="1339674" y="0"/>
                </a:lnTo>
                <a:lnTo>
                  <a:pt x="1339674" y="1612299"/>
                </a:lnTo>
                <a:lnTo>
                  <a:pt x="0" y="16122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4654017" y="2692751"/>
            <a:ext cx="12918340" cy="6747395"/>
          </a:xfrm>
          <a:prstGeom prst="rect">
            <a:avLst/>
          </a:prstGeom>
        </p:spPr>
        <p:txBody>
          <a:bodyPr anchor="t" rtlCol="false" tIns="0" lIns="0" bIns="0" rIns="0">
            <a:spAutoFit/>
          </a:bodyPr>
          <a:lstStyle/>
          <a:p>
            <a:pPr algn="l">
              <a:lnSpc>
                <a:spcPts val="4456"/>
              </a:lnSpc>
            </a:pPr>
            <a:r>
              <a:rPr lang="en-US" sz="4412" b="true">
                <a:solidFill>
                  <a:srgbClr val="FFF8ED"/>
                </a:solidFill>
                <a:latin typeface="Quicksand Bold"/>
                <a:ea typeface="Quicksand Bold"/>
                <a:cs typeface="Quicksand Bold"/>
                <a:sym typeface="Quicksand Bold"/>
              </a:rPr>
              <a:t>6. K-Nearest Neighbors (K-NN) for Regression</a:t>
            </a:r>
          </a:p>
          <a:p>
            <a:pPr algn="l" marL="952676" indent="-476338" lvl="1">
              <a:lnSpc>
                <a:spcPts val="4456"/>
              </a:lnSpc>
              <a:buFont typeface="Arial"/>
              <a:buChar char="•"/>
            </a:pPr>
            <a:r>
              <a:rPr lang="en-US" b="true" sz="4412">
                <a:solidFill>
                  <a:srgbClr val="FFF8ED"/>
                </a:solidFill>
                <a:latin typeface="Quicksand Bold"/>
                <a:ea typeface="Quicksand Bold"/>
                <a:cs typeface="Quicksand Bold"/>
                <a:sym typeface="Quicksand Bold"/>
              </a:rPr>
              <a:t>Use </a:t>
            </a:r>
            <a:r>
              <a:rPr lang="en-US" b="true" sz="4412">
                <a:solidFill>
                  <a:srgbClr val="FFF8ED"/>
                </a:solidFill>
                <a:latin typeface="Quicksand Bold"/>
                <a:ea typeface="Quicksand Bold"/>
                <a:cs typeface="Quicksand Bold"/>
                <a:sym typeface="Quicksand Bold"/>
              </a:rPr>
              <a:t>of Median: In K-NN regression, the median can be used as an alternative to the mean to predict the target value by taking the median of th</a:t>
            </a:r>
            <a:r>
              <a:rPr lang="en-US" b="true" sz="4412">
                <a:solidFill>
                  <a:srgbClr val="FFF8ED"/>
                </a:solidFill>
                <a:latin typeface="Quicksand Bold"/>
                <a:ea typeface="Quicksand Bold"/>
                <a:cs typeface="Quicksand Bold"/>
                <a:sym typeface="Quicksand Bold"/>
              </a:rPr>
              <a:t>e K </a:t>
            </a:r>
            <a:r>
              <a:rPr lang="en-US" b="true" sz="4412">
                <a:solidFill>
                  <a:srgbClr val="FFF8ED"/>
                </a:solidFill>
                <a:latin typeface="Quicksand Bold"/>
                <a:ea typeface="Quicksand Bold"/>
                <a:cs typeface="Quicksand Bold"/>
                <a:sym typeface="Quicksand Bold"/>
              </a:rPr>
              <a:t>nearest neighbors' outputs. This can help mitigate the influence of outliers.</a:t>
            </a:r>
          </a:p>
          <a:p>
            <a:pPr algn="l" marL="952676" indent="-476338" lvl="1">
              <a:lnSpc>
                <a:spcPts val="4456"/>
              </a:lnSpc>
              <a:buFont typeface="Arial"/>
              <a:buChar char="•"/>
            </a:pPr>
            <a:r>
              <a:rPr lang="en-US" b="true" sz="4412">
                <a:solidFill>
                  <a:srgbClr val="FFF8ED"/>
                </a:solidFill>
                <a:latin typeface="Quicksand Bold"/>
                <a:ea typeface="Quicksand Bold"/>
                <a:cs typeface="Quicksand Bold"/>
                <a:sym typeface="Quicksand Bold"/>
              </a:rPr>
              <a:t>Why not Mean: The mean can be skewed by outliers among the nearest neighbors, while the median provides a more robust estimate.</a:t>
            </a:r>
          </a:p>
          <a:p>
            <a:pPr algn="l">
              <a:lnSpc>
                <a:spcPts val="4456"/>
              </a:lnSpc>
              <a:spcBef>
                <a:spcPct val="0"/>
              </a:spcBef>
            </a:pPr>
          </a:p>
        </p:txBody>
      </p:sp>
      <p:grpSp>
        <p:nvGrpSpPr>
          <p:cNvPr name="Group 12" id="12"/>
          <p:cNvGrpSpPr/>
          <p:nvPr/>
        </p:nvGrpSpPr>
        <p:grpSpPr>
          <a:xfrm rot="0">
            <a:off x="5148234" y="909649"/>
            <a:ext cx="10358162" cy="1034037"/>
            <a:chOff x="0" y="0"/>
            <a:chExt cx="2728076" cy="272339"/>
          </a:xfrm>
        </p:grpSpPr>
        <p:sp>
          <p:nvSpPr>
            <p:cNvPr name="Freeform 13" id="13"/>
            <p:cNvSpPr/>
            <p:nvPr/>
          </p:nvSpPr>
          <p:spPr>
            <a:xfrm flipH="false" flipV="false" rot="0">
              <a:off x="0" y="0"/>
              <a:ext cx="2728076" cy="272339"/>
            </a:xfrm>
            <a:custGeom>
              <a:avLst/>
              <a:gdLst/>
              <a:ahLst/>
              <a:cxnLst/>
              <a:rect r="r" b="b" t="t" l="l"/>
              <a:pathLst>
                <a:path h="272339" w="2728076">
                  <a:moveTo>
                    <a:pt x="74742" y="0"/>
                  </a:moveTo>
                  <a:lnTo>
                    <a:pt x="2653333" y="0"/>
                  </a:lnTo>
                  <a:cubicBezTo>
                    <a:pt x="2694612" y="0"/>
                    <a:pt x="2728076" y="33463"/>
                    <a:pt x="2728076" y="74742"/>
                  </a:cubicBezTo>
                  <a:lnTo>
                    <a:pt x="2728076" y="197597"/>
                  </a:lnTo>
                  <a:cubicBezTo>
                    <a:pt x="2728076" y="238876"/>
                    <a:pt x="2694612" y="272339"/>
                    <a:pt x="2653333" y="272339"/>
                  </a:cubicBezTo>
                  <a:lnTo>
                    <a:pt x="74742" y="272339"/>
                  </a:lnTo>
                  <a:cubicBezTo>
                    <a:pt x="33463" y="272339"/>
                    <a:pt x="0" y="238876"/>
                    <a:pt x="0" y="197597"/>
                  </a:cubicBezTo>
                  <a:lnTo>
                    <a:pt x="0" y="74742"/>
                  </a:lnTo>
                  <a:cubicBezTo>
                    <a:pt x="0" y="33463"/>
                    <a:pt x="33463" y="0"/>
                    <a:pt x="74742" y="0"/>
                  </a:cubicBezTo>
                  <a:close/>
                </a:path>
              </a:pathLst>
            </a:custGeom>
            <a:solidFill>
              <a:srgbClr val="86C2F8"/>
            </a:solidFill>
          </p:spPr>
        </p:sp>
        <p:sp>
          <p:nvSpPr>
            <p:cNvPr name="TextBox 14" id="14"/>
            <p:cNvSpPr txBox="true"/>
            <p:nvPr/>
          </p:nvSpPr>
          <p:spPr>
            <a:xfrm>
              <a:off x="0" y="85725"/>
              <a:ext cx="2728076" cy="186614"/>
            </a:xfrm>
            <a:prstGeom prst="rect">
              <a:avLst/>
            </a:prstGeom>
          </p:spPr>
          <p:txBody>
            <a:bodyPr anchor="ctr" rtlCol="false" tIns="50800" lIns="50800" bIns="50800" rIns="50800"/>
            <a:lstStyle/>
            <a:p>
              <a:pPr algn="ctr">
                <a:lnSpc>
                  <a:spcPts val="4545"/>
                </a:lnSpc>
              </a:pPr>
              <a:r>
                <a:rPr lang="en-US" b="true" sz="4500">
                  <a:solidFill>
                    <a:srgbClr val="334782"/>
                  </a:solidFill>
                  <a:latin typeface="Quicksand Bold"/>
                  <a:ea typeface="Quicksand Bold"/>
                  <a:cs typeface="Quicksand Bold"/>
                  <a:sym typeface="Quicksand Bold"/>
                </a:rPr>
                <a:t>Median over Mean/Mode</a:t>
              </a:r>
            </a:p>
          </p:txBody>
        </p:sp>
      </p:grpSp>
    </p:spTree>
  </p:cSld>
  <p:clrMapOvr>
    <a:masterClrMapping/>
  </p:clrMapOvr>
  <p:transition spd="fast">
    <p:cover dir="d"/>
  </p:transition>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1379837" y="4933928"/>
            <a:ext cx="2219724" cy="2257733"/>
            <a:chOff x="0" y="0"/>
            <a:chExt cx="714657" cy="726895"/>
          </a:xfrm>
        </p:grpSpPr>
        <p:sp>
          <p:nvSpPr>
            <p:cNvPr name="Freeform 3" id="3"/>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FFC610"/>
            </a:solidFill>
          </p:spPr>
        </p:sp>
        <p:sp>
          <p:nvSpPr>
            <p:cNvPr name="TextBox 4" id="4"/>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true" flipV="false" rot="0">
            <a:off x="1379837" y="4933928"/>
            <a:ext cx="2219724" cy="2257733"/>
          </a:xfrm>
          <a:custGeom>
            <a:avLst/>
            <a:gdLst/>
            <a:ahLst/>
            <a:cxnLst/>
            <a:rect r="r" b="b" t="t" l="l"/>
            <a:pathLst>
              <a:path h="2257733" w="2219724">
                <a:moveTo>
                  <a:pt x="2219724" y="0"/>
                </a:moveTo>
                <a:lnTo>
                  <a:pt x="0" y="0"/>
                </a:lnTo>
                <a:lnTo>
                  <a:pt x="0" y="2257733"/>
                </a:lnTo>
                <a:lnTo>
                  <a:pt x="2219724" y="2257733"/>
                </a:lnTo>
                <a:lnTo>
                  <a:pt x="22197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00541" y="909649"/>
            <a:ext cx="2199020" cy="1766546"/>
          </a:xfrm>
          <a:custGeom>
            <a:avLst/>
            <a:gdLst/>
            <a:ahLst/>
            <a:cxnLst/>
            <a:rect r="r" b="b" t="t" l="l"/>
            <a:pathLst>
              <a:path h="1766546" w="2199020">
                <a:moveTo>
                  <a:pt x="0" y="0"/>
                </a:moveTo>
                <a:lnTo>
                  <a:pt x="2199020" y="0"/>
                </a:lnTo>
                <a:lnTo>
                  <a:pt x="2199020" y="1766546"/>
                </a:lnTo>
                <a:lnTo>
                  <a:pt x="0" y="1766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379837" y="2676195"/>
            <a:ext cx="2219724" cy="2257733"/>
            <a:chOff x="0" y="0"/>
            <a:chExt cx="714657" cy="726895"/>
          </a:xfrm>
        </p:grpSpPr>
        <p:sp>
          <p:nvSpPr>
            <p:cNvPr name="Freeform 8" id="8"/>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4672F4"/>
            </a:solidFill>
          </p:spPr>
        </p:sp>
        <p:sp>
          <p:nvSpPr>
            <p:cNvPr name="TextBox 9" id="9"/>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10" id="10"/>
          <p:cNvSpPr/>
          <p:nvPr/>
        </p:nvSpPr>
        <p:spPr>
          <a:xfrm flipH="false" flipV="false" rot="0">
            <a:off x="1830214" y="2988523"/>
            <a:ext cx="1339674" cy="1612299"/>
          </a:xfrm>
          <a:custGeom>
            <a:avLst/>
            <a:gdLst/>
            <a:ahLst/>
            <a:cxnLst/>
            <a:rect r="r" b="b" t="t" l="l"/>
            <a:pathLst>
              <a:path h="1612299" w="1339674">
                <a:moveTo>
                  <a:pt x="0" y="0"/>
                </a:moveTo>
                <a:lnTo>
                  <a:pt x="1339674" y="0"/>
                </a:lnTo>
                <a:lnTo>
                  <a:pt x="1339674" y="1612299"/>
                </a:lnTo>
                <a:lnTo>
                  <a:pt x="0" y="16122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4525887" y="2451683"/>
            <a:ext cx="12111066" cy="7307948"/>
          </a:xfrm>
          <a:prstGeom prst="rect">
            <a:avLst/>
          </a:prstGeom>
        </p:spPr>
        <p:txBody>
          <a:bodyPr anchor="t" rtlCol="false" tIns="0" lIns="0" bIns="0" rIns="0">
            <a:spAutoFit/>
          </a:bodyPr>
          <a:lstStyle/>
          <a:p>
            <a:pPr algn="l">
              <a:lnSpc>
                <a:spcPts val="4456"/>
              </a:lnSpc>
            </a:pPr>
            <a:r>
              <a:rPr lang="en-US" sz="4412" b="true">
                <a:solidFill>
                  <a:srgbClr val="FFF8ED"/>
                </a:solidFill>
                <a:latin typeface="Quicksand Bold"/>
                <a:ea typeface="Quicksand Bold"/>
                <a:cs typeface="Quicksand Bold"/>
                <a:sym typeface="Quicksand Bold"/>
              </a:rPr>
              <a:t>7. Feature Engineering (e.g., Robust Scaling)</a:t>
            </a:r>
          </a:p>
          <a:p>
            <a:pPr algn="l" marL="952676" indent="-476338" lvl="1">
              <a:lnSpc>
                <a:spcPts val="4456"/>
              </a:lnSpc>
              <a:buFont typeface="Arial"/>
              <a:buChar char="•"/>
            </a:pPr>
            <a:r>
              <a:rPr lang="en-US" b="true" sz="4412">
                <a:solidFill>
                  <a:srgbClr val="FFF8ED"/>
                </a:solidFill>
                <a:latin typeface="Quicksand Bold"/>
                <a:ea typeface="Quicksand Bold"/>
                <a:cs typeface="Quicksand Bold"/>
                <a:sym typeface="Quicksand Bold"/>
              </a:rPr>
              <a:t>Use of Median: In robust scaling, features a</a:t>
            </a:r>
            <a:r>
              <a:rPr lang="en-US" b="true" sz="4412">
                <a:solidFill>
                  <a:srgbClr val="FFF8ED"/>
                </a:solidFill>
                <a:latin typeface="Quicksand Bold"/>
                <a:ea typeface="Quicksand Bold"/>
                <a:cs typeface="Quicksand Bold"/>
                <a:sym typeface="Quicksand Bold"/>
              </a:rPr>
              <a:t>re scaled using the median and interquartile range (IQR) instead of the mean and standard deviation. This approach is useful for data with outli</a:t>
            </a:r>
            <a:r>
              <a:rPr lang="en-US" b="true" sz="4412">
                <a:solidFill>
                  <a:srgbClr val="FFF8ED"/>
                </a:solidFill>
                <a:latin typeface="Quicksand Bold"/>
                <a:ea typeface="Quicksand Bold"/>
                <a:cs typeface="Quicksand Bold"/>
                <a:sym typeface="Quicksand Bold"/>
              </a:rPr>
              <a:t>ers, as </a:t>
            </a:r>
            <a:r>
              <a:rPr lang="en-US" b="true" sz="4412">
                <a:solidFill>
                  <a:srgbClr val="FFF8ED"/>
                </a:solidFill>
                <a:latin typeface="Quicksand Bold"/>
                <a:ea typeface="Quicksand Bold"/>
                <a:cs typeface="Quicksand Bold"/>
                <a:sym typeface="Quicksand Bold"/>
              </a:rPr>
              <a:t>it focuses on the central 50% of the data.</a:t>
            </a:r>
          </a:p>
          <a:p>
            <a:pPr algn="l" marL="952676" indent="-476338" lvl="1">
              <a:lnSpc>
                <a:spcPts val="4456"/>
              </a:lnSpc>
              <a:buFont typeface="Arial"/>
              <a:buChar char="•"/>
            </a:pPr>
            <a:r>
              <a:rPr lang="en-US" b="true" sz="4412">
                <a:solidFill>
                  <a:srgbClr val="FFF8ED"/>
                </a:solidFill>
                <a:latin typeface="Quicksand Bold"/>
                <a:ea typeface="Quicksand Bold"/>
                <a:cs typeface="Quicksand Bold"/>
                <a:sym typeface="Quicksand Bold"/>
              </a:rPr>
              <a:t>Why not Mean: The mean and standard deviation are sensitive to outliers, which can distort the scaling, whereas using the median avoids this problem.</a:t>
            </a:r>
          </a:p>
          <a:p>
            <a:pPr algn="l">
              <a:lnSpc>
                <a:spcPts val="4456"/>
              </a:lnSpc>
              <a:spcBef>
                <a:spcPct val="0"/>
              </a:spcBef>
            </a:pPr>
          </a:p>
        </p:txBody>
      </p:sp>
      <p:grpSp>
        <p:nvGrpSpPr>
          <p:cNvPr name="Group 12" id="12"/>
          <p:cNvGrpSpPr/>
          <p:nvPr/>
        </p:nvGrpSpPr>
        <p:grpSpPr>
          <a:xfrm rot="0">
            <a:off x="5148234" y="909649"/>
            <a:ext cx="10358162" cy="1034037"/>
            <a:chOff x="0" y="0"/>
            <a:chExt cx="2728076" cy="272339"/>
          </a:xfrm>
        </p:grpSpPr>
        <p:sp>
          <p:nvSpPr>
            <p:cNvPr name="Freeform 13" id="13"/>
            <p:cNvSpPr/>
            <p:nvPr/>
          </p:nvSpPr>
          <p:spPr>
            <a:xfrm flipH="false" flipV="false" rot="0">
              <a:off x="0" y="0"/>
              <a:ext cx="2728076" cy="272339"/>
            </a:xfrm>
            <a:custGeom>
              <a:avLst/>
              <a:gdLst/>
              <a:ahLst/>
              <a:cxnLst/>
              <a:rect r="r" b="b" t="t" l="l"/>
              <a:pathLst>
                <a:path h="272339" w="2728076">
                  <a:moveTo>
                    <a:pt x="74742" y="0"/>
                  </a:moveTo>
                  <a:lnTo>
                    <a:pt x="2653333" y="0"/>
                  </a:lnTo>
                  <a:cubicBezTo>
                    <a:pt x="2694612" y="0"/>
                    <a:pt x="2728076" y="33463"/>
                    <a:pt x="2728076" y="74742"/>
                  </a:cubicBezTo>
                  <a:lnTo>
                    <a:pt x="2728076" y="197597"/>
                  </a:lnTo>
                  <a:cubicBezTo>
                    <a:pt x="2728076" y="238876"/>
                    <a:pt x="2694612" y="272339"/>
                    <a:pt x="2653333" y="272339"/>
                  </a:cubicBezTo>
                  <a:lnTo>
                    <a:pt x="74742" y="272339"/>
                  </a:lnTo>
                  <a:cubicBezTo>
                    <a:pt x="33463" y="272339"/>
                    <a:pt x="0" y="238876"/>
                    <a:pt x="0" y="197597"/>
                  </a:cubicBezTo>
                  <a:lnTo>
                    <a:pt x="0" y="74742"/>
                  </a:lnTo>
                  <a:cubicBezTo>
                    <a:pt x="0" y="33463"/>
                    <a:pt x="33463" y="0"/>
                    <a:pt x="74742" y="0"/>
                  </a:cubicBezTo>
                  <a:close/>
                </a:path>
              </a:pathLst>
            </a:custGeom>
            <a:solidFill>
              <a:srgbClr val="86C2F8"/>
            </a:solidFill>
          </p:spPr>
        </p:sp>
        <p:sp>
          <p:nvSpPr>
            <p:cNvPr name="TextBox 14" id="14"/>
            <p:cNvSpPr txBox="true"/>
            <p:nvPr/>
          </p:nvSpPr>
          <p:spPr>
            <a:xfrm>
              <a:off x="0" y="85725"/>
              <a:ext cx="2728076" cy="186614"/>
            </a:xfrm>
            <a:prstGeom prst="rect">
              <a:avLst/>
            </a:prstGeom>
          </p:spPr>
          <p:txBody>
            <a:bodyPr anchor="ctr" rtlCol="false" tIns="50800" lIns="50800" bIns="50800" rIns="50800"/>
            <a:lstStyle/>
            <a:p>
              <a:pPr algn="ctr">
                <a:lnSpc>
                  <a:spcPts val="4545"/>
                </a:lnSpc>
              </a:pPr>
              <a:r>
                <a:rPr lang="en-US" b="true" sz="4500">
                  <a:solidFill>
                    <a:srgbClr val="334782"/>
                  </a:solidFill>
                  <a:latin typeface="Quicksand Bold"/>
                  <a:ea typeface="Quicksand Bold"/>
                  <a:cs typeface="Quicksand Bold"/>
                  <a:sym typeface="Quicksand Bold"/>
                </a:rPr>
                <a:t>Median over Mean/Mode</a:t>
              </a:r>
            </a:p>
          </p:txBody>
        </p:sp>
      </p:grpSp>
    </p:spTree>
  </p:cSld>
  <p:clrMapOvr>
    <a:masterClrMapping/>
  </p:clrMapOvr>
  <p:transition spd="fast">
    <p:cover dir="d"/>
  </p:transition>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1379837" y="4933928"/>
            <a:ext cx="2219724" cy="2257733"/>
            <a:chOff x="0" y="0"/>
            <a:chExt cx="714657" cy="726895"/>
          </a:xfrm>
        </p:grpSpPr>
        <p:sp>
          <p:nvSpPr>
            <p:cNvPr name="Freeform 3" id="3"/>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FFC610"/>
            </a:solidFill>
          </p:spPr>
        </p:sp>
        <p:sp>
          <p:nvSpPr>
            <p:cNvPr name="TextBox 4" id="4"/>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true" flipV="false" rot="0">
            <a:off x="1379837" y="4933928"/>
            <a:ext cx="2219724" cy="2257733"/>
          </a:xfrm>
          <a:custGeom>
            <a:avLst/>
            <a:gdLst/>
            <a:ahLst/>
            <a:cxnLst/>
            <a:rect r="r" b="b" t="t" l="l"/>
            <a:pathLst>
              <a:path h="2257733" w="2219724">
                <a:moveTo>
                  <a:pt x="2219724" y="0"/>
                </a:moveTo>
                <a:lnTo>
                  <a:pt x="0" y="0"/>
                </a:lnTo>
                <a:lnTo>
                  <a:pt x="0" y="2257733"/>
                </a:lnTo>
                <a:lnTo>
                  <a:pt x="2219724" y="2257733"/>
                </a:lnTo>
                <a:lnTo>
                  <a:pt x="22197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00541" y="909649"/>
            <a:ext cx="2199020" cy="1766546"/>
          </a:xfrm>
          <a:custGeom>
            <a:avLst/>
            <a:gdLst/>
            <a:ahLst/>
            <a:cxnLst/>
            <a:rect r="r" b="b" t="t" l="l"/>
            <a:pathLst>
              <a:path h="1766546" w="2199020">
                <a:moveTo>
                  <a:pt x="0" y="0"/>
                </a:moveTo>
                <a:lnTo>
                  <a:pt x="2199020" y="0"/>
                </a:lnTo>
                <a:lnTo>
                  <a:pt x="2199020" y="1766546"/>
                </a:lnTo>
                <a:lnTo>
                  <a:pt x="0" y="1766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379837" y="2676195"/>
            <a:ext cx="2219724" cy="2257733"/>
            <a:chOff x="0" y="0"/>
            <a:chExt cx="714657" cy="726895"/>
          </a:xfrm>
        </p:grpSpPr>
        <p:sp>
          <p:nvSpPr>
            <p:cNvPr name="Freeform 8" id="8"/>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4672F4"/>
            </a:solidFill>
          </p:spPr>
        </p:sp>
        <p:sp>
          <p:nvSpPr>
            <p:cNvPr name="TextBox 9" id="9"/>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10" id="10"/>
          <p:cNvSpPr/>
          <p:nvPr/>
        </p:nvSpPr>
        <p:spPr>
          <a:xfrm flipH="false" flipV="false" rot="0">
            <a:off x="1830214" y="2988523"/>
            <a:ext cx="1339674" cy="1612299"/>
          </a:xfrm>
          <a:custGeom>
            <a:avLst/>
            <a:gdLst/>
            <a:ahLst/>
            <a:cxnLst/>
            <a:rect r="r" b="b" t="t" l="l"/>
            <a:pathLst>
              <a:path h="1612299" w="1339674">
                <a:moveTo>
                  <a:pt x="0" y="0"/>
                </a:moveTo>
                <a:lnTo>
                  <a:pt x="1339674" y="0"/>
                </a:lnTo>
                <a:lnTo>
                  <a:pt x="1339674" y="1612299"/>
                </a:lnTo>
                <a:lnTo>
                  <a:pt x="0" y="16122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5148234" y="2692751"/>
            <a:ext cx="12350907" cy="7307948"/>
          </a:xfrm>
          <a:prstGeom prst="rect">
            <a:avLst/>
          </a:prstGeom>
        </p:spPr>
        <p:txBody>
          <a:bodyPr anchor="t" rtlCol="false" tIns="0" lIns="0" bIns="0" rIns="0">
            <a:spAutoFit/>
          </a:bodyPr>
          <a:lstStyle/>
          <a:p>
            <a:pPr algn="l">
              <a:lnSpc>
                <a:spcPts val="4456"/>
              </a:lnSpc>
            </a:pPr>
            <a:r>
              <a:rPr lang="en-US" sz="4412" b="true">
                <a:solidFill>
                  <a:srgbClr val="FFF8ED"/>
                </a:solidFill>
                <a:latin typeface="Quicksand Bold"/>
                <a:ea typeface="Quicksand Bold"/>
                <a:cs typeface="Quicksand Bold"/>
                <a:sym typeface="Quicksand Bold"/>
              </a:rPr>
              <a:t>8. Time Series Analysis with Seasonal Data</a:t>
            </a:r>
          </a:p>
          <a:p>
            <a:pPr algn="l" marL="952676" indent="-476338" lvl="1">
              <a:lnSpc>
                <a:spcPts val="4456"/>
              </a:lnSpc>
              <a:buFont typeface="Arial"/>
              <a:buChar char="•"/>
            </a:pPr>
            <a:r>
              <a:rPr lang="en-US" b="true" sz="4412">
                <a:solidFill>
                  <a:srgbClr val="FFF8ED"/>
                </a:solidFill>
                <a:latin typeface="Quicksand Bold"/>
                <a:ea typeface="Quicksand Bold"/>
                <a:cs typeface="Quicksand Bold"/>
                <a:sym typeface="Quicksand Bold"/>
              </a:rPr>
              <a:t>Use </a:t>
            </a:r>
            <a:r>
              <a:rPr lang="en-US" b="true" sz="4412">
                <a:solidFill>
                  <a:srgbClr val="FFF8ED"/>
                </a:solidFill>
                <a:latin typeface="Quicksand Bold"/>
                <a:ea typeface="Quicksand Bold"/>
                <a:cs typeface="Quicksand Bold"/>
                <a:sym typeface="Quicksand Bold"/>
              </a:rPr>
              <a:t>of Median: For time series data that is heavily skewed or has seasonal effects, the median can b</a:t>
            </a:r>
            <a:r>
              <a:rPr lang="en-US" b="true" sz="4412">
                <a:solidFill>
                  <a:srgbClr val="FFF8ED"/>
                </a:solidFill>
                <a:latin typeface="Quicksand Bold"/>
                <a:ea typeface="Quicksand Bold"/>
                <a:cs typeface="Quicksand Bold"/>
                <a:sym typeface="Quicksand Bold"/>
              </a:rPr>
              <a:t>e us</a:t>
            </a:r>
            <a:r>
              <a:rPr lang="en-US" b="true" sz="4412">
                <a:solidFill>
                  <a:srgbClr val="FFF8ED"/>
                </a:solidFill>
                <a:latin typeface="Quicksand Bold"/>
                <a:ea typeface="Quicksand Bold"/>
                <a:cs typeface="Quicksand Bold"/>
                <a:sym typeface="Quicksand Bold"/>
              </a:rPr>
              <a:t>ed to smooth the data. This helps capture the central trend while ignoring short-term fluctuations caused by outliers.</a:t>
            </a:r>
          </a:p>
          <a:p>
            <a:pPr algn="l" marL="952676" indent="-476338" lvl="1">
              <a:lnSpc>
                <a:spcPts val="4456"/>
              </a:lnSpc>
              <a:buFont typeface="Arial"/>
              <a:buChar char="•"/>
            </a:pPr>
            <a:r>
              <a:rPr lang="en-US" b="true" sz="4412">
                <a:solidFill>
                  <a:srgbClr val="FFF8ED"/>
                </a:solidFill>
                <a:latin typeface="Quicksand Bold"/>
                <a:ea typeface="Quicksand Bold"/>
                <a:cs typeface="Quicksand Bold"/>
                <a:sym typeface="Quicksand Bold"/>
              </a:rPr>
              <a:t>Why not Mean: The mean might be heavily influenced by outliers or seasonal spikes, whereas the median offers a more reliable measure in these contexts.</a:t>
            </a:r>
          </a:p>
          <a:p>
            <a:pPr algn="l">
              <a:lnSpc>
                <a:spcPts val="4456"/>
              </a:lnSpc>
            </a:pPr>
          </a:p>
          <a:p>
            <a:pPr algn="l">
              <a:lnSpc>
                <a:spcPts val="4456"/>
              </a:lnSpc>
              <a:spcBef>
                <a:spcPct val="0"/>
              </a:spcBef>
            </a:pPr>
          </a:p>
        </p:txBody>
      </p:sp>
      <p:grpSp>
        <p:nvGrpSpPr>
          <p:cNvPr name="Group 12" id="12"/>
          <p:cNvGrpSpPr/>
          <p:nvPr/>
        </p:nvGrpSpPr>
        <p:grpSpPr>
          <a:xfrm rot="0">
            <a:off x="5148234" y="909649"/>
            <a:ext cx="10358162" cy="1034037"/>
            <a:chOff x="0" y="0"/>
            <a:chExt cx="2728076" cy="272339"/>
          </a:xfrm>
        </p:grpSpPr>
        <p:sp>
          <p:nvSpPr>
            <p:cNvPr name="Freeform 13" id="13"/>
            <p:cNvSpPr/>
            <p:nvPr/>
          </p:nvSpPr>
          <p:spPr>
            <a:xfrm flipH="false" flipV="false" rot="0">
              <a:off x="0" y="0"/>
              <a:ext cx="2728076" cy="272339"/>
            </a:xfrm>
            <a:custGeom>
              <a:avLst/>
              <a:gdLst/>
              <a:ahLst/>
              <a:cxnLst/>
              <a:rect r="r" b="b" t="t" l="l"/>
              <a:pathLst>
                <a:path h="272339" w="2728076">
                  <a:moveTo>
                    <a:pt x="74742" y="0"/>
                  </a:moveTo>
                  <a:lnTo>
                    <a:pt x="2653333" y="0"/>
                  </a:lnTo>
                  <a:cubicBezTo>
                    <a:pt x="2694612" y="0"/>
                    <a:pt x="2728076" y="33463"/>
                    <a:pt x="2728076" y="74742"/>
                  </a:cubicBezTo>
                  <a:lnTo>
                    <a:pt x="2728076" y="197597"/>
                  </a:lnTo>
                  <a:cubicBezTo>
                    <a:pt x="2728076" y="238876"/>
                    <a:pt x="2694612" y="272339"/>
                    <a:pt x="2653333" y="272339"/>
                  </a:cubicBezTo>
                  <a:lnTo>
                    <a:pt x="74742" y="272339"/>
                  </a:lnTo>
                  <a:cubicBezTo>
                    <a:pt x="33463" y="272339"/>
                    <a:pt x="0" y="238876"/>
                    <a:pt x="0" y="197597"/>
                  </a:cubicBezTo>
                  <a:lnTo>
                    <a:pt x="0" y="74742"/>
                  </a:lnTo>
                  <a:cubicBezTo>
                    <a:pt x="0" y="33463"/>
                    <a:pt x="33463" y="0"/>
                    <a:pt x="74742" y="0"/>
                  </a:cubicBezTo>
                  <a:close/>
                </a:path>
              </a:pathLst>
            </a:custGeom>
            <a:solidFill>
              <a:srgbClr val="86C2F8"/>
            </a:solidFill>
          </p:spPr>
        </p:sp>
        <p:sp>
          <p:nvSpPr>
            <p:cNvPr name="TextBox 14" id="14"/>
            <p:cNvSpPr txBox="true"/>
            <p:nvPr/>
          </p:nvSpPr>
          <p:spPr>
            <a:xfrm>
              <a:off x="0" y="85725"/>
              <a:ext cx="2728076" cy="186614"/>
            </a:xfrm>
            <a:prstGeom prst="rect">
              <a:avLst/>
            </a:prstGeom>
          </p:spPr>
          <p:txBody>
            <a:bodyPr anchor="ctr" rtlCol="false" tIns="50800" lIns="50800" bIns="50800" rIns="50800"/>
            <a:lstStyle/>
            <a:p>
              <a:pPr algn="ctr">
                <a:lnSpc>
                  <a:spcPts val="4545"/>
                </a:lnSpc>
              </a:pPr>
              <a:r>
                <a:rPr lang="en-US" b="true" sz="4500">
                  <a:solidFill>
                    <a:srgbClr val="334782"/>
                  </a:solidFill>
                  <a:latin typeface="Quicksand Bold"/>
                  <a:ea typeface="Quicksand Bold"/>
                  <a:cs typeface="Quicksand Bold"/>
                  <a:sym typeface="Quicksand Bold"/>
                </a:rPr>
                <a:t>Median over Mean/Mode</a:t>
              </a:r>
            </a:p>
          </p:txBody>
        </p:sp>
      </p:grpSp>
    </p:spTree>
  </p:cSld>
  <p:clrMapOvr>
    <a:masterClrMapping/>
  </p:clrMapOvr>
  <p:transition spd="fast">
    <p:cover dir="d"/>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sp>
        <p:nvSpPr>
          <p:cNvPr name="Freeform 2" id="2"/>
          <p:cNvSpPr/>
          <p:nvPr/>
        </p:nvSpPr>
        <p:spPr>
          <a:xfrm flipH="false" flipV="false" rot="0">
            <a:off x="3585577" y="4743485"/>
            <a:ext cx="986785" cy="1463851"/>
          </a:xfrm>
          <a:custGeom>
            <a:avLst/>
            <a:gdLst/>
            <a:ahLst/>
            <a:cxnLst/>
            <a:rect r="r" b="b" t="t" l="l"/>
            <a:pathLst>
              <a:path h="1463851" w="986785">
                <a:moveTo>
                  <a:pt x="0" y="0"/>
                </a:moveTo>
                <a:lnTo>
                  <a:pt x="986785" y="0"/>
                </a:lnTo>
                <a:lnTo>
                  <a:pt x="986785" y="1463852"/>
                </a:lnTo>
                <a:lnTo>
                  <a:pt x="0" y="14638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476284" y="4743485"/>
            <a:ext cx="1467520" cy="1463851"/>
          </a:xfrm>
          <a:custGeom>
            <a:avLst/>
            <a:gdLst/>
            <a:ahLst/>
            <a:cxnLst/>
            <a:rect r="r" b="b" t="t" l="l"/>
            <a:pathLst>
              <a:path h="1463851" w="1467520">
                <a:moveTo>
                  <a:pt x="0" y="0"/>
                </a:moveTo>
                <a:lnTo>
                  <a:pt x="1467520" y="0"/>
                </a:lnTo>
                <a:lnTo>
                  <a:pt x="1467520" y="1463852"/>
                </a:lnTo>
                <a:lnTo>
                  <a:pt x="0" y="14638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591199" y="4743485"/>
            <a:ext cx="1439207" cy="1463851"/>
          </a:xfrm>
          <a:custGeom>
            <a:avLst/>
            <a:gdLst/>
            <a:ahLst/>
            <a:cxnLst/>
            <a:rect r="r" b="b" t="t" l="l"/>
            <a:pathLst>
              <a:path h="1463851" w="1439207">
                <a:moveTo>
                  <a:pt x="0" y="0"/>
                </a:moveTo>
                <a:lnTo>
                  <a:pt x="1439207" y="0"/>
                </a:lnTo>
                <a:lnTo>
                  <a:pt x="1439207" y="1463852"/>
                </a:lnTo>
                <a:lnTo>
                  <a:pt x="0" y="14638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623949" y="1403641"/>
            <a:ext cx="11040101" cy="2457450"/>
          </a:xfrm>
          <a:prstGeom prst="rect">
            <a:avLst/>
          </a:prstGeom>
        </p:spPr>
        <p:txBody>
          <a:bodyPr anchor="t" rtlCol="false" tIns="0" lIns="0" bIns="0" rIns="0">
            <a:spAutoFit/>
          </a:bodyPr>
          <a:lstStyle/>
          <a:p>
            <a:pPr algn="ctr" marL="0" indent="0" lvl="0">
              <a:lnSpc>
                <a:spcPts val="8879"/>
              </a:lnSpc>
              <a:spcBef>
                <a:spcPct val="0"/>
              </a:spcBef>
            </a:pPr>
            <a:r>
              <a:rPr lang="en-US" b="true" sz="7399">
                <a:solidFill>
                  <a:srgbClr val="ABD7FF"/>
                </a:solidFill>
                <a:latin typeface="Agrandir Bold"/>
                <a:ea typeface="Agrandir Bold"/>
                <a:cs typeface="Agrandir Bold"/>
                <a:sym typeface="Agrandir Bold"/>
              </a:rPr>
              <a:t>Key Applications of Mean, Median, Mode</a:t>
            </a:r>
          </a:p>
        </p:txBody>
      </p:sp>
      <p:sp>
        <p:nvSpPr>
          <p:cNvPr name="TextBox 6" id="6"/>
          <p:cNvSpPr txBox="true"/>
          <p:nvPr/>
        </p:nvSpPr>
        <p:spPr>
          <a:xfrm rot="0">
            <a:off x="1997247" y="6617569"/>
            <a:ext cx="4163445" cy="2190750"/>
          </a:xfrm>
          <a:prstGeom prst="rect">
            <a:avLst/>
          </a:prstGeom>
        </p:spPr>
        <p:txBody>
          <a:bodyPr anchor="t" rtlCol="false" tIns="0" lIns="0" bIns="0" rIns="0">
            <a:spAutoFit/>
          </a:bodyPr>
          <a:lstStyle/>
          <a:p>
            <a:pPr algn="ctr">
              <a:lnSpc>
                <a:spcPts val="3479"/>
              </a:lnSpc>
            </a:pPr>
            <a:r>
              <a:rPr lang="en-US" b="true" sz="2899">
                <a:solidFill>
                  <a:srgbClr val="F8F6F1"/>
                </a:solidFill>
                <a:latin typeface="Quicksand Bold"/>
                <a:ea typeface="Quicksand Bold"/>
                <a:cs typeface="Quicksand Bold"/>
                <a:sym typeface="Quicksand Bold"/>
              </a:rPr>
              <a:t>The average of a dataset, calculated by summing all values and dividing by the number of values.</a:t>
            </a:r>
          </a:p>
        </p:txBody>
      </p:sp>
      <p:sp>
        <p:nvSpPr>
          <p:cNvPr name="TextBox 7" id="7"/>
          <p:cNvSpPr txBox="true"/>
          <p:nvPr/>
        </p:nvSpPr>
        <p:spPr>
          <a:xfrm rot="0">
            <a:off x="7529002" y="6617569"/>
            <a:ext cx="3229995" cy="2190750"/>
          </a:xfrm>
          <a:prstGeom prst="rect">
            <a:avLst/>
          </a:prstGeom>
        </p:spPr>
        <p:txBody>
          <a:bodyPr anchor="t" rtlCol="false" tIns="0" lIns="0" bIns="0" rIns="0">
            <a:spAutoFit/>
          </a:bodyPr>
          <a:lstStyle/>
          <a:p>
            <a:pPr algn="ctr">
              <a:lnSpc>
                <a:spcPts val="3479"/>
              </a:lnSpc>
            </a:pPr>
            <a:r>
              <a:rPr lang="en-US" b="true" sz="2899">
                <a:solidFill>
                  <a:srgbClr val="F8F6F1"/>
                </a:solidFill>
                <a:latin typeface="Quicksand Bold"/>
                <a:ea typeface="Quicksand Bold"/>
                <a:cs typeface="Quicksand Bold"/>
                <a:sym typeface="Quicksand Bold"/>
              </a:rPr>
              <a:t>The middle value in a sorted dataset, which separates into halves</a:t>
            </a:r>
          </a:p>
        </p:txBody>
      </p:sp>
      <p:sp>
        <p:nvSpPr>
          <p:cNvPr name="TextBox 8" id="8"/>
          <p:cNvSpPr txBox="true"/>
          <p:nvPr/>
        </p:nvSpPr>
        <p:spPr>
          <a:xfrm rot="0">
            <a:off x="12695805" y="6617569"/>
            <a:ext cx="3229995" cy="1752600"/>
          </a:xfrm>
          <a:prstGeom prst="rect">
            <a:avLst/>
          </a:prstGeom>
        </p:spPr>
        <p:txBody>
          <a:bodyPr anchor="t" rtlCol="false" tIns="0" lIns="0" bIns="0" rIns="0">
            <a:spAutoFit/>
          </a:bodyPr>
          <a:lstStyle/>
          <a:p>
            <a:pPr algn="ctr">
              <a:lnSpc>
                <a:spcPts val="3479"/>
              </a:lnSpc>
            </a:pPr>
            <a:r>
              <a:rPr lang="en-US" b="true" sz="2899">
                <a:solidFill>
                  <a:srgbClr val="F8F6F1"/>
                </a:solidFill>
                <a:latin typeface="Quicksand Bold"/>
                <a:ea typeface="Quicksand Bold"/>
                <a:cs typeface="Quicksand Bold"/>
                <a:sym typeface="Quicksand Bold"/>
              </a:rPr>
              <a:t>The value that appears most frequently in a dataset.</a:t>
            </a:r>
          </a:p>
        </p:txBody>
      </p:sp>
    </p:spTree>
  </p:cSld>
  <p:clrMapOvr>
    <a:masterClrMapping/>
  </p:clrMapOvr>
  <p:transition spd="fast">
    <p:fade/>
  </p:transition>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510442" y="621189"/>
            <a:ext cx="9349642" cy="963831"/>
            <a:chOff x="0" y="0"/>
            <a:chExt cx="2462457" cy="253848"/>
          </a:xfrm>
        </p:grpSpPr>
        <p:sp>
          <p:nvSpPr>
            <p:cNvPr name="Freeform 3" id="3"/>
            <p:cNvSpPr/>
            <p:nvPr/>
          </p:nvSpPr>
          <p:spPr>
            <a:xfrm flipH="false" flipV="false" rot="0">
              <a:off x="0" y="0"/>
              <a:ext cx="2462457" cy="253848"/>
            </a:xfrm>
            <a:custGeom>
              <a:avLst/>
              <a:gdLst/>
              <a:ahLst/>
              <a:cxnLst/>
              <a:rect r="r" b="b" t="t" l="l"/>
              <a:pathLst>
                <a:path h="253848" w="2462457">
                  <a:moveTo>
                    <a:pt x="82804" y="0"/>
                  </a:moveTo>
                  <a:lnTo>
                    <a:pt x="2379653" y="0"/>
                  </a:lnTo>
                  <a:cubicBezTo>
                    <a:pt x="2425385" y="0"/>
                    <a:pt x="2462457" y="37073"/>
                    <a:pt x="2462457" y="82804"/>
                  </a:cubicBezTo>
                  <a:lnTo>
                    <a:pt x="2462457" y="171044"/>
                  </a:lnTo>
                  <a:cubicBezTo>
                    <a:pt x="2462457" y="193005"/>
                    <a:pt x="2453733" y="214067"/>
                    <a:pt x="2438204" y="229596"/>
                  </a:cubicBezTo>
                  <a:cubicBezTo>
                    <a:pt x="2422676" y="245124"/>
                    <a:pt x="2401614" y="253848"/>
                    <a:pt x="2379653" y="253848"/>
                  </a:cubicBezTo>
                  <a:lnTo>
                    <a:pt x="82804" y="253848"/>
                  </a:lnTo>
                  <a:cubicBezTo>
                    <a:pt x="37073" y="253848"/>
                    <a:pt x="0" y="216776"/>
                    <a:pt x="0" y="171044"/>
                  </a:cubicBezTo>
                  <a:lnTo>
                    <a:pt x="0" y="82804"/>
                  </a:lnTo>
                  <a:cubicBezTo>
                    <a:pt x="0" y="37073"/>
                    <a:pt x="37073" y="0"/>
                    <a:pt x="82804" y="0"/>
                  </a:cubicBezTo>
                  <a:close/>
                </a:path>
              </a:pathLst>
            </a:custGeom>
            <a:solidFill>
              <a:srgbClr val="86C2F8"/>
            </a:solidFill>
          </p:spPr>
        </p:sp>
        <p:sp>
          <p:nvSpPr>
            <p:cNvPr name="TextBox 4" id="4"/>
            <p:cNvSpPr txBox="true"/>
            <p:nvPr/>
          </p:nvSpPr>
          <p:spPr>
            <a:xfrm>
              <a:off x="0" y="76200"/>
              <a:ext cx="2462457" cy="177648"/>
            </a:xfrm>
            <a:prstGeom prst="rect">
              <a:avLst/>
            </a:prstGeom>
          </p:spPr>
          <p:txBody>
            <a:bodyPr anchor="ctr" rtlCol="false" tIns="50800" lIns="50800" bIns="50800" rIns="50800"/>
            <a:lstStyle/>
            <a:p>
              <a:pPr algn="ctr">
                <a:lnSpc>
                  <a:spcPts val="3939"/>
                </a:lnSpc>
              </a:pPr>
              <a:r>
                <a:rPr lang="en-US" b="true" sz="3900">
                  <a:solidFill>
                    <a:srgbClr val="334782"/>
                  </a:solidFill>
                  <a:latin typeface="Quicksand Bold"/>
                  <a:ea typeface="Quicksand Bold"/>
                  <a:cs typeface="Quicksand Bold"/>
                  <a:sym typeface="Quicksand Bold"/>
                </a:rPr>
                <a:t>Mode over Mean/Median</a:t>
              </a:r>
            </a:p>
          </p:txBody>
        </p:sp>
      </p:grpSp>
      <p:grpSp>
        <p:nvGrpSpPr>
          <p:cNvPr name="Group 5" id="5"/>
          <p:cNvGrpSpPr/>
          <p:nvPr/>
        </p:nvGrpSpPr>
        <p:grpSpPr>
          <a:xfrm rot="0">
            <a:off x="13212968" y="0"/>
            <a:ext cx="5072296" cy="10287000"/>
            <a:chOff x="0" y="0"/>
            <a:chExt cx="1335913" cy="2709333"/>
          </a:xfrm>
        </p:grpSpPr>
        <p:sp>
          <p:nvSpPr>
            <p:cNvPr name="Freeform 6" id="6"/>
            <p:cNvSpPr/>
            <p:nvPr/>
          </p:nvSpPr>
          <p:spPr>
            <a:xfrm flipH="false" flipV="false" rot="0">
              <a:off x="0" y="0"/>
              <a:ext cx="1335913" cy="2709333"/>
            </a:xfrm>
            <a:custGeom>
              <a:avLst/>
              <a:gdLst/>
              <a:ahLst/>
              <a:cxnLst/>
              <a:rect r="r" b="b" t="t" l="l"/>
              <a:pathLst>
                <a:path h="2709333" w="1335913">
                  <a:moveTo>
                    <a:pt x="0" y="0"/>
                  </a:moveTo>
                  <a:lnTo>
                    <a:pt x="1335913" y="0"/>
                  </a:lnTo>
                  <a:lnTo>
                    <a:pt x="1335913" y="2709333"/>
                  </a:lnTo>
                  <a:lnTo>
                    <a:pt x="0" y="2709333"/>
                  </a:lnTo>
                  <a:close/>
                </a:path>
              </a:pathLst>
            </a:custGeom>
            <a:solidFill>
              <a:srgbClr val="203162"/>
            </a:solidFill>
          </p:spPr>
        </p:sp>
        <p:sp>
          <p:nvSpPr>
            <p:cNvPr name="TextBox 7" id="7"/>
            <p:cNvSpPr txBox="true"/>
            <p:nvPr/>
          </p:nvSpPr>
          <p:spPr>
            <a:xfrm>
              <a:off x="0" y="38100"/>
              <a:ext cx="1335913" cy="2671233"/>
            </a:xfrm>
            <a:prstGeom prst="rect">
              <a:avLst/>
            </a:prstGeom>
          </p:spPr>
          <p:txBody>
            <a:bodyPr anchor="ctr" rtlCol="false" tIns="50800" lIns="50800" bIns="50800" rIns="50800"/>
            <a:lstStyle/>
            <a:p>
              <a:pPr algn="ctr">
                <a:lnSpc>
                  <a:spcPts val="2186"/>
                </a:lnSpc>
              </a:pPr>
            </a:p>
          </p:txBody>
        </p:sp>
      </p:grpSp>
      <p:sp>
        <p:nvSpPr>
          <p:cNvPr name="Freeform 8" id="8"/>
          <p:cNvSpPr/>
          <p:nvPr/>
        </p:nvSpPr>
        <p:spPr>
          <a:xfrm flipH="false" flipV="false" rot="5391130">
            <a:off x="14209364" y="211370"/>
            <a:ext cx="1708890" cy="2535063"/>
          </a:xfrm>
          <a:custGeom>
            <a:avLst/>
            <a:gdLst/>
            <a:ahLst/>
            <a:cxnLst/>
            <a:rect r="r" b="b" t="t" l="l"/>
            <a:pathLst>
              <a:path h="2535063" w="1708890">
                <a:moveTo>
                  <a:pt x="0" y="0"/>
                </a:moveTo>
                <a:lnTo>
                  <a:pt x="1708890" y="0"/>
                </a:lnTo>
                <a:lnTo>
                  <a:pt x="1708890" y="2535063"/>
                </a:lnTo>
                <a:lnTo>
                  <a:pt x="0" y="25350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067597" y="6818023"/>
            <a:ext cx="2531888" cy="2575243"/>
          </a:xfrm>
          <a:custGeom>
            <a:avLst/>
            <a:gdLst/>
            <a:ahLst/>
            <a:cxnLst/>
            <a:rect r="r" b="b" t="t" l="l"/>
            <a:pathLst>
              <a:path h="2575243" w="2531888">
                <a:moveTo>
                  <a:pt x="0" y="0"/>
                </a:moveTo>
                <a:lnTo>
                  <a:pt x="2531888" y="0"/>
                </a:lnTo>
                <a:lnTo>
                  <a:pt x="2531888" y="2575243"/>
                </a:lnTo>
                <a:lnTo>
                  <a:pt x="0" y="25752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87665" y="2254170"/>
            <a:ext cx="11824592" cy="5851474"/>
          </a:xfrm>
          <a:prstGeom prst="rect">
            <a:avLst/>
          </a:prstGeom>
        </p:spPr>
        <p:txBody>
          <a:bodyPr anchor="t" rtlCol="false" tIns="0" lIns="0" bIns="0" rIns="0">
            <a:spAutoFit/>
          </a:bodyPr>
          <a:lstStyle/>
          <a:p>
            <a:pPr algn="just">
              <a:lnSpc>
                <a:spcPts val="3584"/>
              </a:lnSpc>
              <a:spcBef>
                <a:spcPct val="0"/>
              </a:spcBef>
            </a:pPr>
          </a:p>
          <a:p>
            <a:pPr algn="just">
              <a:lnSpc>
                <a:spcPts val="3584"/>
              </a:lnSpc>
              <a:spcBef>
                <a:spcPct val="0"/>
              </a:spcBef>
            </a:pPr>
            <a:r>
              <a:rPr lang="en-US" b="true" sz="3548">
                <a:solidFill>
                  <a:srgbClr val="000000"/>
                </a:solidFill>
                <a:latin typeface="Glacial Indifference Bold"/>
                <a:ea typeface="Glacial Indifference Bold"/>
                <a:cs typeface="Glacial Indifference Bold"/>
                <a:sym typeface="Glacial Indifference Bold"/>
              </a:rPr>
              <a:t>1. Categorical Data Imputation</a:t>
            </a:r>
          </a:p>
          <a:p>
            <a:pPr algn="just" marL="766132" indent="-383066" lvl="1">
              <a:lnSpc>
                <a:spcPts val="3584"/>
              </a:lnSpc>
              <a:spcBef>
                <a:spcPct val="0"/>
              </a:spcBef>
              <a:buFont typeface="Arial"/>
              <a:buChar char="•"/>
            </a:pPr>
            <a:r>
              <a:rPr lang="en-US" b="true" sz="3548">
                <a:solidFill>
                  <a:srgbClr val="000000"/>
                </a:solidFill>
                <a:latin typeface="Glacial Indifference Bold"/>
                <a:ea typeface="Glacial Indifference Bold"/>
                <a:cs typeface="Glacial Indifference Bold"/>
                <a:sym typeface="Glacial Indifference Bold"/>
              </a:rPr>
              <a:t>Use of Mode: When imputing missing values in categorical features (e.g., gender, color, product type), the mode (the most frequent value) is used to fill in missing entries. This ensures that the imputed value reflects the most common category in the data.</a:t>
            </a:r>
          </a:p>
          <a:p>
            <a:pPr algn="just" marL="766132" indent="-383066" lvl="1">
              <a:lnSpc>
                <a:spcPts val="3584"/>
              </a:lnSpc>
              <a:spcBef>
                <a:spcPct val="0"/>
              </a:spcBef>
              <a:buFont typeface="Arial"/>
              <a:buChar char="•"/>
            </a:pPr>
            <a:r>
              <a:rPr lang="en-US" b="true" sz="3548">
                <a:solidFill>
                  <a:srgbClr val="000000"/>
                </a:solidFill>
                <a:latin typeface="Glacial Indifference Bold"/>
                <a:ea typeface="Glacial Indifference Bold"/>
                <a:cs typeface="Glacial Indifference Bold"/>
                <a:sym typeface="Glacial Indifference Bold"/>
              </a:rPr>
              <a:t>Why not Median/Mean: The mean and median are not applicable to categorical data. The mode is the only meaningful measure of central tendency for non-numeric data.</a:t>
            </a:r>
          </a:p>
          <a:p>
            <a:pPr algn="just">
              <a:lnSpc>
                <a:spcPts val="3584"/>
              </a:lnSpc>
              <a:spcBef>
                <a:spcPct val="0"/>
              </a:spcBef>
            </a:pPr>
          </a:p>
        </p:txBody>
      </p:sp>
    </p:spTree>
  </p:cSld>
  <p:clrMapOvr>
    <a:masterClrMapping/>
  </p:clrMapOvr>
  <p:transition spd="fast">
    <p:cover dir="d"/>
  </p:transition>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1849930" y="0"/>
            <a:ext cx="6435334" cy="10287000"/>
            <a:chOff x="0" y="0"/>
            <a:chExt cx="1694903" cy="2709333"/>
          </a:xfrm>
        </p:grpSpPr>
        <p:sp>
          <p:nvSpPr>
            <p:cNvPr name="Freeform 3" id="3"/>
            <p:cNvSpPr/>
            <p:nvPr/>
          </p:nvSpPr>
          <p:spPr>
            <a:xfrm flipH="false" flipV="false" rot="0">
              <a:off x="0" y="0"/>
              <a:ext cx="1694903" cy="2709333"/>
            </a:xfrm>
            <a:custGeom>
              <a:avLst/>
              <a:gdLst/>
              <a:ahLst/>
              <a:cxnLst/>
              <a:rect r="r" b="b" t="t" l="l"/>
              <a:pathLst>
                <a:path h="2709333" w="1694903">
                  <a:moveTo>
                    <a:pt x="0" y="0"/>
                  </a:moveTo>
                  <a:lnTo>
                    <a:pt x="1694903" y="0"/>
                  </a:lnTo>
                  <a:lnTo>
                    <a:pt x="1694903" y="2709333"/>
                  </a:lnTo>
                  <a:lnTo>
                    <a:pt x="0" y="2709333"/>
                  </a:lnTo>
                  <a:close/>
                </a:path>
              </a:pathLst>
            </a:custGeom>
            <a:solidFill>
              <a:srgbClr val="203162"/>
            </a:solidFill>
          </p:spPr>
        </p:sp>
        <p:sp>
          <p:nvSpPr>
            <p:cNvPr name="TextBox 4" id="4"/>
            <p:cNvSpPr txBox="true"/>
            <p:nvPr/>
          </p:nvSpPr>
          <p:spPr>
            <a:xfrm>
              <a:off x="0" y="38100"/>
              <a:ext cx="1694903" cy="2671233"/>
            </a:xfrm>
            <a:prstGeom prst="rect">
              <a:avLst/>
            </a:prstGeom>
          </p:spPr>
          <p:txBody>
            <a:bodyPr anchor="ctr" rtlCol="false" tIns="50800" lIns="50800" bIns="50800" rIns="50800"/>
            <a:lstStyle/>
            <a:p>
              <a:pPr algn="ctr">
                <a:lnSpc>
                  <a:spcPts val="2186"/>
                </a:lnSpc>
              </a:pPr>
            </a:p>
          </p:txBody>
        </p:sp>
      </p:grpSp>
      <p:sp>
        <p:nvSpPr>
          <p:cNvPr name="TextBox 5" id="5"/>
          <p:cNvSpPr txBox="true"/>
          <p:nvPr/>
        </p:nvSpPr>
        <p:spPr>
          <a:xfrm rot="0">
            <a:off x="624483" y="2224207"/>
            <a:ext cx="10817684" cy="7915874"/>
          </a:xfrm>
          <a:prstGeom prst="rect">
            <a:avLst/>
          </a:prstGeom>
        </p:spPr>
        <p:txBody>
          <a:bodyPr anchor="t" rtlCol="false" tIns="0" lIns="0" bIns="0" rIns="0">
            <a:spAutoFit/>
          </a:bodyPr>
          <a:lstStyle/>
          <a:p>
            <a:pPr algn="l">
              <a:lnSpc>
                <a:spcPts val="4064"/>
              </a:lnSpc>
            </a:pPr>
            <a:r>
              <a:rPr lang="en-US" sz="3387" b="true">
                <a:solidFill>
                  <a:srgbClr val="000000"/>
                </a:solidFill>
                <a:latin typeface="Agrandir Bold"/>
                <a:ea typeface="Agrandir Bold"/>
                <a:cs typeface="Agrandir Bold"/>
                <a:sym typeface="Agrandir Bold"/>
              </a:rPr>
              <a:t>2. Classification Models with Categorical Features</a:t>
            </a:r>
          </a:p>
          <a:p>
            <a:pPr algn="l" marL="731259" indent="-365629" lvl="1">
              <a:lnSpc>
                <a:spcPts val="4064"/>
              </a:lnSpc>
              <a:buFont typeface="Arial"/>
              <a:buChar char="•"/>
            </a:pPr>
            <a:r>
              <a:rPr lang="en-US" b="true" sz="3387">
                <a:solidFill>
                  <a:srgbClr val="000000"/>
                </a:solidFill>
                <a:latin typeface="Agrandir Bold"/>
                <a:ea typeface="Agrandir Bold"/>
                <a:cs typeface="Agrandir Bold"/>
                <a:sym typeface="Agrandir Bold"/>
              </a:rPr>
              <a:t>Use of Mode: In class</a:t>
            </a:r>
            <a:r>
              <a:rPr lang="en-US" b="true" sz="3387">
                <a:solidFill>
                  <a:srgbClr val="000000"/>
                </a:solidFill>
                <a:latin typeface="Agrandir Bold"/>
                <a:ea typeface="Agrandir Bold"/>
                <a:cs typeface="Agrandir Bold"/>
                <a:sym typeface="Agrandir Bold"/>
              </a:rPr>
              <a:t>ification tasks, when dealing with categorical features, the mode can be used to encode categories. For instance, in algorithms like decision trees, the mode of a target class can be used to assign labels to missing data points based on the most frequent class.</a:t>
            </a:r>
          </a:p>
          <a:p>
            <a:pPr algn="l" marL="731259" indent="-365629" lvl="1">
              <a:lnSpc>
                <a:spcPts val="4064"/>
              </a:lnSpc>
              <a:buFont typeface="Arial"/>
              <a:buChar char="•"/>
            </a:pPr>
            <a:r>
              <a:rPr lang="en-US" b="true" sz="3387">
                <a:solidFill>
                  <a:srgbClr val="000000"/>
                </a:solidFill>
                <a:latin typeface="Agrandir Bold"/>
                <a:ea typeface="Agrandir Bold"/>
                <a:cs typeface="Agrandir Bold"/>
                <a:sym typeface="Agrandir Bold"/>
              </a:rPr>
              <a:t>Why not Median/Mean: The mean and median are not meaningful for categorical data, as they apply only to numerical data. The mode is used to identify the most frequent category, which is useful in predicting or assigning class labels.</a:t>
            </a:r>
          </a:p>
          <a:p>
            <a:pPr algn="l">
              <a:lnSpc>
                <a:spcPts val="5185"/>
              </a:lnSpc>
            </a:pPr>
          </a:p>
        </p:txBody>
      </p:sp>
      <p:sp>
        <p:nvSpPr>
          <p:cNvPr name="Freeform 6" id="6"/>
          <p:cNvSpPr/>
          <p:nvPr/>
        </p:nvSpPr>
        <p:spPr>
          <a:xfrm flipH="false" flipV="false" rot="5391130">
            <a:off x="13007870" y="209262"/>
            <a:ext cx="1942924" cy="2882242"/>
          </a:xfrm>
          <a:custGeom>
            <a:avLst/>
            <a:gdLst/>
            <a:ahLst/>
            <a:cxnLst/>
            <a:rect r="r" b="b" t="t" l="l"/>
            <a:pathLst>
              <a:path h="2882242" w="1942924">
                <a:moveTo>
                  <a:pt x="0" y="0"/>
                </a:moveTo>
                <a:lnTo>
                  <a:pt x="1942924" y="0"/>
                </a:lnTo>
                <a:lnTo>
                  <a:pt x="1942924" y="2882242"/>
                </a:lnTo>
                <a:lnTo>
                  <a:pt x="0" y="28822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067597" y="6818023"/>
            <a:ext cx="2531888" cy="2575243"/>
          </a:xfrm>
          <a:custGeom>
            <a:avLst/>
            <a:gdLst/>
            <a:ahLst/>
            <a:cxnLst/>
            <a:rect r="r" b="b" t="t" l="l"/>
            <a:pathLst>
              <a:path h="2575243" w="2531888">
                <a:moveTo>
                  <a:pt x="0" y="0"/>
                </a:moveTo>
                <a:lnTo>
                  <a:pt x="2531888" y="0"/>
                </a:lnTo>
                <a:lnTo>
                  <a:pt x="2531888" y="2575243"/>
                </a:lnTo>
                <a:lnTo>
                  <a:pt x="0" y="25752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038294" y="857250"/>
            <a:ext cx="9381421" cy="945527"/>
            <a:chOff x="0" y="0"/>
            <a:chExt cx="2470827" cy="249028"/>
          </a:xfrm>
        </p:grpSpPr>
        <p:sp>
          <p:nvSpPr>
            <p:cNvPr name="Freeform 9" id="9"/>
            <p:cNvSpPr/>
            <p:nvPr/>
          </p:nvSpPr>
          <p:spPr>
            <a:xfrm flipH="false" flipV="false" rot="0">
              <a:off x="0" y="0"/>
              <a:ext cx="2470827" cy="249028"/>
            </a:xfrm>
            <a:custGeom>
              <a:avLst/>
              <a:gdLst/>
              <a:ahLst/>
              <a:cxnLst/>
              <a:rect r="r" b="b" t="t" l="l"/>
              <a:pathLst>
                <a:path h="249028" w="2470827">
                  <a:moveTo>
                    <a:pt x="82524" y="0"/>
                  </a:moveTo>
                  <a:lnTo>
                    <a:pt x="2388303" y="0"/>
                  </a:lnTo>
                  <a:cubicBezTo>
                    <a:pt x="2433880" y="0"/>
                    <a:pt x="2470827" y="36947"/>
                    <a:pt x="2470827" y="82524"/>
                  </a:cubicBezTo>
                  <a:lnTo>
                    <a:pt x="2470827" y="166504"/>
                  </a:lnTo>
                  <a:cubicBezTo>
                    <a:pt x="2470827" y="188390"/>
                    <a:pt x="2462132" y="209381"/>
                    <a:pt x="2446656" y="224857"/>
                  </a:cubicBezTo>
                  <a:cubicBezTo>
                    <a:pt x="2431180" y="240333"/>
                    <a:pt x="2410190" y="249028"/>
                    <a:pt x="2388303" y="249028"/>
                  </a:cubicBezTo>
                  <a:lnTo>
                    <a:pt x="82524" y="249028"/>
                  </a:lnTo>
                  <a:cubicBezTo>
                    <a:pt x="36947" y="249028"/>
                    <a:pt x="0" y="212080"/>
                    <a:pt x="0" y="166504"/>
                  </a:cubicBezTo>
                  <a:lnTo>
                    <a:pt x="0" y="82524"/>
                  </a:lnTo>
                  <a:cubicBezTo>
                    <a:pt x="0" y="36947"/>
                    <a:pt x="36947" y="0"/>
                    <a:pt x="82524" y="0"/>
                  </a:cubicBezTo>
                  <a:close/>
                </a:path>
              </a:pathLst>
            </a:custGeom>
            <a:solidFill>
              <a:srgbClr val="86C2F8"/>
            </a:solidFill>
          </p:spPr>
        </p:sp>
        <p:sp>
          <p:nvSpPr>
            <p:cNvPr name="TextBox 10" id="10"/>
            <p:cNvSpPr txBox="true"/>
            <p:nvPr/>
          </p:nvSpPr>
          <p:spPr>
            <a:xfrm>
              <a:off x="0" y="47625"/>
              <a:ext cx="2470827" cy="201403"/>
            </a:xfrm>
            <a:prstGeom prst="rect">
              <a:avLst/>
            </a:prstGeom>
          </p:spPr>
          <p:txBody>
            <a:bodyPr anchor="ctr" rtlCol="false" tIns="50800" lIns="50800" bIns="50800" rIns="50800"/>
            <a:lstStyle/>
            <a:p>
              <a:pPr algn="ctr">
                <a:lnSpc>
                  <a:spcPts val="3030"/>
                </a:lnSpc>
              </a:pPr>
              <a:r>
                <a:rPr lang="en-US" b="true" sz="3000">
                  <a:solidFill>
                    <a:srgbClr val="334782"/>
                  </a:solidFill>
                  <a:latin typeface="Quicksand Bold"/>
                  <a:ea typeface="Quicksand Bold"/>
                  <a:cs typeface="Quicksand Bold"/>
                  <a:sym typeface="Quicksand Bold"/>
                </a:rPr>
                <a:t>Mode over Mean/Median</a:t>
              </a:r>
            </a:p>
          </p:txBody>
        </p:sp>
      </p:grpSp>
    </p:spTree>
  </p:cSld>
  <p:clrMapOvr>
    <a:masterClrMapping/>
  </p:clrMapOvr>
  <p:transition spd="fast">
    <p:fade/>
  </p:transition>
</p:sld>
</file>

<file path=ppt/slides/slide42.xml><?xml version="1.0" encoding="utf-8"?>
<p:sld xmlns:p="http://schemas.openxmlformats.org/presentationml/2006/main" xmlns:a="http://schemas.openxmlformats.org/drawingml/2006/main">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0" y="0"/>
            <a:ext cx="5026388" cy="10287000"/>
            <a:chOff x="0" y="0"/>
            <a:chExt cx="1323822" cy="2709333"/>
          </a:xfrm>
        </p:grpSpPr>
        <p:sp>
          <p:nvSpPr>
            <p:cNvPr name="Freeform 3" id="3"/>
            <p:cNvSpPr/>
            <p:nvPr/>
          </p:nvSpPr>
          <p:spPr>
            <a:xfrm flipH="false" flipV="false" rot="0">
              <a:off x="0" y="0"/>
              <a:ext cx="1323822" cy="2709333"/>
            </a:xfrm>
            <a:custGeom>
              <a:avLst/>
              <a:gdLst/>
              <a:ahLst/>
              <a:cxnLst/>
              <a:rect r="r" b="b" t="t" l="l"/>
              <a:pathLst>
                <a:path h="2709333" w="1323822">
                  <a:moveTo>
                    <a:pt x="0" y="0"/>
                  </a:moveTo>
                  <a:lnTo>
                    <a:pt x="1323822" y="0"/>
                  </a:lnTo>
                  <a:lnTo>
                    <a:pt x="1323822" y="2709333"/>
                  </a:lnTo>
                  <a:lnTo>
                    <a:pt x="0" y="2709333"/>
                  </a:lnTo>
                  <a:close/>
                </a:path>
              </a:pathLst>
            </a:custGeom>
            <a:solidFill>
              <a:srgbClr val="203162"/>
            </a:solidFill>
          </p:spPr>
        </p:sp>
        <p:sp>
          <p:nvSpPr>
            <p:cNvPr name="TextBox 4" id="4"/>
            <p:cNvSpPr txBox="true"/>
            <p:nvPr/>
          </p:nvSpPr>
          <p:spPr>
            <a:xfrm>
              <a:off x="0" y="38100"/>
              <a:ext cx="1323822" cy="2671233"/>
            </a:xfrm>
            <a:prstGeom prst="rect">
              <a:avLst/>
            </a:prstGeom>
          </p:spPr>
          <p:txBody>
            <a:bodyPr anchor="ctr" rtlCol="false" tIns="50800" lIns="50800" bIns="50800" rIns="50800"/>
            <a:lstStyle/>
            <a:p>
              <a:pPr algn="ctr">
                <a:lnSpc>
                  <a:spcPts val="2186"/>
                </a:lnSpc>
              </a:pPr>
            </a:p>
          </p:txBody>
        </p:sp>
      </p:grpSp>
      <p:grpSp>
        <p:nvGrpSpPr>
          <p:cNvPr name="Group 5" id="5"/>
          <p:cNvGrpSpPr/>
          <p:nvPr/>
        </p:nvGrpSpPr>
        <p:grpSpPr>
          <a:xfrm rot="0">
            <a:off x="6746986" y="555937"/>
            <a:ext cx="9381421" cy="945527"/>
            <a:chOff x="0" y="0"/>
            <a:chExt cx="2470827" cy="249028"/>
          </a:xfrm>
        </p:grpSpPr>
        <p:sp>
          <p:nvSpPr>
            <p:cNvPr name="Freeform 6" id="6"/>
            <p:cNvSpPr/>
            <p:nvPr/>
          </p:nvSpPr>
          <p:spPr>
            <a:xfrm flipH="false" flipV="false" rot="0">
              <a:off x="0" y="0"/>
              <a:ext cx="2470827" cy="249028"/>
            </a:xfrm>
            <a:custGeom>
              <a:avLst/>
              <a:gdLst/>
              <a:ahLst/>
              <a:cxnLst/>
              <a:rect r="r" b="b" t="t" l="l"/>
              <a:pathLst>
                <a:path h="249028" w="2470827">
                  <a:moveTo>
                    <a:pt x="82524" y="0"/>
                  </a:moveTo>
                  <a:lnTo>
                    <a:pt x="2388303" y="0"/>
                  </a:lnTo>
                  <a:cubicBezTo>
                    <a:pt x="2433880" y="0"/>
                    <a:pt x="2470827" y="36947"/>
                    <a:pt x="2470827" y="82524"/>
                  </a:cubicBezTo>
                  <a:lnTo>
                    <a:pt x="2470827" y="166504"/>
                  </a:lnTo>
                  <a:cubicBezTo>
                    <a:pt x="2470827" y="188390"/>
                    <a:pt x="2462132" y="209381"/>
                    <a:pt x="2446656" y="224857"/>
                  </a:cubicBezTo>
                  <a:cubicBezTo>
                    <a:pt x="2431180" y="240333"/>
                    <a:pt x="2410190" y="249028"/>
                    <a:pt x="2388303" y="249028"/>
                  </a:cubicBezTo>
                  <a:lnTo>
                    <a:pt x="82524" y="249028"/>
                  </a:lnTo>
                  <a:cubicBezTo>
                    <a:pt x="36947" y="249028"/>
                    <a:pt x="0" y="212080"/>
                    <a:pt x="0" y="166504"/>
                  </a:cubicBezTo>
                  <a:lnTo>
                    <a:pt x="0" y="82524"/>
                  </a:lnTo>
                  <a:cubicBezTo>
                    <a:pt x="0" y="36947"/>
                    <a:pt x="36947" y="0"/>
                    <a:pt x="82524" y="0"/>
                  </a:cubicBezTo>
                  <a:close/>
                </a:path>
              </a:pathLst>
            </a:custGeom>
            <a:solidFill>
              <a:srgbClr val="86C2F8"/>
            </a:solidFill>
          </p:spPr>
        </p:sp>
        <p:sp>
          <p:nvSpPr>
            <p:cNvPr name="TextBox 7" id="7"/>
            <p:cNvSpPr txBox="true"/>
            <p:nvPr/>
          </p:nvSpPr>
          <p:spPr>
            <a:xfrm>
              <a:off x="0" y="47625"/>
              <a:ext cx="2470827" cy="201403"/>
            </a:xfrm>
            <a:prstGeom prst="rect">
              <a:avLst/>
            </a:prstGeom>
          </p:spPr>
          <p:txBody>
            <a:bodyPr anchor="ctr" rtlCol="false" tIns="50800" lIns="50800" bIns="50800" rIns="50800"/>
            <a:lstStyle/>
            <a:p>
              <a:pPr algn="ctr">
                <a:lnSpc>
                  <a:spcPts val="3030"/>
                </a:lnSpc>
              </a:pPr>
              <a:r>
                <a:rPr lang="en-US" b="true" sz="3000">
                  <a:solidFill>
                    <a:srgbClr val="334782"/>
                  </a:solidFill>
                  <a:latin typeface="Quicksand Bold"/>
                  <a:ea typeface="Quicksand Bold"/>
                  <a:cs typeface="Quicksand Bold"/>
                  <a:sym typeface="Quicksand Bold"/>
                </a:rPr>
                <a:t>Mode over Mean/Median</a:t>
              </a:r>
            </a:p>
          </p:txBody>
        </p:sp>
      </p:grpSp>
      <p:sp>
        <p:nvSpPr>
          <p:cNvPr name="TextBox 8" id="8"/>
          <p:cNvSpPr txBox="true"/>
          <p:nvPr/>
        </p:nvSpPr>
        <p:spPr>
          <a:xfrm rot="0">
            <a:off x="6060226" y="2661388"/>
            <a:ext cx="11199074" cy="6397606"/>
          </a:xfrm>
          <a:prstGeom prst="rect">
            <a:avLst/>
          </a:prstGeom>
        </p:spPr>
        <p:txBody>
          <a:bodyPr anchor="t" rtlCol="false" tIns="0" lIns="0" bIns="0" rIns="0">
            <a:spAutoFit/>
          </a:bodyPr>
          <a:lstStyle/>
          <a:p>
            <a:pPr algn="just">
              <a:lnSpc>
                <a:spcPts val="3596"/>
              </a:lnSpc>
              <a:spcBef>
                <a:spcPct val="0"/>
              </a:spcBef>
            </a:pPr>
            <a:r>
              <a:rPr lang="en-US" b="true" sz="3561">
                <a:solidFill>
                  <a:srgbClr val="000000"/>
                </a:solidFill>
                <a:latin typeface="Glacial Indifference Bold"/>
                <a:ea typeface="Glacial Indifference Bold"/>
                <a:cs typeface="Glacial Indifference Bold"/>
                <a:sym typeface="Glacial Indifference Bold"/>
              </a:rPr>
              <a:t>3. Text Classificati</a:t>
            </a:r>
            <a:r>
              <a:rPr lang="en-US" b="true" sz="3561">
                <a:solidFill>
                  <a:srgbClr val="000000"/>
                </a:solidFill>
                <a:latin typeface="Glacial Indifference Bold"/>
                <a:ea typeface="Glacial Indifference Bold"/>
                <a:cs typeface="Glacial Indifference Bold"/>
                <a:sym typeface="Glacial Indifference Bold"/>
              </a:rPr>
              <a:t>on and Natural Language Processing (NLP)</a:t>
            </a:r>
          </a:p>
          <a:p>
            <a:pPr algn="just" marL="768846" indent="-384423" lvl="1">
              <a:lnSpc>
                <a:spcPts val="3596"/>
              </a:lnSpc>
              <a:spcBef>
                <a:spcPct val="0"/>
              </a:spcBef>
              <a:buFont typeface="Arial"/>
              <a:buChar char="•"/>
            </a:pPr>
            <a:r>
              <a:rPr lang="en-US" b="true" sz="3561">
                <a:solidFill>
                  <a:srgbClr val="000000"/>
                </a:solidFill>
                <a:latin typeface="Glacial Indifference Bold"/>
                <a:ea typeface="Glacial Indifference Bold"/>
                <a:cs typeface="Glacial Indifference Bold"/>
                <a:sym typeface="Glacial Indifference Bold"/>
              </a:rPr>
              <a:t>Use of Mode: In text-based models (e.g., topic modeling or document classification), the mode can be used to identify the most frequent terms or keywords in a document or corpus. This helps in feature extraction, where the most common words or phrases are used to categorize text.</a:t>
            </a:r>
          </a:p>
          <a:p>
            <a:pPr algn="just" marL="768846" indent="-384423" lvl="1">
              <a:lnSpc>
                <a:spcPts val="3596"/>
              </a:lnSpc>
              <a:spcBef>
                <a:spcPct val="0"/>
              </a:spcBef>
              <a:buFont typeface="Arial"/>
              <a:buChar char="•"/>
            </a:pPr>
            <a:r>
              <a:rPr lang="en-US" b="true" sz="3561">
                <a:solidFill>
                  <a:srgbClr val="000000"/>
                </a:solidFill>
                <a:latin typeface="Glacial Indifference Bold"/>
                <a:ea typeface="Glacial Indifference Bold"/>
                <a:cs typeface="Glacial Indifference Bold"/>
                <a:sym typeface="Glacial Indifference Bold"/>
              </a:rPr>
              <a:t>Why not Median/Mean: The mean and median are not useful in text data. The mode gives insights into the most frequent occurrences of words, making it essential for tasks like bag-of-words or TF-IDF models.</a:t>
            </a:r>
          </a:p>
          <a:p>
            <a:pPr algn="ctr">
              <a:lnSpc>
                <a:spcPts val="3596"/>
              </a:lnSpc>
              <a:spcBef>
                <a:spcPct val="0"/>
              </a:spcBef>
            </a:pPr>
          </a:p>
        </p:txBody>
      </p:sp>
    </p:spTree>
  </p:cSld>
  <p:clrMapOvr>
    <a:masterClrMapping/>
  </p:clrMapOvr>
  <p:transition spd="fast">
    <p:push dir="l"/>
  </p:transition>
</p:sld>
</file>

<file path=ppt/slides/slide43.xml><?xml version="1.0" encoding="utf-8"?>
<p:sld xmlns:p="http://schemas.openxmlformats.org/presentationml/2006/main" xmlns:a="http://schemas.openxmlformats.org/drawingml/2006/main">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2110514" y="-205207"/>
            <a:ext cx="7301280" cy="10287000"/>
            <a:chOff x="0" y="0"/>
            <a:chExt cx="1922971" cy="2709333"/>
          </a:xfrm>
        </p:grpSpPr>
        <p:sp>
          <p:nvSpPr>
            <p:cNvPr name="Freeform 3" id="3"/>
            <p:cNvSpPr/>
            <p:nvPr/>
          </p:nvSpPr>
          <p:spPr>
            <a:xfrm flipH="false" flipV="false" rot="0">
              <a:off x="0" y="0"/>
              <a:ext cx="1922971" cy="2709333"/>
            </a:xfrm>
            <a:custGeom>
              <a:avLst/>
              <a:gdLst/>
              <a:ahLst/>
              <a:cxnLst/>
              <a:rect r="r" b="b" t="t" l="l"/>
              <a:pathLst>
                <a:path h="2709333" w="1922971">
                  <a:moveTo>
                    <a:pt x="0" y="0"/>
                  </a:moveTo>
                  <a:lnTo>
                    <a:pt x="1922971" y="0"/>
                  </a:lnTo>
                  <a:lnTo>
                    <a:pt x="1922971" y="2709333"/>
                  </a:lnTo>
                  <a:lnTo>
                    <a:pt x="0" y="2709333"/>
                  </a:lnTo>
                  <a:close/>
                </a:path>
              </a:pathLst>
            </a:custGeom>
            <a:solidFill>
              <a:srgbClr val="203162"/>
            </a:solidFill>
          </p:spPr>
        </p:sp>
        <p:sp>
          <p:nvSpPr>
            <p:cNvPr name="TextBox 4" id="4"/>
            <p:cNvSpPr txBox="true"/>
            <p:nvPr/>
          </p:nvSpPr>
          <p:spPr>
            <a:xfrm>
              <a:off x="0" y="38100"/>
              <a:ext cx="1922971" cy="2671233"/>
            </a:xfrm>
            <a:prstGeom prst="rect">
              <a:avLst/>
            </a:prstGeom>
          </p:spPr>
          <p:txBody>
            <a:bodyPr anchor="ctr" rtlCol="false" tIns="50800" lIns="50800" bIns="50800" rIns="50800"/>
            <a:lstStyle/>
            <a:p>
              <a:pPr algn="ctr">
                <a:lnSpc>
                  <a:spcPts val="2186"/>
                </a:lnSpc>
              </a:pPr>
            </a:p>
          </p:txBody>
        </p:sp>
      </p:grpSp>
      <p:grpSp>
        <p:nvGrpSpPr>
          <p:cNvPr name="Group 5" id="5"/>
          <p:cNvGrpSpPr/>
          <p:nvPr/>
        </p:nvGrpSpPr>
        <p:grpSpPr>
          <a:xfrm rot="0">
            <a:off x="6746986" y="555937"/>
            <a:ext cx="9381421" cy="945527"/>
            <a:chOff x="0" y="0"/>
            <a:chExt cx="2470827" cy="249028"/>
          </a:xfrm>
        </p:grpSpPr>
        <p:sp>
          <p:nvSpPr>
            <p:cNvPr name="Freeform 6" id="6"/>
            <p:cNvSpPr/>
            <p:nvPr/>
          </p:nvSpPr>
          <p:spPr>
            <a:xfrm flipH="false" flipV="false" rot="0">
              <a:off x="0" y="0"/>
              <a:ext cx="2470827" cy="249028"/>
            </a:xfrm>
            <a:custGeom>
              <a:avLst/>
              <a:gdLst/>
              <a:ahLst/>
              <a:cxnLst/>
              <a:rect r="r" b="b" t="t" l="l"/>
              <a:pathLst>
                <a:path h="249028" w="2470827">
                  <a:moveTo>
                    <a:pt x="82524" y="0"/>
                  </a:moveTo>
                  <a:lnTo>
                    <a:pt x="2388303" y="0"/>
                  </a:lnTo>
                  <a:cubicBezTo>
                    <a:pt x="2433880" y="0"/>
                    <a:pt x="2470827" y="36947"/>
                    <a:pt x="2470827" y="82524"/>
                  </a:cubicBezTo>
                  <a:lnTo>
                    <a:pt x="2470827" y="166504"/>
                  </a:lnTo>
                  <a:cubicBezTo>
                    <a:pt x="2470827" y="188390"/>
                    <a:pt x="2462132" y="209381"/>
                    <a:pt x="2446656" y="224857"/>
                  </a:cubicBezTo>
                  <a:cubicBezTo>
                    <a:pt x="2431180" y="240333"/>
                    <a:pt x="2410190" y="249028"/>
                    <a:pt x="2388303" y="249028"/>
                  </a:cubicBezTo>
                  <a:lnTo>
                    <a:pt x="82524" y="249028"/>
                  </a:lnTo>
                  <a:cubicBezTo>
                    <a:pt x="36947" y="249028"/>
                    <a:pt x="0" y="212080"/>
                    <a:pt x="0" y="166504"/>
                  </a:cubicBezTo>
                  <a:lnTo>
                    <a:pt x="0" y="82524"/>
                  </a:lnTo>
                  <a:cubicBezTo>
                    <a:pt x="0" y="36947"/>
                    <a:pt x="36947" y="0"/>
                    <a:pt x="82524" y="0"/>
                  </a:cubicBezTo>
                  <a:close/>
                </a:path>
              </a:pathLst>
            </a:custGeom>
            <a:solidFill>
              <a:srgbClr val="86C2F8"/>
            </a:solidFill>
          </p:spPr>
        </p:sp>
        <p:sp>
          <p:nvSpPr>
            <p:cNvPr name="TextBox 7" id="7"/>
            <p:cNvSpPr txBox="true"/>
            <p:nvPr/>
          </p:nvSpPr>
          <p:spPr>
            <a:xfrm>
              <a:off x="0" y="47625"/>
              <a:ext cx="2470827" cy="201403"/>
            </a:xfrm>
            <a:prstGeom prst="rect">
              <a:avLst/>
            </a:prstGeom>
          </p:spPr>
          <p:txBody>
            <a:bodyPr anchor="ctr" rtlCol="false" tIns="50800" lIns="50800" bIns="50800" rIns="50800"/>
            <a:lstStyle/>
            <a:p>
              <a:pPr algn="ctr">
                <a:lnSpc>
                  <a:spcPts val="3030"/>
                </a:lnSpc>
              </a:pPr>
              <a:r>
                <a:rPr lang="en-US" b="true" sz="3000">
                  <a:solidFill>
                    <a:srgbClr val="334782"/>
                  </a:solidFill>
                  <a:latin typeface="Quicksand Bold"/>
                  <a:ea typeface="Quicksand Bold"/>
                  <a:cs typeface="Quicksand Bold"/>
                  <a:sym typeface="Quicksand Bold"/>
                </a:rPr>
                <a:t>Mode over Mean/Median</a:t>
              </a:r>
            </a:p>
          </p:txBody>
        </p:sp>
      </p:grpSp>
      <p:sp>
        <p:nvSpPr>
          <p:cNvPr name="TextBox 8" id="8"/>
          <p:cNvSpPr txBox="true"/>
          <p:nvPr/>
        </p:nvSpPr>
        <p:spPr>
          <a:xfrm rot="0">
            <a:off x="5709166" y="2499986"/>
            <a:ext cx="12001035" cy="6439204"/>
          </a:xfrm>
          <a:prstGeom prst="rect">
            <a:avLst/>
          </a:prstGeom>
        </p:spPr>
        <p:txBody>
          <a:bodyPr anchor="t" rtlCol="false" tIns="0" lIns="0" bIns="0" rIns="0">
            <a:spAutoFit/>
          </a:bodyPr>
          <a:lstStyle/>
          <a:p>
            <a:pPr algn="just">
              <a:lnSpc>
                <a:spcPts val="3890"/>
              </a:lnSpc>
            </a:pPr>
            <a:r>
              <a:rPr lang="en-US" sz="3852" b="true">
                <a:solidFill>
                  <a:srgbClr val="000000"/>
                </a:solidFill>
                <a:latin typeface="Glacial Indifference Bold"/>
                <a:ea typeface="Glacial Indifference Bold"/>
                <a:cs typeface="Glacial Indifference Bold"/>
                <a:sym typeface="Glacial Indifference Bold"/>
              </a:rPr>
              <a:t>4. Market Basket Analysis</a:t>
            </a:r>
          </a:p>
          <a:p>
            <a:pPr algn="just" marL="831655" indent="-415828" lvl="1">
              <a:lnSpc>
                <a:spcPts val="3890"/>
              </a:lnSpc>
              <a:spcBef>
                <a:spcPct val="0"/>
              </a:spcBef>
              <a:buFont typeface="Arial"/>
              <a:buChar char="•"/>
            </a:pPr>
            <a:r>
              <a:rPr lang="en-US" b="true" sz="3852">
                <a:solidFill>
                  <a:srgbClr val="000000"/>
                </a:solidFill>
                <a:latin typeface="Glacial Indifference Bold"/>
                <a:ea typeface="Glacial Indifference Bold"/>
                <a:cs typeface="Glacial Indifference Bold"/>
                <a:sym typeface="Glacial Indifference Bold"/>
              </a:rPr>
              <a:t>Use </a:t>
            </a:r>
            <a:r>
              <a:rPr lang="en-US" b="true" sz="3852">
                <a:solidFill>
                  <a:srgbClr val="000000"/>
                </a:solidFill>
                <a:latin typeface="Glacial Indifference Bold"/>
                <a:ea typeface="Glacial Indifference Bold"/>
                <a:cs typeface="Glacial Indifference Bold"/>
                <a:sym typeface="Glacial Indifference Bold"/>
              </a:rPr>
              <a:t>of Mode: In market basket analysis (e.g., association rule mining), the mode is used to identify the most frequently purchased items or item combinations. This helps in understanding customer purchasing patterns and creating product recommendations.</a:t>
            </a:r>
          </a:p>
          <a:p>
            <a:pPr algn="just" marL="831655" indent="-415828" lvl="1">
              <a:lnSpc>
                <a:spcPts val="3890"/>
              </a:lnSpc>
              <a:spcBef>
                <a:spcPct val="0"/>
              </a:spcBef>
              <a:buFont typeface="Arial"/>
              <a:buChar char="•"/>
            </a:pPr>
            <a:r>
              <a:rPr lang="en-US" b="true" sz="3852">
                <a:solidFill>
                  <a:srgbClr val="000000"/>
                </a:solidFill>
                <a:latin typeface="Glacial Indifference Bold"/>
                <a:ea typeface="Glacial Indifference Bold"/>
                <a:cs typeface="Glacial Indifference Bold"/>
                <a:sym typeface="Glacial Indifference Bold"/>
              </a:rPr>
              <a:t>Why not Median/Mean: The mean and median aren’t applicable to categorical data like item purchases. The mode helps find the most common items bought together, which is key in market basket analysis.</a:t>
            </a:r>
          </a:p>
          <a:p>
            <a:pPr algn="just">
              <a:lnSpc>
                <a:spcPts val="3890"/>
              </a:lnSpc>
              <a:spcBef>
                <a:spcPct val="0"/>
              </a:spcBef>
            </a:pPr>
          </a:p>
        </p:txBody>
      </p:sp>
    </p:spTree>
  </p:cSld>
  <p:clrMapOvr>
    <a:masterClrMapping/>
  </p:clrMapOvr>
  <p:transition spd="fast">
    <p:fade/>
  </p:transition>
</p:sld>
</file>

<file path=ppt/slides/slide44.xml><?xml version="1.0" encoding="utf-8"?>
<p:sld xmlns:p="http://schemas.openxmlformats.org/presentationml/2006/main" xmlns:a="http://schemas.openxmlformats.org/drawingml/2006/main">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2110514" y="-205207"/>
            <a:ext cx="7301280" cy="10287000"/>
            <a:chOff x="0" y="0"/>
            <a:chExt cx="1922971" cy="2709333"/>
          </a:xfrm>
        </p:grpSpPr>
        <p:sp>
          <p:nvSpPr>
            <p:cNvPr name="Freeform 3" id="3"/>
            <p:cNvSpPr/>
            <p:nvPr/>
          </p:nvSpPr>
          <p:spPr>
            <a:xfrm flipH="false" flipV="false" rot="0">
              <a:off x="0" y="0"/>
              <a:ext cx="1922971" cy="2709333"/>
            </a:xfrm>
            <a:custGeom>
              <a:avLst/>
              <a:gdLst/>
              <a:ahLst/>
              <a:cxnLst/>
              <a:rect r="r" b="b" t="t" l="l"/>
              <a:pathLst>
                <a:path h="2709333" w="1922971">
                  <a:moveTo>
                    <a:pt x="0" y="0"/>
                  </a:moveTo>
                  <a:lnTo>
                    <a:pt x="1922971" y="0"/>
                  </a:lnTo>
                  <a:lnTo>
                    <a:pt x="1922971" y="2709333"/>
                  </a:lnTo>
                  <a:lnTo>
                    <a:pt x="0" y="2709333"/>
                  </a:lnTo>
                  <a:close/>
                </a:path>
              </a:pathLst>
            </a:custGeom>
            <a:solidFill>
              <a:srgbClr val="203162"/>
            </a:solidFill>
          </p:spPr>
        </p:sp>
        <p:sp>
          <p:nvSpPr>
            <p:cNvPr name="TextBox 4" id="4"/>
            <p:cNvSpPr txBox="true"/>
            <p:nvPr/>
          </p:nvSpPr>
          <p:spPr>
            <a:xfrm>
              <a:off x="0" y="38100"/>
              <a:ext cx="1922971" cy="2671233"/>
            </a:xfrm>
            <a:prstGeom prst="rect">
              <a:avLst/>
            </a:prstGeom>
          </p:spPr>
          <p:txBody>
            <a:bodyPr anchor="ctr" rtlCol="false" tIns="50800" lIns="50800" bIns="50800" rIns="50800"/>
            <a:lstStyle/>
            <a:p>
              <a:pPr algn="ctr">
                <a:lnSpc>
                  <a:spcPts val="2186"/>
                </a:lnSpc>
              </a:pPr>
            </a:p>
          </p:txBody>
        </p:sp>
      </p:grpSp>
      <p:grpSp>
        <p:nvGrpSpPr>
          <p:cNvPr name="Group 5" id="5"/>
          <p:cNvGrpSpPr/>
          <p:nvPr/>
        </p:nvGrpSpPr>
        <p:grpSpPr>
          <a:xfrm rot="0">
            <a:off x="6746986" y="555937"/>
            <a:ext cx="9381421" cy="945527"/>
            <a:chOff x="0" y="0"/>
            <a:chExt cx="2470827" cy="249028"/>
          </a:xfrm>
        </p:grpSpPr>
        <p:sp>
          <p:nvSpPr>
            <p:cNvPr name="Freeform 6" id="6"/>
            <p:cNvSpPr/>
            <p:nvPr/>
          </p:nvSpPr>
          <p:spPr>
            <a:xfrm flipH="false" flipV="false" rot="0">
              <a:off x="0" y="0"/>
              <a:ext cx="2470827" cy="249028"/>
            </a:xfrm>
            <a:custGeom>
              <a:avLst/>
              <a:gdLst/>
              <a:ahLst/>
              <a:cxnLst/>
              <a:rect r="r" b="b" t="t" l="l"/>
              <a:pathLst>
                <a:path h="249028" w="2470827">
                  <a:moveTo>
                    <a:pt x="82524" y="0"/>
                  </a:moveTo>
                  <a:lnTo>
                    <a:pt x="2388303" y="0"/>
                  </a:lnTo>
                  <a:cubicBezTo>
                    <a:pt x="2433880" y="0"/>
                    <a:pt x="2470827" y="36947"/>
                    <a:pt x="2470827" y="82524"/>
                  </a:cubicBezTo>
                  <a:lnTo>
                    <a:pt x="2470827" y="166504"/>
                  </a:lnTo>
                  <a:cubicBezTo>
                    <a:pt x="2470827" y="188390"/>
                    <a:pt x="2462132" y="209381"/>
                    <a:pt x="2446656" y="224857"/>
                  </a:cubicBezTo>
                  <a:cubicBezTo>
                    <a:pt x="2431180" y="240333"/>
                    <a:pt x="2410190" y="249028"/>
                    <a:pt x="2388303" y="249028"/>
                  </a:cubicBezTo>
                  <a:lnTo>
                    <a:pt x="82524" y="249028"/>
                  </a:lnTo>
                  <a:cubicBezTo>
                    <a:pt x="36947" y="249028"/>
                    <a:pt x="0" y="212080"/>
                    <a:pt x="0" y="166504"/>
                  </a:cubicBezTo>
                  <a:lnTo>
                    <a:pt x="0" y="82524"/>
                  </a:lnTo>
                  <a:cubicBezTo>
                    <a:pt x="0" y="36947"/>
                    <a:pt x="36947" y="0"/>
                    <a:pt x="82524" y="0"/>
                  </a:cubicBezTo>
                  <a:close/>
                </a:path>
              </a:pathLst>
            </a:custGeom>
            <a:solidFill>
              <a:srgbClr val="86C2F8"/>
            </a:solidFill>
          </p:spPr>
        </p:sp>
        <p:sp>
          <p:nvSpPr>
            <p:cNvPr name="TextBox 7" id="7"/>
            <p:cNvSpPr txBox="true"/>
            <p:nvPr/>
          </p:nvSpPr>
          <p:spPr>
            <a:xfrm>
              <a:off x="0" y="47625"/>
              <a:ext cx="2470827" cy="201403"/>
            </a:xfrm>
            <a:prstGeom prst="rect">
              <a:avLst/>
            </a:prstGeom>
          </p:spPr>
          <p:txBody>
            <a:bodyPr anchor="ctr" rtlCol="false" tIns="50800" lIns="50800" bIns="50800" rIns="50800"/>
            <a:lstStyle/>
            <a:p>
              <a:pPr algn="ctr">
                <a:lnSpc>
                  <a:spcPts val="3030"/>
                </a:lnSpc>
              </a:pPr>
              <a:r>
                <a:rPr lang="en-US" b="true" sz="3000">
                  <a:solidFill>
                    <a:srgbClr val="334782"/>
                  </a:solidFill>
                  <a:latin typeface="Quicksand Bold"/>
                  <a:ea typeface="Quicksand Bold"/>
                  <a:cs typeface="Quicksand Bold"/>
                  <a:sym typeface="Quicksand Bold"/>
                </a:rPr>
                <a:t>Mode over Mean/Median</a:t>
              </a:r>
            </a:p>
          </p:txBody>
        </p:sp>
      </p:grpSp>
      <p:sp>
        <p:nvSpPr>
          <p:cNvPr name="TextBox 8" id="8"/>
          <p:cNvSpPr txBox="true"/>
          <p:nvPr/>
        </p:nvSpPr>
        <p:spPr>
          <a:xfrm rot="0">
            <a:off x="5709166" y="2499986"/>
            <a:ext cx="12001035" cy="6439204"/>
          </a:xfrm>
          <a:prstGeom prst="rect">
            <a:avLst/>
          </a:prstGeom>
        </p:spPr>
        <p:txBody>
          <a:bodyPr anchor="t" rtlCol="false" tIns="0" lIns="0" bIns="0" rIns="0">
            <a:spAutoFit/>
          </a:bodyPr>
          <a:lstStyle/>
          <a:p>
            <a:pPr algn="just">
              <a:lnSpc>
                <a:spcPts val="3890"/>
              </a:lnSpc>
            </a:pPr>
            <a:r>
              <a:rPr lang="en-US" sz="3852" b="true">
                <a:solidFill>
                  <a:srgbClr val="000000"/>
                </a:solidFill>
                <a:latin typeface="Glacial Indifference Bold"/>
                <a:ea typeface="Glacial Indifference Bold"/>
                <a:cs typeface="Glacial Indifference Bold"/>
                <a:sym typeface="Glacial Indifference Bold"/>
              </a:rPr>
              <a:t>5. Recommendation Systems (Collaborative Filtering)</a:t>
            </a:r>
          </a:p>
          <a:p>
            <a:pPr algn="just" marL="831655" indent="-415828" lvl="1">
              <a:lnSpc>
                <a:spcPts val="3890"/>
              </a:lnSpc>
              <a:spcBef>
                <a:spcPct val="0"/>
              </a:spcBef>
              <a:buFont typeface="Arial"/>
              <a:buChar char="•"/>
            </a:pPr>
            <a:r>
              <a:rPr lang="en-US" b="true" sz="3852">
                <a:solidFill>
                  <a:srgbClr val="000000"/>
                </a:solidFill>
                <a:latin typeface="Glacial Indifference Bold"/>
                <a:ea typeface="Glacial Indifference Bold"/>
                <a:cs typeface="Glacial Indifference Bold"/>
                <a:sym typeface="Glacial Indifference Bold"/>
              </a:rPr>
              <a:t>Use </a:t>
            </a:r>
            <a:r>
              <a:rPr lang="en-US" b="true" sz="3852">
                <a:solidFill>
                  <a:srgbClr val="000000"/>
                </a:solidFill>
                <a:latin typeface="Glacial Indifference Bold"/>
                <a:ea typeface="Glacial Indifference Bold"/>
                <a:cs typeface="Glacial Indifference Bold"/>
                <a:sym typeface="Glacial Indifference Bold"/>
              </a:rPr>
              <a:t>of Mode: In collaborative filtering for recommendation systems, the mode can be used to identify the most frequently rated items or products by users. This information can help in recommending popular items to new users or to those with similar preferences.</a:t>
            </a:r>
          </a:p>
          <a:p>
            <a:pPr algn="just" marL="831655" indent="-415828" lvl="1">
              <a:lnSpc>
                <a:spcPts val="3890"/>
              </a:lnSpc>
              <a:spcBef>
                <a:spcPct val="0"/>
              </a:spcBef>
              <a:buFont typeface="Arial"/>
              <a:buChar char="•"/>
            </a:pPr>
            <a:r>
              <a:rPr lang="en-US" b="true" sz="3852">
                <a:solidFill>
                  <a:srgbClr val="000000"/>
                </a:solidFill>
                <a:latin typeface="Glacial Indifference Bold"/>
                <a:ea typeface="Glacial Indifference Bold"/>
                <a:cs typeface="Glacial Indifference Bold"/>
                <a:sym typeface="Glacial Indifference Bold"/>
              </a:rPr>
              <a:t>Why not Median/Mean: The mean and median are less relevant in this context, as they do not directly capture the frequency of user preferences. The mode identifies the most popular items, which are often recommended.</a:t>
            </a:r>
          </a:p>
          <a:p>
            <a:pPr algn="just">
              <a:lnSpc>
                <a:spcPts val="3890"/>
              </a:lnSpc>
              <a:spcBef>
                <a:spcPct val="0"/>
              </a:spcBef>
            </a:pPr>
          </a:p>
        </p:txBody>
      </p:sp>
    </p:spTree>
  </p:cSld>
  <p:clrMapOvr>
    <a:masterClrMapping/>
  </p:clrMapOvr>
  <p:transition spd="fast">
    <p:push dir="l"/>
  </p:transition>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2070120" y="-41587"/>
            <a:ext cx="6217880" cy="10328587"/>
            <a:chOff x="0" y="0"/>
            <a:chExt cx="1637631" cy="2720286"/>
          </a:xfrm>
        </p:grpSpPr>
        <p:sp>
          <p:nvSpPr>
            <p:cNvPr name="Freeform 3" id="3"/>
            <p:cNvSpPr/>
            <p:nvPr/>
          </p:nvSpPr>
          <p:spPr>
            <a:xfrm flipH="false" flipV="false" rot="0">
              <a:off x="0" y="0"/>
              <a:ext cx="1637631" cy="2720286"/>
            </a:xfrm>
            <a:custGeom>
              <a:avLst/>
              <a:gdLst/>
              <a:ahLst/>
              <a:cxnLst/>
              <a:rect r="r" b="b" t="t" l="l"/>
              <a:pathLst>
                <a:path h="2720286" w="1637631">
                  <a:moveTo>
                    <a:pt x="0" y="0"/>
                  </a:moveTo>
                  <a:lnTo>
                    <a:pt x="1637631" y="0"/>
                  </a:lnTo>
                  <a:lnTo>
                    <a:pt x="1637631" y="2720286"/>
                  </a:lnTo>
                  <a:lnTo>
                    <a:pt x="0" y="2720286"/>
                  </a:lnTo>
                  <a:close/>
                </a:path>
              </a:pathLst>
            </a:custGeom>
            <a:solidFill>
              <a:srgbClr val="203162"/>
            </a:solidFill>
          </p:spPr>
        </p:sp>
        <p:sp>
          <p:nvSpPr>
            <p:cNvPr name="TextBox 4" id="4"/>
            <p:cNvSpPr txBox="true"/>
            <p:nvPr/>
          </p:nvSpPr>
          <p:spPr>
            <a:xfrm>
              <a:off x="0" y="38100"/>
              <a:ext cx="1637631" cy="2682186"/>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4682844" y="7831813"/>
            <a:ext cx="1334789" cy="859119"/>
          </a:xfrm>
          <a:custGeom>
            <a:avLst/>
            <a:gdLst/>
            <a:ahLst/>
            <a:cxnLst/>
            <a:rect r="r" b="b" t="t" l="l"/>
            <a:pathLst>
              <a:path h="859119" w="1334789">
                <a:moveTo>
                  <a:pt x="0" y="0"/>
                </a:moveTo>
                <a:lnTo>
                  <a:pt x="1334789" y="0"/>
                </a:lnTo>
                <a:lnTo>
                  <a:pt x="1334789" y="859119"/>
                </a:lnTo>
                <a:lnTo>
                  <a:pt x="0" y="8591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2950743" y="7120409"/>
            <a:ext cx="2290516" cy="2281926"/>
          </a:xfrm>
          <a:custGeom>
            <a:avLst/>
            <a:gdLst/>
            <a:ahLst/>
            <a:cxnLst/>
            <a:rect r="r" b="b" t="t" l="l"/>
            <a:pathLst>
              <a:path h="2281926" w="2290516">
                <a:moveTo>
                  <a:pt x="0" y="0"/>
                </a:moveTo>
                <a:lnTo>
                  <a:pt x="2290516" y="0"/>
                </a:lnTo>
                <a:lnTo>
                  <a:pt x="2290516" y="2281927"/>
                </a:lnTo>
                <a:lnTo>
                  <a:pt x="0" y="2281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5400000">
            <a:off x="15262979" y="890674"/>
            <a:ext cx="2536964" cy="2580405"/>
          </a:xfrm>
          <a:custGeom>
            <a:avLst/>
            <a:gdLst/>
            <a:ahLst/>
            <a:cxnLst/>
            <a:rect r="r" b="b" t="t" l="l"/>
            <a:pathLst>
              <a:path h="2580405" w="2536964">
                <a:moveTo>
                  <a:pt x="0" y="0"/>
                </a:moveTo>
                <a:lnTo>
                  <a:pt x="2536964" y="0"/>
                </a:lnTo>
                <a:lnTo>
                  <a:pt x="2536964" y="2580404"/>
                </a:lnTo>
                <a:lnTo>
                  <a:pt x="0" y="25804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682132" y="555937"/>
            <a:ext cx="9381421" cy="945527"/>
            <a:chOff x="0" y="0"/>
            <a:chExt cx="2470827" cy="249028"/>
          </a:xfrm>
        </p:grpSpPr>
        <p:sp>
          <p:nvSpPr>
            <p:cNvPr name="Freeform 9" id="9"/>
            <p:cNvSpPr/>
            <p:nvPr/>
          </p:nvSpPr>
          <p:spPr>
            <a:xfrm flipH="false" flipV="false" rot="0">
              <a:off x="0" y="0"/>
              <a:ext cx="2470827" cy="249028"/>
            </a:xfrm>
            <a:custGeom>
              <a:avLst/>
              <a:gdLst/>
              <a:ahLst/>
              <a:cxnLst/>
              <a:rect r="r" b="b" t="t" l="l"/>
              <a:pathLst>
                <a:path h="249028" w="2470827">
                  <a:moveTo>
                    <a:pt x="82524" y="0"/>
                  </a:moveTo>
                  <a:lnTo>
                    <a:pt x="2388303" y="0"/>
                  </a:lnTo>
                  <a:cubicBezTo>
                    <a:pt x="2433880" y="0"/>
                    <a:pt x="2470827" y="36947"/>
                    <a:pt x="2470827" y="82524"/>
                  </a:cubicBezTo>
                  <a:lnTo>
                    <a:pt x="2470827" y="166504"/>
                  </a:lnTo>
                  <a:cubicBezTo>
                    <a:pt x="2470827" y="188390"/>
                    <a:pt x="2462132" y="209381"/>
                    <a:pt x="2446656" y="224857"/>
                  </a:cubicBezTo>
                  <a:cubicBezTo>
                    <a:pt x="2431180" y="240333"/>
                    <a:pt x="2410190" y="249028"/>
                    <a:pt x="2388303" y="249028"/>
                  </a:cubicBezTo>
                  <a:lnTo>
                    <a:pt x="82524" y="249028"/>
                  </a:lnTo>
                  <a:cubicBezTo>
                    <a:pt x="36947" y="249028"/>
                    <a:pt x="0" y="212080"/>
                    <a:pt x="0" y="166504"/>
                  </a:cubicBezTo>
                  <a:lnTo>
                    <a:pt x="0" y="82524"/>
                  </a:lnTo>
                  <a:cubicBezTo>
                    <a:pt x="0" y="36947"/>
                    <a:pt x="36947" y="0"/>
                    <a:pt x="82524" y="0"/>
                  </a:cubicBezTo>
                  <a:close/>
                </a:path>
              </a:pathLst>
            </a:custGeom>
            <a:solidFill>
              <a:srgbClr val="86C2F8"/>
            </a:solidFill>
          </p:spPr>
        </p:sp>
        <p:sp>
          <p:nvSpPr>
            <p:cNvPr name="TextBox 10" id="10"/>
            <p:cNvSpPr txBox="true"/>
            <p:nvPr/>
          </p:nvSpPr>
          <p:spPr>
            <a:xfrm>
              <a:off x="0" y="47625"/>
              <a:ext cx="2470827" cy="201403"/>
            </a:xfrm>
            <a:prstGeom prst="rect">
              <a:avLst/>
            </a:prstGeom>
          </p:spPr>
          <p:txBody>
            <a:bodyPr anchor="ctr" rtlCol="false" tIns="50800" lIns="50800" bIns="50800" rIns="50800"/>
            <a:lstStyle/>
            <a:p>
              <a:pPr algn="ctr">
                <a:lnSpc>
                  <a:spcPts val="3030"/>
                </a:lnSpc>
              </a:pPr>
              <a:r>
                <a:rPr lang="en-US" b="true" sz="3000">
                  <a:solidFill>
                    <a:srgbClr val="334782"/>
                  </a:solidFill>
                  <a:latin typeface="Quicksand Bold"/>
                  <a:ea typeface="Quicksand Bold"/>
                  <a:cs typeface="Quicksand Bold"/>
                  <a:sym typeface="Quicksand Bold"/>
                </a:rPr>
                <a:t>Mode over Mean/Median</a:t>
              </a:r>
            </a:p>
          </p:txBody>
        </p:sp>
      </p:grpSp>
      <p:sp>
        <p:nvSpPr>
          <p:cNvPr name="TextBox 11" id="11"/>
          <p:cNvSpPr txBox="true"/>
          <p:nvPr/>
        </p:nvSpPr>
        <p:spPr>
          <a:xfrm rot="0">
            <a:off x="941270" y="2257076"/>
            <a:ext cx="10553914" cy="7420347"/>
          </a:xfrm>
          <a:prstGeom prst="rect">
            <a:avLst/>
          </a:prstGeom>
        </p:spPr>
        <p:txBody>
          <a:bodyPr anchor="t" rtlCol="false" tIns="0" lIns="0" bIns="0" rIns="0">
            <a:spAutoFit/>
          </a:bodyPr>
          <a:lstStyle/>
          <a:p>
            <a:pPr algn="just">
              <a:lnSpc>
                <a:spcPts val="4164"/>
              </a:lnSpc>
            </a:pPr>
            <a:r>
              <a:rPr lang="en-US" sz="4123" b="true">
                <a:solidFill>
                  <a:srgbClr val="000000"/>
                </a:solidFill>
                <a:latin typeface="Glacial Indifference Bold"/>
                <a:ea typeface="Glacial Indifference Bold"/>
                <a:cs typeface="Glacial Indifference Bold"/>
                <a:sym typeface="Glacial Indifference Bold"/>
              </a:rPr>
              <a:t>6. Anomaly Detection in Categorical Data</a:t>
            </a:r>
          </a:p>
          <a:p>
            <a:pPr algn="just" marL="890192" indent="-445096" lvl="1">
              <a:lnSpc>
                <a:spcPts val="4164"/>
              </a:lnSpc>
              <a:spcBef>
                <a:spcPct val="0"/>
              </a:spcBef>
              <a:buFont typeface="Arial"/>
              <a:buChar char="•"/>
            </a:pPr>
            <a:r>
              <a:rPr lang="en-US" b="true" sz="4123">
                <a:solidFill>
                  <a:srgbClr val="000000"/>
                </a:solidFill>
                <a:latin typeface="Glacial Indifference Bold"/>
                <a:ea typeface="Glacial Indifference Bold"/>
                <a:cs typeface="Glacial Indifference Bold"/>
                <a:sym typeface="Glacial Indifference Bold"/>
              </a:rPr>
              <a:t>Use of Mode: For anomaly detection in categorical data, the m</a:t>
            </a:r>
            <a:r>
              <a:rPr lang="en-US" b="true" sz="4123">
                <a:solidFill>
                  <a:srgbClr val="000000"/>
                </a:solidFill>
                <a:latin typeface="Glacial Indifference Bold"/>
                <a:ea typeface="Glacial Indifference Bold"/>
                <a:cs typeface="Glacial Indifference Bold"/>
                <a:sym typeface="Glacial Indifference Bold"/>
              </a:rPr>
              <a:t>ode can be used as the baseline to detect anomalies. Any data points that deviate significantly from the most frequent category might be flagged as anomalies.</a:t>
            </a:r>
          </a:p>
          <a:p>
            <a:pPr algn="just" marL="890192" indent="-445096" lvl="1">
              <a:lnSpc>
                <a:spcPts val="4164"/>
              </a:lnSpc>
              <a:spcBef>
                <a:spcPct val="0"/>
              </a:spcBef>
              <a:buFont typeface="Arial"/>
              <a:buChar char="•"/>
            </a:pPr>
            <a:r>
              <a:rPr lang="en-US" b="true" sz="4123">
                <a:solidFill>
                  <a:srgbClr val="000000"/>
                </a:solidFill>
                <a:latin typeface="Glacial Indifference Bold"/>
                <a:ea typeface="Glacial Indifference Bold"/>
                <a:cs typeface="Glacial Indifference Bold"/>
                <a:sym typeface="Glacial Indifference Bold"/>
              </a:rPr>
              <a:t>Why not Median/Mean: The mean and median don’t apply to categorical data, making mode the only relevant measure to detect outliers or unusual categories.</a:t>
            </a:r>
          </a:p>
          <a:p>
            <a:pPr algn="ctr">
              <a:lnSpc>
                <a:spcPts val="4164"/>
              </a:lnSpc>
              <a:spcBef>
                <a:spcPct val="0"/>
              </a:spcBef>
            </a:pPr>
          </a:p>
        </p:txBody>
      </p:sp>
    </p:spTree>
  </p:cSld>
  <p:clrMapOvr>
    <a:masterClrMapping/>
  </p:clrMapOvr>
  <p:transition spd="fast">
    <p:push dir="l"/>
  </p:transition>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2070120" y="-41587"/>
            <a:ext cx="6217880" cy="10328587"/>
            <a:chOff x="0" y="0"/>
            <a:chExt cx="1637631" cy="2720286"/>
          </a:xfrm>
        </p:grpSpPr>
        <p:sp>
          <p:nvSpPr>
            <p:cNvPr name="Freeform 3" id="3"/>
            <p:cNvSpPr/>
            <p:nvPr/>
          </p:nvSpPr>
          <p:spPr>
            <a:xfrm flipH="false" flipV="false" rot="0">
              <a:off x="0" y="0"/>
              <a:ext cx="1637631" cy="2720286"/>
            </a:xfrm>
            <a:custGeom>
              <a:avLst/>
              <a:gdLst/>
              <a:ahLst/>
              <a:cxnLst/>
              <a:rect r="r" b="b" t="t" l="l"/>
              <a:pathLst>
                <a:path h="2720286" w="1637631">
                  <a:moveTo>
                    <a:pt x="0" y="0"/>
                  </a:moveTo>
                  <a:lnTo>
                    <a:pt x="1637631" y="0"/>
                  </a:lnTo>
                  <a:lnTo>
                    <a:pt x="1637631" y="2720286"/>
                  </a:lnTo>
                  <a:lnTo>
                    <a:pt x="0" y="2720286"/>
                  </a:lnTo>
                  <a:close/>
                </a:path>
              </a:pathLst>
            </a:custGeom>
            <a:solidFill>
              <a:srgbClr val="203162"/>
            </a:solidFill>
          </p:spPr>
        </p:sp>
        <p:sp>
          <p:nvSpPr>
            <p:cNvPr name="TextBox 4" id="4"/>
            <p:cNvSpPr txBox="true"/>
            <p:nvPr/>
          </p:nvSpPr>
          <p:spPr>
            <a:xfrm>
              <a:off x="0" y="38100"/>
              <a:ext cx="1637631" cy="2682186"/>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4682844" y="7831813"/>
            <a:ext cx="1334789" cy="859119"/>
          </a:xfrm>
          <a:custGeom>
            <a:avLst/>
            <a:gdLst/>
            <a:ahLst/>
            <a:cxnLst/>
            <a:rect r="r" b="b" t="t" l="l"/>
            <a:pathLst>
              <a:path h="859119" w="1334789">
                <a:moveTo>
                  <a:pt x="0" y="0"/>
                </a:moveTo>
                <a:lnTo>
                  <a:pt x="1334789" y="0"/>
                </a:lnTo>
                <a:lnTo>
                  <a:pt x="1334789" y="859119"/>
                </a:lnTo>
                <a:lnTo>
                  <a:pt x="0" y="8591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41259" y="7261917"/>
            <a:ext cx="2290516" cy="2281926"/>
          </a:xfrm>
          <a:custGeom>
            <a:avLst/>
            <a:gdLst/>
            <a:ahLst/>
            <a:cxnLst/>
            <a:rect r="r" b="b" t="t" l="l"/>
            <a:pathLst>
              <a:path h="2281926" w="2290516">
                <a:moveTo>
                  <a:pt x="0" y="0"/>
                </a:moveTo>
                <a:lnTo>
                  <a:pt x="2290516" y="0"/>
                </a:lnTo>
                <a:lnTo>
                  <a:pt x="2290516" y="2281926"/>
                </a:lnTo>
                <a:lnTo>
                  <a:pt x="0" y="2281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642096" y="542892"/>
            <a:ext cx="2536964" cy="2580405"/>
          </a:xfrm>
          <a:custGeom>
            <a:avLst/>
            <a:gdLst/>
            <a:ahLst/>
            <a:cxnLst/>
            <a:rect r="r" b="b" t="t" l="l"/>
            <a:pathLst>
              <a:path h="2580405" w="2536964">
                <a:moveTo>
                  <a:pt x="0" y="0"/>
                </a:moveTo>
                <a:lnTo>
                  <a:pt x="2536964" y="0"/>
                </a:lnTo>
                <a:lnTo>
                  <a:pt x="2536964" y="2580405"/>
                </a:lnTo>
                <a:lnTo>
                  <a:pt x="0" y="25804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767977" y="555937"/>
            <a:ext cx="9381421" cy="945527"/>
            <a:chOff x="0" y="0"/>
            <a:chExt cx="2470827" cy="249028"/>
          </a:xfrm>
        </p:grpSpPr>
        <p:sp>
          <p:nvSpPr>
            <p:cNvPr name="Freeform 9" id="9"/>
            <p:cNvSpPr/>
            <p:nvPr/>
          </p:nvSpPr>
          <p:spPr>
            <a:xfrm flipH="false" flipV="false" rot="0">
              <a:off x="0" y="0"/>
              <a:ext cx="2470827" cy="249028"/>
            </a:xfrm>
            <a:custGeom>
              <a:avLst/>
              <a:gdLst/>
              <a:ahLst/>
              <a:cxnLst/>
              <a:rect r="r" b="b" t="t" l="l"/>
              <a:pathLst>
                <a:path h="249028" w="2470827">
                  <a:moveTo>
                    <a:pt x="82524" y="0"/>
                  </a:moveTo>
                  <a:lnTo>
                    <a:pt x="2388303" y="0"/>
                  </a:lnTo>
                  <a:cubicBezTo>
                    <a:pt x="2433880" y="0"/>
                    <a:pt x="2470827" y="36947"/>
                    <a:pt x="2470827" y="82524"/>
                  </a:cubicBezTo>
                  <a:lnTo>
                    <a:pt x="2470827" y="166504"/>
                  </a:lnTo>
                  <a:cubicBezTo>
                    <a:pt x="2470827" y="188390"/>
                    <a:pt x="2462132" y="209381"/>
                    <a:pt x="2446656" y="224857"/>
                  </a:cubicBezTo>
                  <a:cubicBezTo>
                    <a:pt x="2431180" y="240333"/>
                    <a:pt x="2410190" y="249028"/>
                    <a:pt x="2388303" y="249028"/>
                  </a:cubicBezTo>
                  <a:lnTo>
                    <a:pt x="82524" y="249028"/>
                  </a:lnTo>
                  <a:cubicBezTo>
                    <a:pt x="36947" y="249028"/>
                    <a:pt x="0" y="212080"/>
                    <a:pt x="0" y="166504"/>
                  </a:cubicBezTo>
                  <a:lnTo>
                    <a:pt x="0" y="82524"/>
                  </a:lnTo>
                  <a:cubicBezTo>
                    <a:pt x="0" y="36947"/>
                    <a:pt x="36947" y="0"/>
                    <a:pt x="82524" y="0"/>
                  </a:cubicBezTo>
                  <a:close/>
                </a:path>
              </a:pathLst>
            </a:custGeom>
            <a:solidFill>
              <a:srgbClr val="86C2F8"/>
            </a:solidFill>
          </p:spPr>
        </p:sp>
        <p:sp>
          <p:nvSpPr>
            <p:cNvPr name="TextBox 10" id="10"/>
            <p:cNvSpPr txBox="true"/>
            <p:nvPr/>
          </p:nvSpPr>
          <p:spPr>
            <a:xfrm>
              <a:off x="0" y="47625"/>
              <a:ext cx="2470827" cy="201403"/>
            </a:xfrm>
            <a:prstGeom prst="rect">
              <a:avLst/>
            </a:prstGeom>
          </p:spPr>
          <p:txBody>
            <a:bodyPr anchor="ctr" rtlCol="false" tIns="50800" lIns="50800" bIns="50800" rIns="50800"/>
            <a:lstStyle/>
            <a:p>
              <a:pPr algn="ctr">
                <a:lnSpc>
                  <a:spcPts val="3030"/>
                </a:lnSpc>
              </a:pPr>
              <a:r>
                <a:rPr lang="en-US" b="true" sz="3000">
                  <a:solidFill>
                    <a:srgbClr val="334782"/>
                  </a:solidFill>
                  <a:latin typeface="Quicksand Bold"/>
                  <a:ea typeface="Quicksand Bold"/>
                  <a:cs typeface="Quicksand Bold"/>
                  <a:sym typeface="Quicksand Bold"/>
                </a:rPr>
                <a:t>Mode over Mean/Median</a:t>
              </a:r>
            </a:p>
          </p:txBody>
        </p:sp>
      </p:grpSp>
      <p:sp>
        <p:nvSpPr>
          <p:cNvPr name="TextBox 11" id="11"/>
          <p:cNvSpPr txBox="true"/>
          <p:nvPr/>
        </p:nvSpPr>
        <p:spPr>
          <a:xfrm rot="0">
            <a:off x="474961" y="2277448"/>
            <a:ext cx="11320218" cy="6885851"/>
          </a:xfrm>
          <a:prstGeom prst="rect">
            <a:avLst/>
          </a:prstGeom>
        </p:spPr>
        <p:txBody>
          <a:bodyPr anchor="t" rtlCol="false" tIns="0" lIns="0" bIns="0" rIns="0">
            <a:spAutoFit/>
          </a:bodyPr>
          <a:lstStyle/>
          <a:p>
            <a:pPr algn="just">
              <a:lnSpc>
                <a:spcPts val="4241"/>
              </a:lnSpc>
              <a:spcBef>
                <a:spcPct val="0"/>
              </a:spcBef>
            </a:pPr>
            <a:r>
              <a:rPr lang="en-US" b="true" sz="4199">
                <a:solidFill>
                  <a:srgbClr val="000000"/>
                </a:solidFill>
                <a:latin typeface="Glacial Indifference Bold"/>
                <a:ea typeface="Glacial Indifference Bold"/>
                <a:cs typeface="Glacial Indifference Bold"/>
                <a:sym typeface="Glacial Indifference Bold"/>
              </a:rPr>
              <a:t>7. Customer Segmentati</a:t>
            </a:r>
            <a:r>
              <a:rPr lang="en-US" b="true" sz="4199">
                <a:solidFill>
                  <a:srgbClr val="000000"/>
                </a:solidFill>
                <a:latin typeface="Glacial Indifference Bold"/>
                <a:ea typeface="Glacial Indifference Bold"/>
                <a:cs typeface="Glacial Indifference Bold"/>
                <a:sym typeface="Glacial Indifference Bold"/>
              </a:rPr>
              <a:t>on</a:t>
            </a:r>
          </a:p>
          <a:p>
            <a:pPr algn="just" marL="906588" indent="-453294" lvl="1">
              <a:lnSpc>
                <a:spcPts val="4241"/>
              </a:lnSpc>
              <a:spcBef>
                <a:spcPct val="0"/>
              </a:spcBef>
              <a:buFont typeface="Arial"/>
              <a:buChar char="•"/>
            </a:pPr>
            <a:r>
              <a:rPr lang="en-US" b="true" sz="4199">
                <a:solidFill>
                  <a:srgbClr val="000000"/>
                </a:solidFill>
                <a:latin typeface="Glacial Indifference Bold"/>
                <a:ea typeface="Glacial Indifference Bold"/>
                <a:cs typeface="Glacial Indifference Bold"/>
                <a:sym typeface="Glacial Indifference Bold"/>
              </a:rPr>
              <a:t>Use of Mode: In customer segmentation, the mode can help identify the most frequent demographic categories (e.g., age group, purchasing frequency, or region) within each segment, providing insights into common customer profiles.</a:t>
            </a:r>
          </a:p>
          <a:p>
            <a:pPr algn="just" marL="906588" indent="-453294" lvl="1">
              <a:lnSpc>
                <a:spcPts val="4241"/>
              </a:lnSpc>
              <a:spcBef>
                <a:spcPct val="0"/>
              </a:spcBef>
              <a:buFont typeface="Arial"/>
              <a:buChar char="•"/>
            </a:pPr>
            <a:r>
              <a:rPr lang="en-US" b="true" sz="4199">
                <a:solidFill>
                  <a:srgbClr val="000000"/>
                </a:solidFill>
                <a:latin typeface="Glacial Indifference Bold"/>
                <a:ea typeface="Glacial Indifference Bold"/>
                <a:cs typeface="Glacial Indifference Bold"/>
                <a:sym typeface="Glacial Indifference Bold"/>
              </a:rPr>
              <a:t>Why not Median/Mean: The median and mean are more useful for numerical features, while mode is specifically suited for identifying dominant or common categories in categorical features.</a:t>
            </a:r>
          </a:p>
          <a:p>
            <a:pPr algn="ctr">
              <a:lnSpc>
                <a:spcPts val="4241"/>
              </a:lnSpc>
              <a:spcBef>
                <a:spcPct val="0"/>
              </a:spcBef>
            </a:pPr>
          </a:p>
        </p:txBody>
      </p:sp>
    </p:spTree>
  </p:cSld>
  <p:clrMapOvr>
    <a:masterClrMapping/>
  </p:clrMapOvr>
  <p:transition spd="fast">
    <p:fade/>
  </p:transition>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2070120" y="-41587"/>
            <a:ext cx="6217880" cy="10328587"/>
            <a:chOff x="0" y="0"/>
            <a:chExt cx="1637631" cy="2720286"/>
          </a:xfrm>
        </p:grpSpPr>
        <p:sp>
          <p:nvSpPr>
            <p:cNvPr name="Freeform 3" id="3"/>
            <p:cNvSpPr/>
            <p:nvPr/>
          </p:nvSpPr>
          <p:spPr>
            <a:xfrm flipH="false" flipV="false" rot="0">
              <a:off x="0" y="0"/>
              <a:ext cx="1637631" cy="2720286"/>
            </a:xfrm>
            <a:custGeom>
              <a:avLst/>
              <a:gdLst/>
              <a:ahLst/>
              <a:cxnLst/>
              <a:rect r="r" b="b" t="t" l="l"/>
              <a:pathLst>
                <a:path h="2720286" w="1637631">
                  <a:moveTo>
                    <a:pt x="0" y="0"/>
                  </a:moveTo>
                  <a:lnTo>
                    <a:pt x="1637631" y="0"/>
                  </a:lnTo>
                  <a:lnTo>
                    <a:pt x="1637631" y="2720286"/>
                  </a:lnTo>
                  <a:lnTo>
                    <a:pt x="0" y="2720286"/>
                  </a:lnTo>
                  <a:close/>
                </a:path>
              </a:pathLst>
            </a:custGeom>
            <a:solidFill>
              <a:srgbClr val="203162"/>
            </a:solidFill>
          </p:spPr>
        </p:sp>
        <p:sp>
          <p:nvSpPr>
            <p:cNvPr name="TextBox 4" id="4"/>
            <p:cNvSpPr txBox="true"/>
            <p:nvPr/>
          </p:nvSpPr>
          <p:spPr>
            <a:xfrm>
              <a:off x="0" y="38100"/>
              <a:ext cx="1637631" cy="2682186"/>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4682844" y="7831813"/>
            <a:ext cx="1334789" cy="859119"/>
          </a:xfrm>
          <a:custGeom>
            <a:avLst/>
            <a:gdLst/>
            <a:ahLst/>
            <a:cxnLst/>
            <a:rect r="r" b="b" t="t" l="l"/>
            <a:pathLst>
              <a:path h="859119" w="1334789">
                <a:moveTo>
                  <a:pt x="0" y="0"/>
                </a:moveTo>
                <a:lnTo>
                  <a:pt x="1334789" y="0"/>
                </a:lnTo>
                <a:lnTo>
                  <a:pt x="1334789" y="859119"/>
                </a:lnTo>
                <a:lnTo>
                  <a:pt x="0" y="8591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41259" y="7261917"/>
            <a:ext cx="2290516" cy="2281926"/>
          </a:xfrm>
          <a:custGeom>
            <a:avLst/>
            <a:gdLst/>
            <a:ahLst/>
            <a:cxnLst/>
            <a:rect r="r" b="b" t="t" l="l"/>
            <a:pathLst>
              <a:path h="2281926" w="2290516">
                <a:moveTo>
                  <a:pt x="0" y="0"/>
                </a:moveTo>
                <a:lnTo>
                  <a:pt x="2290516" y="0"/>
                </a:lnTo>
                <a:lnTo>
                  <a:pt x="2290516" y="2281926"/>
                </a:lnTo>
                <a:lnTo>
                  <a:pt x="0" y="2281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642096" y="542892"/>
            <a:ext cx="2536964" cy="2580405"/>
          </a:xfrm>
          <a:custGeom>
            <a:avLst/>
            <a:gdLst/>
            <a:ahLst/>
            <a:cxnLst/>
            <a:rect r="r" b="b" t="t" l="l"/>
            <a:pathLst>
              <a:path h="2580405" w="2536964">
                <a:moveTo>
                  <a:pt x="0" y="0"/>
                </a:moveTo>
                <a:lnTo>
                  <a:pt x="2536964" y="0"/>
                </a:lnTo>
                <a:lnTo>
                  <a:pt x="2536964" y="2580405"/>
                </a:lnTo>
                <a:lnTo>
                  <a:pt x="0" y="25804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767977" y="555937"/>
            <a:ext cx="9381421" cy="945527"/>
            <a:chOff x="0" y="0"/>
            <a:chExt cx="2470827" cy="249028"/>
          </a:xfrm>
        </p:grpSpPr>
        <p:sp>
          <p:nvSpPr>
            <p:cNvPr name="Freeform 9" id="9"/>
            <p:cNvSpPr/>
            <p:nvPr/>
          </p:nvSpPr>
          <p:spPr>
            <a:xfrm flipH="false" flipV="false" rot="0">
              <a:off x="0" y="0"/>
              <a:ext cx="2470827" cy="249028"/>
            </a:xfrm>
            <a:custGeom>
              <a:avLst/>
              <a:gdLst/>
              <a:ahLst/>
              <a:cxnLst/>
              <a:rect r="r" b="b" t="t" l="l"/>
              <a:pathLst>
                <a:path h="249028" w="2470827">
                  <a:moveTo>
                    <a:pt x="82524" y="0"/>
                  </a:moveTo>
                  <a:lnTo>
                    <a:pt x="2388303" y="0"/>
                  </a:lnTo>
                  <a:cubicBezTo>
                    <a:pt x="2433880" y="0"/>
                    <a:pt x="2470827" y="36947"/>
                    <a:pt x="2470827" y="82524"/>
                  </a:cubicBezTo>
                  <a:lnTo>
                    <a:pt x="2470827" y="166504"/>
                  </a:lnTo>
                  <a:cubicBezTo>
                    <a:pt x="2470827" y="188390"/>
                    <a:pt x="2462132" y="209381"/>
                    <a:pt x="2446656" y="224857"/>
                  </a:cubicBezTo>
                  <a:cubicBezTo>
                    <a:pt x="2431180" y="240333"/>
                    <a:pt x="2410190" y="249028"/>
                    <a:pt x="2388303" y="249028"/>
                  </a:cubicBezTo>
                  <a:lnTo>
                    <a:pt x="82524" y="249028"/>
                  </a:lnTo>
                  <a:cubicBezTo>
                    <a:pt x="36947" y="249028"/>
                    <a:pt x="0" y="212080"/>
                    <a:pt x="0" y="166504"/>
                  </a:cubicBezTo>
                  <a:lnTo>
                    <a:pt x="0" y="82524"/>
                  </a:lnTo>
                  <a:cubicBezTo>
                    <a:pt x="0" y="36947"/>
                    <a:pt x="36947" y="0"/>
                    <a:pt x="82524" y="0"/>
                  </a:cubicBezTo>
                  <a:close/>
                </a:path>
              </a:pathLst>
            </a:custGeom>
            <a:solidFill>
              <a:srgbClr val="86C2F8"/>
            </a:solidFill>
          </p:spPr>
        </p:sp>
        <p:sp>
          <p:nvSpPr>
            <p:cNvPr name="TextBox 10" id="10"/>
            <p:cNvSpPr txBox="true"/>
            <p:nvPr/>
          </p:nvSpPr>
          <p:spPr>
            <a:xfrm>
              <a:off x="0" y="47625"/>
              <a:ext cx="2470827" cy="201403"/>
            </a:xfrm>
            <a:prstGeom prst="rect">
              <a:avLst/>
            </a:prstGeom>
          </p:spPr>
          <p:txBody>
            <a:bodyPr anchor="ctr" rtlCol="false" tIns="50800" lIns="50800" bIns="50800" rIns="50800"/>
            <a:lstStyle/>
            <a:p>
              <a:pPr algn="ctr">
                <a:lnSpc>
                  <a:spcPts val="3030"/>
                </a:lnSpc>
              </a:pPr>
              <a:r>
                <a:rPr lang="en-US" b="true" sz="3000">
                  <a:solidFill>
                    <a:srgbClr val="334782"/>
                  </a:solidFill>
                  <a:latin typeface="Quicksand Bold"/>
                  <a:ea typeface="Quicksand Bold"/>
                  <a:cs typeface="Quicksand Bold"/>
                  <a:sym typeface="Quicksand Bold"/>
                </a:rPr>
                <a:t>Mode over Mean/Median</a:t>
              </a:r>
            </a:p>
          </p:txBody>
        </p:sp>
      </p:grpSp>
      <p:sp>
        <p:nvSpPr>
          <p:cNvPr name="TextBox 11" id="11"/>
          <p:cNvSpPr txBox="true"/>
          <p:nvPr/>
        </p:nvSpPr>
        <p:spPr>
          <a:xfrm rot="0">
            <a:off x="839802" y="2349807"/>
            <a:ext cx="10958498" cy="6215928"/>
          </a:xfrm>
          <a:prstGeom prst="rect">
            <a:avLst/>
          </a:prstGeom>
        </p:spPr>
        <p:txBody>
          <a:bodyPr anchor="t" rtlCol="false" tIns="0" lIns="0" bIns="0" rIns="0">
            <a:spAutoFit/>
          </a:bodyPr>
          <a:lstStyle/>
          <a:p>
            <a:pPr algn="just">
              <a:lnSpc>
                <a:spcPts val="3832"/>
              </a:lnSpc>
              <a:spcBef>
                <a:spcPct val="0"/>
              </a:spcBef>
            </a:pPr>
            <a:r>
              <a:rPr lang="en-US" b="true" sz="3794">
                <a:solidFill>
                  <a:srgbClr val="000000"/>
                </a:solidFill>
                <a:latin typeface="Glacial Indifference Bold"/>
                <a:ea typeface="Glacial Indifference Bold"/>
                <a:cs typeface="Glacial Indifference Bold"/>
                <a:sym typeface="Glacial Indifference Bold"/>
              </a:rPr>
              <a:t>8. Voting Systems</a:t>
            </a:r>
          </a:p>
          <a:p>
            <a:pPr algn="just" marL="819232" indent="-409616" lvl="1">
              <a:lnSpc>
                <a:spcPts val="3832"/>
              </a:lnSpc>
              <a:spcBef>
                <a:spcPct val="0"/>
              </a:spcBef>
              <a:buFont typeface="Arial"/>
              <a:buChar char="•"/>
            </a:pPr>
            <a:r>
              <a:rPr lang="en-US" b="true" sz="3794">
                <a:solidFill>
                  <a:srgbClr val="000000"/>
                </a:solidFill>
                <a:latin typeface="Glacial Indifference Bold"/>
                <a:ea typeface="Glacial Indifference Bold"/>
                <a:cs typeface="Glacial Indifference Bold"/>
                <a:sym typeface="Glacial Indifference Bold"/>
              </a:rPr>
              <a:t>Use of Mode: In a voting system or ensemble models, the mode can be used to select the most common prediction from multiple models (e.g., in a majority voting classifier). This helps to consolidate the most frequent class prediction across models.</a:t>
            </a:r>
          </a:p>
          <a:p>
            <a:pPr algn="just" marL="819232" indent="-409616" lvl="1">
              <a:lnSpc>
                <a:spcPts val="3832"/>
              </a:lnSpc>
              <a:spcBef>
                <a:spcPct val="0"/>
              </a:spcBef>
              <a:buFont typeface="Arial"/>
              <a:buChar char="•"/>
            </a:pPr>
            <a:r>
              <a:rPr lang="en-US" b="true" sz="3794">
                <a:solidFill>
                  <a:srgbClr val="000000"/>
                </a:solidFill>
                <a:latin typeface="Glacial Indifference Bold"/>
                <a:ea typeface="Glacial Indifference Bold"/>
                <a:cs typeface="Glacial Indifference Bold"/>
                <a:sym typeface="Glacial Indifference Bold"/>
              </a:rPr>
              <a:t>Why not Median/Mean: The mean and median are not applicable in this voting context since the output is categorical. The mode (majority vote) is the most logical method to choose the winning prediction.</a:t>
            </a:r>
          </a:p>
          <a:p>
            <a:pPr algn="ctr">
              <a:lnSpc>
                <a:spcPts val="3832"/>
              </a:lnSpc>
              <a:spcBef>
                <a:spcPct val="0"/>
              </a:spcBef>
            </a:pPr>
          </a:p>
        </p:txBody>
      </p:sp>
    </p:spTree>
  </p:cSld>
  <p:clrMapOvr>
    <a:masterClrMapping/>
  </p:clrMapOvr>
  <p:transition spd="fast">
    <p:fade/>
  </p:transition>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6738912" y="1028700"/>
            <a:ext cx="4810175" cy="945527"/>
            <a:chOff x="0" y="0"/>
            <a:chExt cx="1266877" cy="249028"/>
          </a:xfrm>
        </p:grpSpPr>
        <p:sp>
          <p:nvSpPr>
            <p:cNvPr name="Freeform 3" id="3"/>
            <p:cNvSpPr/>
            <p:nvPr/>
          </p:nvSpPr>
          <p:spPr>
            <a:xfrm flipH="false" flipV="false" rot="0">
              <a:off x="0" y="0"/>
              <a:ext cx="1266877" cy="249028"/>
            </a:xfrm>
            <a:custGeom>
              <a:avLst/>
              <a:gdLst/>
              <a:ahLst/>
              <a:cxnLst/>
              <a:rect r="r" b="b" t="t" l="l"/>
              <a:pathLst>
                <a:path h="249028" w="1266877">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sp>
        <p:sp>
          <p:nvSpPr>
            <p:cNvPr name="TextBox 4" id="4"/>
            <p:cNvSpPr txBox="true"/>
            <p:nvPr/>
          </p:nvSpPr>
          <p:spPr>
            <a:xfrm>
              <a:off x="0" y="47625"/>
              <a:ext cx="1266877" cy="201403"/>
            </a:xfrm>
            <a:prstGeom prst="rect">
              <a:avLst/>
            </a:prstGeom>
          </p:spPr>
          <p:txBody>
            <a:bodyPr anchor="ctr" rtlCol="false" tIns="50800" lIns="50800" bIns="50800" rIns="50800"/>
            <a:lstStyle/>
            <a:p>
              <a:pPr algn="ctr">
                <a:lnSpc>
                  <a:spcPts val="3030"/>
                </a:lnSpc>
              </a:pPr>
              <a:r>
                <a:rPr lang="en-US" b="true" sz="3000">
                  <a:solidFill>
                    <a:srgbClr val="203162"/>
                  </a:solidFill>
                  <a:latin typeface="Quicksand Bold"/>
                  <a:ea typeface="Quicksand Bold"/>
                  <a:cs typeface="Quicksand Bold"/>
                  <a:sym typeface="Quicksand Bold"/>
                </a:rPr>
                <a:t>Summarizing Results</a:t>
              </a:r>
            </a:p>
          </p:txBody>
        </p:sp>
      </p:grpSp>
      <p:grpSp>
        <p:nvGrpSpPr>
          <p:cNvPr name="Group 5" id="5"/>
          <p:cNvGrpSpPr/>
          <p:nvPr/>
        </p:nvGrpSpPr>
        <p:grpSpPr>
          <a:xfrm rot="0">
            <a:off x="3064304" y="2995287"/>
            <a:ext cx="12159393" cy="5603474"/>
            <a:chOff x="0" y="0"/>
            <a:chExt cx="3202474" cy="1475812"/>
          </a:xfrm>
        </p:grpSpPr>
        <p:sp>
          <p:nvSpPr>
            <p:cNvPr name="Freeform 6" id="6"/>
            <p:cNvSpPr/>
            <p:nvPr/>
          </p:nvSpPr>
          <p:spPr>
            <a:xfrm flipH="false" flipV="false" rot="0">
              <a:off x="0" y="0"/>
              <a:ext cx="3202474" cy="1475812"/>
            </a:xfrm>
            <a:custGeom>
              <a:avLst/>
              <a:gdLst/>
              <a:ahLst/>
              <a:cxnLst/>
              <a:rect r="r" b="b" t="t" l="l"/>
              <a:pathLst>
                <a:path h="1475812" w="3202474">
                  <a:moveTo>
                    <a:pt x="0" y="0"/>
                  </a:moveTo>
                  <a:lnTo>
                    <a:pt x="3202474" y="0"/>
                  </a:lnTo>
                  <a:lnTo>
                    <a:pt x="3202474" y="1475812"/>
                  </a:lnTo>
                  <a:lnTo>
                    <a:pt x="0" y="1475812"/>
                  </a:lnTo>
                  <a:close/>
                </a:path>
              </a:pathLst>
            </a:custGeom>
            <a:solidFill>
              <a:srgbClr val="F8F6F1"/>
            </a:solidFill>
          </p:spPr>
        </p:sp>
        <p:sp>
          <p:nvSpPr>
            <p:cNvPr name="TextBox 7" id="7"/>
            <p:cNvSpPr txBox="true"/>
            <p:nvPr/>
          </p:nvSpPr>
          <p:spPr>
            <a:xfrm>
              <a:off x="0" y="38100"/>
              <a:ext cx="3202474" cy="1437712"/>
            </a:xfrm>
            <a:prstGeom prst="rect">
              <a:avLst/>
            </a:prstGeom>
          </p:spPr>
          <p:txBody>
            <a:bodyPr anchor="ctr" rtlCol="false" tIns="50800" lIns="50800" bIns="50800" rIns="50800"/>
            <a:lstStyle/>
            <a:p>
              <a:pPr algn="ctr">
                <a:lnSpc>
                  <a:spcPts val="2186"/>
                </a:lnSpc>
              </a:pPr>
            </a:p>
          </p:txBody>
        </p:sp>
      </p:grpSp>
      <p:sp>
        <p:nvSpPr>
          <p:cNvPr name="Freeform 8" id="8"/>
          <p:cNvSpPr/>
          <p:nvPr/>
        </p:nvSpPr>
        <p:spPr>
          <a:xfrm flipH="false" flipV="false" rot="0">
            <a:off x="516674" y="766462"/>
            <a:ext cx="1887734" cy="2800370"/>
          </a:xfrm>
          <a:custGeom>
            <a:avLst/>
            <a:gdLst/>
            <a:ahLst/>
            <a:cxnLst/>
            <a:rect r="r" b="b" t="t" l="l"/>
            <a:pathLst>
              <a:path h="2800370" w="1887734">
                <a:moveTo>
                  <a:pt x="0" y="0"/>
                </a:moveTo>
                <a:lnTo>
                  <a:pt x="1887733" y="0"/>
                </a:lnTo>
                <a:lnTo>
                  <a:pt x="1887733" y="2800370"/>
                </a:lnTo>
                <a:lnTo>
                  <a:pt x="0" y="2800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883593" y="6720168"/>
            <a:ext cx="1821832" cy="2702608"/>
          </a:xfrm>
          <a:custGeom>
            <a:avLst/>
            <a:gdLst/>
            <a:ahLst/>
            <a:cxnLst/>
            <a:rect r="r" b="b" t="t" l="l"/>
            <a:pathLst>
              <a:path h="2702608" w="1821832">
                <a:moveTo>
                  <a:pt x="0" y="0"/>
                </a:moveTo>
                <a:lnTo>
                  <a:pt x="1821832" y="0"/>
                </a:lnTo>
                <a:lnTo>
                  <a:pt x="1821832" y="2702607"/>
                </a:lnTo>
                <a:lnTo>
                  <a:pt x="0" y="27026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3064304" y="3223474"/>
            <a:ext cx="11702590" cy="5740649"/>
          </a:xfrm>
          <a:prstGeom prst="rect">
            <a:avLst/>
          </a:prstGeom>
        </p:spPr>
        <p:txBody>
          <a:bodyPr anchor="t" rtlCol="false" tIns="0" lIns="0" bIns="0" rIns="0">
            <a:spAutoFit/>
          </a:bodyPr>
          <a:lstStyle/>
          <a:p>
            <a:pPr algn="just" marL="903106" indent="-451553" lvl="1">
              <a:lnSpc>
                <a:spcPts val="4517"/>
              </a:lnSpc>
              <a:buFont typeface="Arial"/>
              <a:buChar char="•"/>
            </a:pPr>
            <a:r>
              <a:rPr lang="en-US" sz="4182">
                <a:solidFill>
                  <a:srgbClr val="000000"/>
                </a:solidFill>
                <a:latin typeface="Quicksand"/>
                <a:ea typeface="Quicksand"/>
                <a:cs typeface="Quicksand"/>
                <a:sym typeface="Quicksand"/>
              </a:rPr>
              <a:t>M</a:t>
            </a:r>
            <a:r>
              <a:rPr lang="en-US" sz="4182">
                <a:solidFill>
                  <a:srgbClr val="000000"/>
                </a:solidFill>
                <a:latin typeface="Quicksand"/>
                <a:ea typeface="Quicksand"/>
                <a:cs typeface="Quicksand"/>
                <a:sym typeface="Quicksand"/>
              </a:rPr>
              <a:t>ean is best when the data is symmetrical and doesn’t have extreme values. It represents the overall average.</a:t>
            </a:r>
          </a:p>
          <a:p>
            <a:pPr algn="just" marL="903106" indent="-451553" lvl="1">
              <a:lnSpc>
                <a:spcPts val="4517"/>
              </a:lnSpc>
              <a:buFont typeface="Arial"/>
              <a:buChar char="•"/>
            </a:pPr>
            <a:r>
              <a:rPr lang="en-US" sz="4182">
                <a:solidFill>
                  <a:srgbClr val="000000"/>
                </a:solidFill>
                <a:latin typeface="Quicksand"/>
                <a:ea typeface="Quicksand"/>
                <a:cs typeface="Quicksand"/>
                <a:sym typeface="Quicksand"/>
              </a:rPr>
              <a:t>Median is more robust to outliers and is better for skewed distributions, where extreme values might distort the mean.</a:t>
            </a:r>
          </a:p>
          <a:p>
            <a:pPr algn="just" marL="903106" indent="-451553" lvl="1">
              <a:lnSpc>
                <a:spcPts val="4517"/>
              </a:lnSpc>
              <a:buFont typeface="Arial"/>
              <a:buChar char="•"/>
            </a:pPr>
            <a:r>
              <a:rPr lang="en-US" sz="4182">
                <a:solidFill>
                  <a:srgbClr val="000000"/>
                </a:solidFill>
                <a:latin typeface="Quicksand"/>
                <a:ea typeface="Quicksand"/>
                <a:cs typeface="Quicksand"/>
                <a:sym typeface="Quicksand"/>
              </a:rPr>
              <a:t>Mode gives insight into the most frequent values and is useful for categorical data or understanding product preferences.</a:t>
            </a:r>
          </a:p>
          <a:p>
            <a:pPr algn="just">
              <a:lnSpc>
                <a:spcPts val="4517"/>
              </a:lnSpc>
            </a:pP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1379837" y="4933928"/>
            <a:ext cx="2219724" cy="2257733"/>
            <a:chOff x="0" y="0"/>
            <a:chExt cx="714657" cy="726895"/>
          </a:xfrm>
        </p:grpSpPr>
        <p:sp>
          <p:nvSpPr>
            <p:cNvPr name="Freeform 3" id="3"/>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FFC610"/>
            </a:solidFill>
          </p:spPr>
        </p:sp>
        <p:sp>
          <p:nvSpPr>
            <p:cNvPr name="TextBox 4" id="4"/>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true" flipV="false" rot="0">
            <a:off x="1379837" y="4933928"/>
            <a:ext cx="2219724" cy="2257733"/>
          </a:xfrm>
          <a:custGeom>
            <a:avLst/>
            <a:gdLst/>
            <a:ahLst/>
            <a:cxnLst/>
            <a:rect r="r" b="b" t="t" l="l"/>
            <a:pathLst>
              <a:path h="2257733" w="2219724">
                <a:moveTo>
                  <a:pt x="2219724" y="0"/>
                </a:moveTo>
                <a:lnTo>
                  <a:pt x="0" y="0"/>
                </a:lnTo>
                <a:lnTo>
                  <a:pt x="0" y="2257733"/>
                </a:lnTo>
                <a:lnTo>
                  <a:pt x="2219724" y="2257733"/>
                </a:lnTo>
                <a:lnTo>
                  <a:pt x="22197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00541" y="909649"/>
            <a:ext cx="2199020" cy="1766546"/>
          </a:xfrm>
          <a:custGeom>
            <a:avLst/>
            <a:gdLst/>
            <a:ahLst/>
            <a:cxnLst/>
            <a:rect r="r" b="b" t="t" l="l"/>
            <a:pathLst>
              <a:path h="1766546" w="2199020">
                <a:moveTo>
                  <a:pt x="0" y="0"/>
                </a:moveTo>
                <a:lnTo>
                  <a:pt x="2199020" y="0"/>
                </a:lnTo>
                <a:lnTo>
                  <a:pt x="2199020" y="1766546"/>
                </a:lnTo>
                <a:lnTo>
                  <a:pt x="0" y="1766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379837" y="2676195"/>
            <a:ext cx="2219724" cy="2257733"/>
            <a:chOff x="0" y="0"/>
            <a:chExt cx="714657" cy="726895"/>
          </a:xfrm>
        </p:grpSpPr>
        <p:sp>
          <p:nvSpPr>
            <p:cNvPr name="Freeform 8" id="8"/>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4672F4"/>
            </a:solidFill>
          </p:spPr>
        </p:sp>
        <p:sp>
          <p:nvSpPr>
            <p:cNvPr name="TextBox 9" id="9"/>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10" id="10"/>
          <p:cNvSpPr/>
          <p:nvPr/>
        </p:nvSpPr>
        <p:spPr>
          <a:xfrm flipH="false" flipV="false" rot="0">
            <a:off x="1830214" y="2988523"/>
            <a:ext cx="1339674" cy="1612299"/>
          </a:xfrm>
          <a:custGeom>
            <a:avLst/>
            <a:gdLst/>
            <a:ahLst/>
            <a:cxnLst/>
            <a:rect r="r" b="b" t="t" l="l"/>
            <a:pathLst>
              <a:path h="1612299" w="1339674">
                <a:moveTo>
                  <a:pt x="0" y="0"/>
                </a:moveTo>
                <a:lnTo>
                  <a:pt x="1339674" y="0"/>
                </a:lnTo>
                <a:lnTo>
                  <a:pt x="1339674" y="1612299"/>
                </a:lnTo>
                <a:lnTo>
                  <a:pt x="0" y="16122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4285047" y="2742870"/>
            <a:ext cx="12974253" cy="6433026"/>
          </a:xfrm>
          <a:prstGeom prst="rect">
            <a:avLst/>
          </a:prstGeom>
        </p:spPr>
        <p:txBody>
          <a:bodyPr anchor="t" rtlCol="false" tIns="0" lIns="0" bIns="0" rIns="0">
            <a:spAutoFit/>
          </a:bodyPr>
          <a:lstStyle/>
          <a:p>
            <a:pPr algn="just">
              <a:lnSpc>
                <a:spcPts val="4231"/>
              </a:lnSpc>
            </a:pPr>
            <a:r>
              <a:rPr lang="en-US" sz="4189" b="true">
                <a:solidFill>
                  <a:srgbClr val="ABD7FF"/>
                </a:solidFill>
                <a:latin typeface="Quicksand Bold"/>
                <a:ea typeface="Quicksand Bold"/>
                <a:cs typeface="Quicksand Bold"/>
                <a:sym typeface="Quicksand Bold"/>
              </a:rPr>
              <a:t>Best Used For:</a:t>
            </a:r>
          </a:p>
          <a:p>
            <a:pPr algn="just" marL="904597" indent="-452299" lvl="1">
              <a:lnSpc>
                <a:spcPts val="4231"/>
              </a:lnSpc>
              <a:buFont typeface="Arial"/>
              <a:buChar char="•"/>
            </a:pPr>
            <a:r>
              <a:rPr lang="en-US" b="true" sz="4189">
                <a:solidFill>
                  <a:srgbClr val="ABD7FF"/>
                </a:solidFill>
                <a:latin typeface="Quicksand Bold"/>
                <a:ea typeface="Quicksand Bold"/>
                <a:cs typeface="Quicksand Bold"/>
                <a:sym typeface="Quicksand Bold"/>
              </a:rPr>
              <a:t>Normally distributed data with no extreme outliers</a:t>
            </a:r>
          </a:p>
          <a:p>
            <a:pPr algn="just" marL="904597" indent="-452299" lvl="1">
              <a:lnSpc>
                <a:spcPts val="4231"/>
              </a:lnSpc>
              <a:buFont typeface="Arial"/>
              <a:buChar char="•"/>
            </a:pPr>
            <a:r>
              <a:rPr lang="en-US" b="true" sz="4189">
                <a:solidFill>
                  <a:srgbClr val="ABD7FF"/>
                </a:solidFill>
                <a:latin typeface="Quicksand Bold"/>
                <a:ea typeface="Quicksand Bold"/>
                <a:cs typeface="Quicksand Bold"/>
                <a:sym typeface="Quicksand Bold"/>
              </a:rPr>
              <a:t>Continuous numerical data</a:t>
            </a:r>
          </a:p>
          <a:p>
            <a:pPr algn="just" marL="904597" indent="-452299" lvl="1">
              <a:lnSpc>
                <a:spcPts val="4231"/>
              </a:lnSpc>
              <a:buFont typeface="Arial"/>
              <a:buChar char="•"/>
            </a:pPr>
            <a:r>
              <a:rPr lang="en-US" b="true" sz="4189">
                <a:solidFill>
                  <a:srgbClr val="ABD7FF"/>
                </a:solidFill>
                <a:latin typeface="Quicksand Bold"/>
                <a:ea typeface="Quicksand Bold"/>
                <a:cs typeface="Quicksand Bold"/>
                <a:sym typeface="Quicksand Bold"/>
              </a:rPr>
              <a:t>Symmetric data sets</a:t>
            </a:r>
          </a:p>
          <a:p>
            <a:pPr algn="just" marL="904597" indent="-452299" lvl="1">
              <a:lnSpc>
                <a:spcPts val="4231"/>
              </a:lnSpc>
              <a:buFont typeface="Arial"/>
              <a:buChar char="•"/>
            </a:pPr>
            <a:r>
              <a:rPr lang="en-US" b="true" sz="4189">
                <a:solidFill>
                  <a:srgbClr val="ABD7FF"/>
                </a:solidFill>
                <a:latin typeface="Quicksand Bold"/>
                <a:ea typeface="Quicksand Bold"/>
                <a:cs typeface="Quicksand Bold"/>
                <a:sym typeface="Quicksand Bold"/>
              </a:rPr>
              <a:t>Calculating central tendency in:</a:t>
            </a:r>
          </a:p>
          <a:p>
            <a:pPr algn="just" marL="1809195" indent="-603065" lvl="2">
              <a:lnSpc>
                <a:spcPts val="4231"/>
              </a:lnSpc>
              <a:buFont typeface="Arial"/>
              <a:buChar char="⚬"/>
            </a:pPr>
            <a:r>
              <a:rPr lang="en-US" b="true" sz="4189">
                <a:solidFill>
                  <a:srgbClr val="ABD7FF"/>
                </a:solidFill>
                <a:latin typeface="Quicksand Bold"/>
                <a:ea typeface="Quicksand Bold"/>
                <a:cs typeface="Quicksand Bold"/>
                <a:sym typeface="Quicksand Bold"/>
              </a:rPr>
              <a:t>Financial analysis (average stock prices)</a:t>
            </a:r>
          </a:p>
          <a:p>
            <a:pPr algn="just" marL="1809195" indent="-603065" lvl="2">
              <a:lnSpc>
                <a:spcPts val="4231"/>
              </a:lnSpc>
              <a:buFont typeface="Arial"/>
              <a:buChar char="⚬"/>
            </a:pPr>
            <a:r>
              <a:rPr lang="en-US" b="true" sz="4189">
                <a:solidFill>
                  <a:srgbClr val="ABD7FF"/>
                </a:solidFill>
                <a:latin typeface="Quicksand Bold"/>
                <a:ea typeface="Quicksand Bold"/>
                <a:cs typeface="Quicksand Bold"/>
                <a:sym typeface="Quicksand Bold"/>
              </a:rPr>
              <a:t>Performance metrics (average test scores)</a:t>
            </a:r>
          </a:p>
          <a:p>
            <a:pPr algn="just" marL="1809195" indent="-603065" lvl="2">
              <a:lnSpc>
                <a:spcPts val="4231"/>
              </a:lnSpc>
              <a:buFont typeface="Arial"/>
              <a:buChar char="⚬"/>
            </a:pPr>
            <a:r>
              <a:rPr lang="en-US" b="true" sz="4189">
                <a:solidFill>
                  <a:srgbClr val="ABD7FF"/>
                </a:solidFill>
                <a:latin typeface="Quicksand Bold"/>
                <a:ea typeface="Quicksand Bold"/>
                <a:cs typeface="Quicksand Bold"/>
                <a:sym typeface="Quicksand Bold"/>
              </a:rPr>
              <a:t>Scientific measurements with consistent scale</a:t>
            </a:r>
          </a:p>
          <a:p>
            <a:pPr algn="just" marL="904597" indent="-452299" lvl="1">
              <a:lnSpc>
                <a:spcPts val="4231"/>
              </a:lnSpc>
              <a:buFont typeface="Arial"/>
              <a:buChar char="•"/>
            </a:pPr>
            <a:r>
              <a:rPr lang="en-US" b="true" sz="4189">
                <a:solidFill>
                  <a:srgbClr val="ABD7FF"/>
                </a:solidFill>
                <a:latin typeface="Quicksand Bold"/>
                <a:ea typeface="Quicksand Bold"/>
                <a:cs typeface="Quicksand Bold"/>
                <a:sym typeface="Quicksand Bold"/>
              </a:rPr>
              <a:t>When all data points are equally important</a:t>
            </a:r>
          </a:p>
          <a:p>
            <a:pPr algn="l">
              <a:lnSpc>
                <a:spcPts val="4231"/>
              </a:lnSpc>
              <a:spcBef>
                <a:spcPct val="0"/>
              </a:spcBef>
            </a:pPr>
          </a:p>
        </p:txBody>
      </p:sp>
      <p:sp>
        <p:nvSpPr>
          <p:cNvPr name="TextBox 12" id="12"/>
          <p:cNvSpPr txBox="true"/>
          <p:nvPr/>
        </p:nvSpPr>
        <p:spPr>
          <a:xfrm rot="0">
            <a:off x="5682002" y="1434780"/>
            <a:ext cx="5286256" cy="720852"/>
          </a:xfrm>
          <a:prstGeom prst="rect">
            <a:avLst/>
          </a:prstGeom>
        </p:spPr>
        <p:txBody>
          <a:bodyPr anchor="t" rtlCol="false" tIns="0" lIns="0" bIns="0" rIns="0">
            <a:spAutoFit/>
          </a:bodyPr>
          <a:lstStyle/>
          <a:p>
            <a:pPr algn="ctr">
              <a:lnSpc>
                <a:spcPts val="5454"/>
              </a:lnSpc>
              <a:spcBef>
                <a:spcPct val="0"/>
              </a:spcBef>
            </a:pPr>
            <a:r>
              <a:rPr lang="en-US" b="true" sz="5400">
                <a:solidFill>
                  <a:srgbClr val="ABD7FF"/>
                </a:solidFill>
                <a:latin typeface="Quicksand Bold"/>
                <a:ea typeface="Quicksand Bold"/>
                <a:cs typeface="Quicksand Bold"/>
                <a:sym typeface="Quicksand Bold"/>
              </a:rPr>
              <a:t>Mean (Average)</a:t>
            </a:r>
          </a:p>
        </p:txBody>
      </p:sp>
    </p:spTree>
  </p:cSld>
  <p:clrMapOvr>
    <a:masterClrMapping/>
  </p:clrMapOvr>
  <p:transition spd="fast">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2070120" y="-41587"/>
            <a:ext cx="6217880" cy="10328587"/>
            <a:chOff x="0" y="0"/>
            <a:chExt cx="1637631" cy="2720286"/>
          </a:xfrm>
        </p:grpSpPr>
        <p:sp>
          <p:nvSpPr>
            <p:cNvPr name="Freeform 3" id="3"/>
            <p:cNvSpPr/>
            <p:nvPr/>
          </p:nvSpPr>
          <p:spPr>
            <a:xfrm flipH="false" flipV="false" rot="0">
              <a:off x="0" y="0"/>
              <a:ext cx="1637631" cy="2720286"/>
            </a:xfrm>
            <a:custGeom>
              <a:avLst/>
              <a:gdLst/>
              <a:ahLst/>
              <a:cxnLst/>
              <a:rect r="r" b="b" t="t" l="l"/>
              <a:pathLst>
                <a:path h="2720286" w="1637631">
                  <a:moveTo>
                    <a:pt x="0" y="0"/>
                  </a:moveTo>
                  <a:lnTo>
                    <a:pt x="1637631" y="0"/>
                  </a:lnTo>
                  <a:lnTo>
                    <a:pt x="1637631" y="2720286"/>
                  </a:lnTo>
                  <a:lnTo>
                    <a:pt x="0" y="2720286"/>
                  </a:lnTo>
                  <a:close/>
                </a:path>
              </a:pathLst>
            </a:custGeom>
            <a:solidFill>
              <a:srgbClr val="203162"/>
            </a:solidFill>
          </p:spPr>
        </p:sp>
        <p:sp>
          <p:nvSpPr>
            <p:cNvPr name="TextBox 4" id="4"/>
            <p:cNvSpPr txBox="true"/>
            <p:nvPr/>
          </p:nvSpPr>
          <p:spPr>
            <a:xfrm>
              <a:off x="0" y="38100"/>
              <a:ext cx="1637631" cy="2682186"/>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false" flipV="false" rot="0">
            <a:off x="4682844" y="7831813"/>
            <a:ext cx="1334789" cy="859119"/>
          </a:xfrm>
          <a:custGeom>
            <a:avLst/>
            <a:gdLst/>
            <a:ahLst/>
            <a:cxnLst/>
            <a:rect r="r" b="b" t="t" l="l"/>
            <a:pathLst>
              <a:path h="859119" w="1334789">
                <a:moveTo>
                  <a:pt x="0" y="0"/>
                </a:moveTo>
                <a:lnTo>
                  <a:pt x="1334789" y="0"/>
                </a:lnTo>
                <a:lnTo>
                  <a:pt x="1334789" y="859119"/>
                </a:lnTo>
                <a:lnTo>
                  <a:pt x="0" y="8591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41259" y="7261917"/>
            <a:ext cx="2290516" cy="2281926"/>
          </a:xfrm>
          <a:custGeom>
            <a:avLst/>
            <a:gdLst/>
            <a:ahLst/>
            <a:cxnLst/>
            <a:rect r="r" b="b" t="t" l="l"/>
            <a:pathLst>
              <a:path h="2281926" w="2290516">
                <a:moveTo>
                  <a:pt x="0" y="0"/>
                </a:moveTo>
                <a:lnTo>
                  <a:pt x="2290516" y="0"/>
                </a:lnTo>
                <a:lnTo>
                  <a:pt x="2290516" y="2281926"/>
                </a:lnTo>
                <a:lnTo>
                  <a:pt x="0" y="2281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642096" y="542892"/>
            <a:ext cx="2536964" cy="2580405"/>
          </a:xfrm>
          <a:custGeom>
            <a:avLst/>
            <a:gdLst/>
            <a:ahLst/>
            <a:cxnLst/>
            <a:rect r="r" b="b" t="t" l="l"/>
            <a:pathLst>
              <a:path h="2580405" w="2536964">
                <a:moveTo>
                  <a:pt x="0" y="0"/>
                </a:moveTo>
                <a:lnTo>
                  <a:pt x="2536964" y="0"/>
                </a:lnTo>
                <a:lnTo>
                  <a:pt x="2536964" y="2580405"/>
                </a:lnTo>
                <a:lnTo>
                  <a:pt x="0" y="25804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725609" y="2643664"/>
            <a:ext cx="12348115" cy="5481998"/>
          </a:xfrm>
          <a:prstGeom prst="rect">
            <a:avLst/>
          </a:prstGeom>
        </p:spPr>
        <p:txBody>
          <a:bodyPr anchor="t" rtlCol="false" tIns="0" lIns="0" bIns="0" rIns="0">
            <a:spAutoFit/>
          </a:bodyPr>
          <a:lstStyle/>
          <a:p>
            <a:pPr algn="l">
              <a:lnSpc>
                <a:spcPts val="3652"/>
              </a:lnSpc>
            </a:pPr>
            <a:r>
              <a:rPr lang="en-US" sz="3616" b="true">
                <a:solidFill>
                  <a:srgbClr val="000000"/>
                </a:solidFill>
                <a:latin typeface="Quicksand Bold"/>
                <a:ea typeface="Quicksand Bold"/>
                <a:cs typeface="Quicksand Bold"/>
                <a:sym typeface="Quicksand Bold"/>
              </a:rPr>
              <a:t>Best Used For:</a:t>
            </a:r>
          </a:p>
          <a:p>
            <a:pPr algn="l">
              <a:lnSpc>
                <a:spcPts val="3652"/>
              </a:lnSpc>
            </a:pPr>
          </a:p>
          <a:p>
            <a:pPr algn="l" marL="780805" indent="-390402" lvl="1">
              <a:lnSpc>
                <a:spcPts val="3652"/>
              </a:lnSpc>
              <a:buFont typeface="Arial"/>
              <a:buChar char="•"/>
            </a:pPr>
            <a:r>
              <a:rPr lang="en-US" b="true" sz="3616">
                <a:solidFill>
                  <a:srgbClr val="000000"/>
                </a:solidFill>
                <a:latin typeface="Quicksand Bold"/>
                <a:ea typeface="Quicksand Bold"/>
                <a:cs typeface="Quicksand Bold"/>
                <a:sym typeface="Quicksand Bold"/>
              </a:rPr>
              <a:t>Data sets with significant outliers</a:t>
            </a:r>
          </a:p>
          <a:p>
            <a:pPr algn="l" marL="780805" indent="-390402" lvl="1">
              <a:lnSpc>
                <a:spcPts val="3652"/>
              </a:lnSpc>
              <a:buFont typeface="Arial"/>
              <a:buChar char="•"/>
            </a:pPr>
            <a:r>
              <a:rPr lang="en-US" b="true" sz="3616">
                <a:solidFill>
                  <a:srgbClr val="000000"/>
                </a:solidFill>
                <a:latin typeface="Quicksand Bold"/>
                <a:ea typeface="Quicksand Bold"/>
                <a:cs typeface="Quicksand Bold"/>
                <a:sym typeface="Quicksand Bold"/>
              </a:rPr>
              <a:t>Skewed distributions</a:t>
            </a:r>
          </a:p>
          <a:p>
            <a:pPr algn="l" marL="780805" indent="-390402" lvl="1">
              <a:lnSpc>
                <a:spcPts val="3652"/>
              </a:lnSpc>
              <a:buFont typeface="Arial"/>
              <a:buChar char="•"/>
            </a:pPr>
            <a:r>
              <a:rPr lang="en-US" b="true" sz="3616">
                <a:solidFill>
                  <a:srgbClr val="000000"/>
                </a:solidFill>
                <a:latin typeface="Quicksand Bold"/>
                <a:ea typeface="Quicksand Bold"/>
                <a:cs typeface="Quicksand Bold"/>
                <a:sym typeface="Quicksand Bold"/>
              </a:rPr>
              <a:t>Income and salary data analysis</a:t>
            </a:r>
          </a:p>
          <a:p>
            <a:pPr algn="l" marL="780805" indent="-390402" lvl="1">
              <a:lnSpc>
                <a:spcPts val="3652"/>
              </a:lnSpc>
              <a:buFont typeface="Arial"/>
              <a:buChar char="•"/>
            </a:pPr>
            <a:r>
              <a:rPr lang="en-US" b="true" sz="3616">
                <a:solidFill>
                  <a:srgbClr val="000000"/>
                </a:solidFill>
                <a:latin typeface="Quicksand Bold"/>
                <a:ea typeface="Quicksand Bold"/>
                <a:cs typeface="Quicksand Bold"/>
                <a:sym typeface="Quicksand Bold"/>
              </a:rPr>
              <a:t>Real estate pricing</a:t>
            </a:r>
          </a:p>
          <a:p>
            <a:pPr algn="l" marL="780805" indent="-390402" lvl="1">
              <a:lnSpc>
                <a:spcPts val="3652"/>
              </a:lnSpc>
              <a:buFont typeface="Arial"/>
              <a:buChar char="•"/>
            </a:pPr>
            <a:r>
              <a:rPr lang="en-US" b="true" sz="3616">
                <a:solidFill>
                  <a:srgbClr val="000000"/>
                </a:solidFill>
                <a:latin typeface="Quicksand Bold"/>
                <a:ea typeface="Quicksand Bold"/>
                <a:cs typeface="Quicksand Bold"/>
                <a:sym typeface="Quicksand Bold"/>
              </a:rPr>
              <a:t>Healthcare statistics</a:t>
            </a:r>
          </a:p>
          <a:p>
            <a:pPr algn="l" marL="780805" indent="-390402" lvl="1">
              <a:lnSpc>
                <a:spcPts val="3652"/>
              </a:lnSpc>
              <a:buFont typeface="Arial"/>
              <a:buChar char="•"/>
            </a:pPr>
            <a:r>
              <a:rPr lang="en-US" b="true" sz="3616">
                <a:solidFill>
                  <a:srgbClr val="000000"/>
                </a:solidFill>
                <a:latin typeface="Quicksand Bold"/>
                <a:ea typeface="Quicksand Bold"/>
                <a:cs typeface="Quicksand Bold"/>
                <a:sym typeface="Quicksand Bold"/>
              </a:rPr>
              <a:t>Data with extreme values that might distort </a:t>
            </a:r>
          </a:p>
          <a:p>
            <a:pPr algn="l">
              <a:lnSpc>
                <a:spcPts val="3652"/>
              </a:lnSpc>
            </a:pPr>
            <a:r>
              <a:rPr lang="en-US" sz="3616" b="true">
                <a:solidFill>
                  <a:srgbClr val="000000"/>
                </a:solidFill>
                <a:latin typeface="Quicksand Bold"/>
                <a:ea typeface="Quicksand Bold"/>
                <a:cs typeface="Quicksand Bold"/>
                <a:sym typeface="Quicksand Bold"/>
              </a:rPr>
              <a:t>      </a:t>
            </a:r>
            <a:r>
              <a:rPr lang="en-US" sz="3616" b="true">
                <a:solidFill>
                  <a:srgbClr val="000000"/>
                </a:solidFill>
                <a:latin typeface="Quicksand Bold"/>
                <a:ea typeface="Quicksand Bold"/>
                <a:cs typeface="Quicksand Bold"/>
                <a:sym typeface="Quicksand Bold"/>
              </a:rPr>
              <a:t>the mean</a:t>
            </a:r>
          </a:p>
          <a:p>
            <a:pPr algn="l" marL="780805" indent="-390402" lvl="1">
              <a:lnSpc>
                <a:spcPts val="3652"/>
              </a:lnSpc>
              <a:buFont typeface="Arial"/>
              <a:buChar char="•"/>
            </a:pPr>
            <a:r>
              <a:rPr lang="en-US" b="true" sz="3616">
                <a:solidFill>
                  <a:srgbClr val="000000"/>
                </a:solidFill>
                <a:latin typeface="Quicksand Bold"/>
                <a:ea typeface="Quicksand Bold"/>
                <a:cs typeface="Quicksand Bold"/>
                <a:sym typeface="Quicksand Bold"/>
              </a:rPr>
              <a:t>When you want a more robust central measure that isn't influenced by extreme values</a:t>
            </a:r>
          </a:p>
          <a:p>
            <a:pPr algn="l">
              <a:lnSpc>
                <a:spcPts val="3652"/>
              </a:lnSpc>
              <a:spcBef>
                <a:spcPct val="0"/>
              </a:spcBef>
            </a:pPr>
          </a:p>
        </p:txBody>
      </p:sp>
      <p:sp>
        <p:nvSpPr>
          <p:cNvPr name="TextBox 9" id="9"/>
          <p:cNvSpPr txBox="true"/>
          <p:nvPr/>
        </p:nvSpPr>
        <p:spPr>
          <a:xfrm rot="0">
            <a:off x="1028700" y="1238733"/>
            <a:ext cx="9941570" cy="594361"/>
          </a:xfrm>
          <a:prstGeom prst="rect">
            <a:avLst/>
          </a:prstGeom>
        </p:spPr>
        <p:txBody>
          <a:bodyPr anchor="t" rtlCol="false" tIns="0" lIns="0" bIns="0" rIns="0">
            <a:spAutoFit/>
          </a:bodyPr>
          <a:lstStyle/>
          <a:p>
            <a:pPr algn="ctr">
              <a:lnSpc>
                <a:spcPts val="4545"/>
              </a:lnSpc>
              <a:spcBef>
                <a:spcPct val="0"/>
              </a:spcBef>
            </a:pPr>
            <a:r>
              <a:rPr lang="en-US" b="true" sz="4500">
                <a:solidFill>
                  <a:srgbClr val="000000"/>
                </a:solidFill>
                <a:latin typeface="Quicksand Bold"/>
                <a:ea typeface="Quicksand Bold"/>
                <a:cs typeface="Quicksand Bold"/>
                <a:sym typeface="Quicksand Bold"/>
              </a:rPr>
              <a:t>Median</a:t>
            </a:r>
          </a:p>
        </p:txBody>
      </p:sp>
    </p:spTree>
  </p:cSld>
  <p:clrMapOvr>
    <a:masterClrMapping/>
  </p:clrMapOvr>
  <p:transition spd="fast">
    <p:cover dir="d"/>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1379837" y="4933928"/>
            <a:ext cx="2219724" cy="2257733"/>
            <a:chOff x="0" y="0"/>
            <a:chExt cx="714657" cy="726895"/>
          </a:xfrm>
        </p:grpSpPr>
        <p:sp>
          <p:nvSpPr>
            <p:cNvPr name="Freeform 3" id="3"/>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FFC610"/>
            </a:solidFill>
          </p:spPr>
        </p:sp>
        <p:sp>
          <p:nvSpPr>
            <p:cNvPr name="TextBox 4" id="4"/>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5" id="5"/>
          <p:cNvSpPr/>
          <p:nvPr/>
        </p:nvSpPr>
        <p:spPr>
          <a:xfrm flipH="true" flipV="false" rot="0">
            <a:off x="1379837" y="4933928"/>
            <a:ext cx="2219724" cy="2257733"/>
          </a:xfrm>
          <a:custGeom>
            <a:avLst/>
            <a:gdLst/>
            <a:ahLst/>
            <a:cxnLst/>
            <a:rect r="r" b="b" t="t" l="l"/>
            <a:pathLst>
              <a:path h="2257733" w="2219724">
                <a:moveTo>
                  <a:pt x="2219724" y="0"/>
                </a:moveTo>
                <a:lnTo>
                  <a:pt x="0" y="0"/>
                </a:lnTo>
                <a:lnTo>
                  <a:pt x="0" y="2257733"/>
                </a:lnTo>
                <a:lnTo>
                  <a:pt x="2219724" y="2257733"/>
                </a:lnTo>
                <a:lnTo>
                  <a:pt x="22197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00541" y="909649"/>
            <a:ext cx="2199020" cy="1766546"/>
          </a:xfrm>
          <a:custGeom>
            <a:avLst/>
            <a:gdLst/>
            <a:ahLst/>
            <a:cxnLst/>
            <a:rect r="r" b="b" t="t" l="l"/>
            <a:pathLst>
              <a:path h="1766546" w="2199020">
                <a:moveTo>
                  <a:pt x="0" y="0"/>
                </a:moveTo>
                <a:lnTo>
                  <a:pt x="2199020" y="0"/>
                </a:lnTo>
                <a:lnTo>
                  <a:pt x="2199020" y="1766546"/>
                </a:lnTo>
                <a:lnTo>
                  <a:pt x="0" y="1766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379837" y="2676195"/>
            <a:ext cx="2219724" cy="2257733"/>
            <a:chOff x="0" y="0"/>
            <a:chExt cx="714657" cy="726895"/>
          </a:xfrm>
        </p:grpSpPr>
        <p:sp>
          <p:nvSpPr>
            <p:cNvPr name="Freeform 8" id="8"/>
            <p:cNvSpPr/>
            <p:nvPr/>
          </p:nvSpPr>
          <p:spPr>
            <a:xfrm flipH="false" flipV="false" rot="0">
              <a:off x="0" y="0"/>
              <a:ext cx="714657" cy="726895"/>
            </a:xfrm>
            <a:custGeom>
              <a:avLst/>
              <a:gdLst/>
              <a:ahLst/>
              <a:cxnLst/>
              <a:rect r="r" b="b" t="t" l="l"/>
              <a:pathLst>
                <a:path h="726895" w="714657">
                  <a:moveTo>
                    <a:pt x="0" y="0"/>
                  </a:moveTo>
                  <a:lnTo>
                    <a:pt x="714657" y="0"/>
                  </a:lnTo>
                  <a:lnTo>
                    <a:pt x="714657" y="726895"/>
                  </a:lnTo>
                  <a:lnTo>
                    <a:pt x="0" y="726895"/>
                  </a:lnTo>
                  <a:close/>
                </a:path>
              </a:pathLst>
            </a:custGeom>
            <a:solidFill>
              <a:srgbClr val="4672F4"/>
            </a:solidFill>
          </p:spPr>
        </p:sp>
        <p:sp>
          <p:nvSpPr>
            <p:cNvPr name="TextBox 9" id="9"/>
            <p:cNvSpPr txBox="true"/>
            <p:nvPr/>
          </p:nvSpPr>
          <p:spPr>
            <a:xfrm>
              <a:off x="0" y="38100"/>
              <a:ext cx="714657" cy="688795"/>
            </a:xfrm>
            <a:prstGeom prst="rect">
              <a:avLst/>
            </a:prstGeom>
          </p:spPr>
          <p:txBody>
            <a:bodyPr anchor="ctr" rtlCol="false" tIns="50800" lIns="50800" bIns="50800" rIns="50800"/>
            <a:lstStyle/>
            <a:p>
              <a:pPr algn="ctr">
                <a:lnSpc>
                  <a:spcPts val="2186"/>
                </a:lnSpc>
              </a:pPr>
            </a:p>
          </p:txBody>
        </p:sp>
      </p:grpSp>
      <p:sp>
        <p:nvSpPr>
          <p:cNvPr name="Freeform 10" id="10"/>
          <p:cNvSpPr/>
          <p:nvPr/>
        </p:nvSpPr>
        <p:spPr>
          <a:xfrm flipH="false" flipV="false" rot="0">
            <a:off x="1830214" y="2988523"/>
            <a:ext cx="1339674" cy="1612299"/>
          </a:xfrm>
          <a:custGeom>
            <a:avLst/>
            <a:gdLst/>
            <a:ahLst/>
            <a:cxnLst/>
            <a:rect r="r" b="b" t="t" l="l"/>
            <a:pathLst>
              <a:path h="1612299" w="1339674">
                <a:moveTo>
                  <a:pt x="0" y="0"/>
                </a:moveTo>
                <a:lnTo>
                  <a:pt x="1339674" y="0"/>
                </a:lnTo>
                <a:lnTo>
                  <a:pt x="1339674" y="1612299"/>
                </a:lnTo>
                <a:lnTo>
                  <a:pt x="0" y="16122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4462832" y="2426425"/>
            <a:ext cx="13204231" cy="7348939"/>
          </a:xfrm>
          <a:prstGeom prst="rect">
            <a:avLst/>
          </a:prstGeom>
        </p:spPr>
        <p:txBody>
          <a:bodyPr anchor="t" rtlCol="false" tIns="0" lIns="0" bIns="0" rIns="0">
            <a:spAutoFit/>
          </a:bodyPr>
          <a:lstStyle/>
          <a:p>
            <a:pPr algn="l">
              <a:lnSpc>
                <a:spcPts val="4834"/>
              </a:lnSpc>
            </a:pPr>
            <a:r>
              <a:rPr lang="en-US" sz="4786" b="true">
                <a:solidFill>
                  <a:srgbClr val="ABD7FF"/>
                </a:solidFill>
                <a:latin typeface="Quicksand Bold"/>
                <a:ea typeface="Quicksand Bold"/>
                <a:cs typeface="Quicksand Bold"/>
                <a:sym typeface="Quicksand Bold"/>
              </a:rPr>
              <a:t>Best Used For:</a:t>
            </a:r>
          </a:p>
          <a:p>
            <a:pPr algn="l" marL="1033395" indent="-516698" lvl="1">
              <a:lnSpc>
                <a:spcPts val="4834"/>
              </a:lnSpc>
              <a:buFont typeface="Arial"/>
              <a:buChar char="•"/>
            </a:pPr>
            <a:r>
              <a:rPr lang="en-US" b="true" sz="4786">
                <a:solidFill>
                  <a:srgbClr val="ABD7FF"/>
                </a:solidFill>
                <a:latin typeface="Quicksand Bold"/>
                <a:ea typeface="Quicksand Bold"/>
                <a:cs typeface="Quicksand Bold"/>
                <a:sym typeface="Quicksand Bold"/>
              </a:rPr>
              <a:t>Categorical data</a:t>
            </a:r>
          </a:p>
          <a:p>
            <a:pPr algn="l" marL="1033395" indent="-516698" lvl="1">
              <a:lnSpc>
                <a:spcPts val="4834"/>
              </a:lnSpc>
              <a:buFont typeface="Arial"/>
              <a:buChar char="•"/>
            </a:pPr>
            <a:r>
              <a:rPr lang="en-US" b="true" sz="4786">
                <a:solidFill>
                  <a:srgbClr val="ABD7FF"/>
                </a:solidFill>
                <a:latin typeface="Quicksand Bold"/>
                <a:ea typeface="Quicksand Bold"/>
                <a:cs typeface="Quicksand Bold"/>
                <a:sym typeface="Quicksand Bold"/>
              </a:rPr>
              <a:t>Frequency analysis</a:t>
            </a:r>
          </a:p>
          <a:p>
            <a:pPr algn="l" marL="1033395" indent="-516698" lvl="1">
              <a:lnSpc>
                <a:spcPts val="4834"/>
              </a:lnSpc>
              <a:buFont typeface="Arial"/>
              <a:buChar char="•"/>
            </a:pPr>
            <a:r>
              <a:rPr lang="en-US" b="true" sz="4786">
                <a:solidFill>
                  <a:srgbClr val="ABD7FF"/>
                </a:solidFill>
                <a:latin typeface="Quicksand Bold"/>
                <a:ea typeface="Quicksand Bold"/>
                <a:cs typeface="Quicksand Bold"/>
                <a:sym typeface="Quicksand Bold"/>
              </a:rPr>
              <a:t>Identifying most common:</a:t>
            </a:r>
          </a:p>
          <a:p>
            <a:pPr algn="l" marL="2066791" indent="-688930" lvl="2">
              <a:lnSpc>
                <a:spcPts val="4834"/>
              </a:lnSpc>
              <a:buFont typeface="Arial"/>
              <a:buChar char="⚬"/>
            </a:pPr>
            <a:r>
              <a:rPr lang="en-US" b="true" sz="4786">
                <a:solidFill>
                  <a:srgbClr val="ABD7FF"/>
                </a:solidFill>
                <a:latin typeface="Quicksand Bold"/>
                <a:ea typeface="Quicksand Bold"/>
                <a:cs typeface="Quicksand Bold"/>
                <a:sym typeface="Quicksand Bold"/>
              </a:rPr>
              <a:t>Customer preferences</a:t>
            </a:r>
          </a:p>
          <a:p>
            <a:pPr algn="l" marL="2066791" indent="-688930" lvl="2">
              <a:lnSpc>
                <a:spcPts val="4834"/>
              </a:lnSpc>
              <a:buFont typeface="Arial"/>
              <a:buChar char="⚬"/>
            </a:pPr>
            <a:r>
              <a:rPr lang="en-US" b="true" sz="4786">
                <a:solidFill>
                  <a:srgbClr val="ABD7FF"/>
                </a:solidFill>
                <a:latin typeface="Quicksand Bold"/>
                <a:ea typeface="Quicksand Bold"/>
                <a:cs typeface="Quicksand Bold"/>
                <a:sym typeface="Quicksand Bold"/>
              </a:rPr>
              <a:t>Survey responses</a:t>
            </a:r>
          </a:p>
          <a:p>
            <a:pPr algn="l" marL="2066791" indent="-688930" lvl="2">
              <a:lnSpc>
                <a:spcPts val="4834"/>
              </a:lnSpc>
              <a:buFont typeface="Arial"/>
              <a:buChar char="⚬"/>
            </a:pPr>
            <a:r>
              <a:rPr lang="en-US" b="true" sz="4786">
                <a:solidFill>
                  <a:srgbClr val="ABD7FF"/>
                </a:solidFill>
                <a:latin typeface="Quicksand Bold"/>
                <a:ea typeface="Quicksand Bold"/>
                <a:cs typeface="Quicksand Bold"/>
                <a:sym typeface="Quicksand Bold"/>
              </a:rPr>
              <a:t>Categorical variables</a:t>
            </a:r>
          </a:p>
          <a:p>
            <a:pPr algn="l" marL="2066791" indent="-688930" lvl="2">
              <a:lnSpc>
                <a:spcPts val="4834"/>
              </a:lnSpc>
              <a:buFont typeface="Arial"/>
              <a:buChar char="⚬"/>
            </a:pPr>
            <a:r>
              <a:rPr lang="en-US" b="true" sz="4786">
                <a:solidFill>
                  <a:srgbClr val="ABD7FF"/>
                </a:solidFill>
                <a:latin typeface="Quicksand Bold"/>
                <a:ea typeface="Quicksand Bold"/>
                <a:cs typeface="Quicksand Bold"/>
                <a:sym typeface="Quicksand Bold"/>
              </a:rPr>
              <a:t>Repeated occurrences in a data set</a:t>
            </a:r>
          </a:p>
          <a:p>
            <a:pPr algn="l" marL="1033395" indent="-516698" lvl="1">
              <a:lnSpc>
                <a:spcPts val="4834"/>
              </a:lnSpc>
              <a:buFont typeface="Arial"/>
              <a:buChar char="•"/>
            </a:pPr>
            <a:r>
              <a:rPr lang="en-US" b="true" sz="4786">
                <a:solidFill>
                  <a:srgbClr val="ABD7FF"/>
                </a:solidFill>
                <a:latin typeface="Quicksand Bold"/>
                <a:ea typeface="Quicksand Bold"/>
                <a:cs typeface="Quicksand Bold"/>
                <a:sym typeface="Quicksand Bold"/>
              </a:rPr>
              <a:t>Qualitative data analysis</a:t>
            </a:r>
          </a:p>
          <a:p>
            <a:pPr algn="l" marL="1033395" indent="-516698" lvl="1">
              <a:lnSpc>
                <a:spcPts val="4834"/>
              </a:lnSpc>
              <a:buFont typeface="Arial"/>
              <a:buChar char="•"/>
            </a:pPr>
            <a:r>
              <a:rPr lang="en-US" b="true" sz="4786">
                <a:solidFill>
                  <a:srgbClr val="ABD7FF"/>
                </a:solidFill>
                <a:latin typeface="Quicksand Bold"/>
                <a:ea typeface="Quicksand Bold"/>
                <a:cs typeface="Quicksand Bold"/>
                <a:sym typeface="Quicksand Bold"/>
              </a:rPr>
              <a:t>Marketing research to understand most</a:t>
            </a:r>
          </a:p>
          <a:p>
            <a:pPr algn="l">
              <a:lnSpc>
                <a:spcPts val="4834"/>
              </a:lnSpc>
            </a:pPr>
            <a:r>
              <a:rPr lang="en-US" sz="4786" b="true">
                <a:solidFill>
                  <a:srgbClr val="ABD7FF"/>
                </a:solidFill>
                <a:latin typeface="Quicksand Bold"/>
                <a:ea typeface="Quicksand Bold"/>
                <a:cs typeface="Quicksand Bold"/>
                <a:sym typeface="Quicksand Bold"/>
              </a:rPr>
              <a:t> frequent trends</a:t>
            </a:r>
          </a:p>
          <a:p>
            <a:pPr algn="l">
              <a:lnSpc>
                <a:spcPts val="4834"/>
              </a:lnSpc>
              <a:spcBef>
                <a:spcPct val="0"/>
              </a:spcBef>
            </a:pPr>
          </a:p>
        </p:txBody>
      </p:sp>
      <p:sp>
        <p:nvSpPr>
          <p:cNvPr name="TextBox 12" id="12"/>
          <p:cNvSpPr txBox="true"/>
          <p:nvPr/>
        </p:nvSpPr>
        <p:spPr>
          <a:xfrm rot="0">
            <a:off x="9261369" y="1344004"/>
            <a:ext cx="2281373" cy="905888"/>
          </a:xfrm>
          <a:prstGeom prst="rect">
            <a:avLst/>
          </a:prstGeom>
        </p:spPr>
        <p:txBody>
          <a:bodyPr anchor="t" rtlCol="false" tIns="0" lIns="0" bIns="0" rIns="0">
            <a:spAutoFit/>
          </a:bodyPr>
          <a:lstStyle/>
          <a:p>
            <a:pPr algn="ctr">
              <a:lnSpc>
                <a:spcPts val="6817"/>
              </a:lnSpc>
              <a:spcBef>
                <a:spcPct val="0"/>
              </a:spcBef>
            </a:pPr>
            <a:r>
              <a:rPr lang="en-US" b="true" sz="6750">
                <a:solidFill>
                  <a:srgbClr val="ABD7FF"/>
                </a:solidFill>
                <a:latin typeface="Quicksand Bold"/>
                <a:ea typeface="Quicksand Bold"/>
                <a:cs typeface="Quicksand Bold"/>
                <a:sym typeface="Quicksand Bold"/>
              </a:rPr>
              <a:t>Mode</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6F1"/>
        </a:solidFill>
      </p:bgPr>
    </p:bg>
    <p:spTree>
      <p:nvGrpSpPr>
        <p:cNvPr id="1" name=""/>
        <p:cNvGrpSpPr/>
        <p:nvPr/>
      </p:nvGrpSpPr>
      <p:grpSpPr>
        <a:xfrm>
          <a:off x="0" y="0"/>
          <a:ext cx="0" cy="0"/>
          <a:chOff x="0" y="0"/>
          <a:chExt cx="0" cy="0"/>
        </a:xfrm>
      </p:grpSpPr>
      <p:grpSp>
        <p:nvGrpSpPr>
          <p:cNvPr name="Group 2" id="2"/>
          <p:cNvGrpSpPr/>
          <p:nvPr/>
        </p:nvGrpSpPr>
        <p:grpSpPr>
          <a:xfrm rot="0">
            <a:off x="1038294" y="857250"/>
            <a:ext cx="4810175" cy="945527"/>
            <a:chOff x="0" y="0"/>
            <a:chExt cx="1266877" cy="249028"/>
          </a:xfrm>
        </p:grpSpPr>
        <p:sp>
          <p:nvSpPr>
            <p:cNvPr name="Freeform 3" id="3"/>
            <p:cNvSpPr/>
            <p:nvPr/>
          </p:nvSpPr>
          <p:spPr>
            <a:xfrm flipH="false" flipV="false" rot="0">
              <a:off x="0" y="0"/>
              <a:ext cx="1266877" cy="249028"/>
            </a:xfrm>
            <a:custGeom>
              <a:avLst/>
              <a:gdLst/>
              <a:ahLst/>
              <a:cxnLst/>
              <a:rect r="r" b="b" t="t" l="l"/>
              <a:pathLst>
                <a:path h="249028" w="1266877">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sp>
        <p:sp>
          <p:nvSpPr>
            <p:cNvPr name="TextBox 4" id="4"/>
            <p:cNvSpPr txBox="true"/>
            <p:nvPr/>
          </p:nvSpPr>
          <p:spPr>
            <a:xfrm>
              <a:off x="0" y="47625"/>
              <a:ext cx="1266877" cy="201403"/>
            </a:xfrm>
            <a:prstGeom prst="rect">
              <a:avLst/>
            </a:prstGeom>
          </p:spPr>
          <p:txBody>
            <a:bodyPr anchor="ctr" rtlCol="false" tIns="50800" lIns="50800" bIns="50800" rIns="50800"/>
            <a:lstStyle/>
            <a:p>
              <a:pPr algn="ctr">
                <a:lnSpc>
                  <a:spcPts val="3030"/>
                </a:lnSpc>
              </a:pPr>
              <a:r>
                <a:rPr lang="en-US" b="true" sz="3000">
                  <a:solidFill>
                    <a:srgbClr val="334782"/>
                  </a:solidFill>
                  <a:latin typeface="Quicksand Bold"/>
                  <a:ea typeface="Quicksand Bold"/>
                  <a:cs typeface="Quicksand Bold"/>
                  <a:sym typeface="Quicksand Bold"/>
                </a:rPr>
                <a:t>Presenting Results</a:t>
              </a:r>
            </a:p>
          </p:txBody>
        </p:sp>
      </p:grpSp>
      <p:graphicFrame>
        <p:nvGraphicFramePr>
          <p:cNvPr name="Table 5" id="5"/>
          <p:cNvGraphicFramePr>
            <a:graphicFrameLocks noGrp="true"/>
          </p:cNvGraphicFramePr>
          <p:nvPr/>
        </p:nvGraphicFramePr>
        <p:xfrm>
          <a:off x="1028700" y="3422555"/>
          <a:ext cx="10359172" cy="6194030"/>
        </p:xfrm>
        <a:graphic>
          <a:graphicData uri="http://schemas.openxmlformats.org/drawingml/2006/table">
            <a:tbl>
              <a:tblPr/>
              <a:tblGrid>
                <a:gridCol w="3453057"/>
                <a:gridCol w="3453057"/>
                <a:gridCol w="3453057"/>
              </a:tblGrid>
              <a:tr h="1842329">
                <a:tc>
                  <a:txBody>
                    <a:bodyPr anchor="t" rtlCol="false"/>
                    <a:lstStyle/>
                    <a:p>
                      <a:pPr algn="ctr">
                        <a:lnSpc>
                          <a:spcPts val="3499"/>
                        </a:lnSpc>
                        <a:defRPr/>
                      </a:pPr>
                      <a:endParaRPr lang="en-US" sz="1100"/>
                    </a:p>
                    <a:p>
                      <a:pPr algn="ctr">
                        <a:lnSpc>
                          <a:spcPts val="3499"/>
                        </a:lnSpc>
                      </a:pPr>
                      <a:r>
                        <a:rPr lang="en-US" sz="2499" b="true">
                          <a:solidFill>
                            <a:srgbClr val="FFFFFF"/>
                          </a:solidFill>
                          <a:latin typeface="Agrandir Bold"/>
                          <a:ea typeface="Agrandir Bold"/>
                          <a:cs typeface="Agrandir Bold"/>
                          <a:sym typeface="Agrandir Bold"/>
                        </a:rPr>
                        <a:t>Statistics</a:t>
                      </a:r>
                    </a:p>
                    <a:p>
                      <a:pPr algn="ctr">
                        <a:lnSpc>
                          <a:spcPts val="3499"/>
                        </a:lnSpc>
                      </a:pPr>
                    </a:p>
                  </a:txBody>
                  <a:tcPr marL="164606" marR="164606" marT="164606" marB="164606" anchor="ctr">
                    <a:lnL cmpd="sng" algn="ctr" cap="flat" w="0">
                      <a:solidFill>
                        <a:srgbClr val="F8F6F1"/>
                      </a:solidFill>
                      <a:prstDash val="solid"/>
                      <a:round/>
                      <a:headEnd type="none" w="med" len="med"/>
                      <a:tailEnd type="none" w="med" len="med"/>
                    </a:lnL>
                    <a:lnR cmpd="sng" algn="ctr" cap="flat" w="0">
                      <a:solidFill>
                        <a:srgbClr val="F8F6F1"/>
                      </a:solidFill>
                      <a:prstDash val="solid"/>
                      <a:round/>
                      <a:headEnd type="none" w="med" len="med"/>
                      <a:tailEnd type="none" w="med" len="med"/>
                    </a:lnR>
                    <a:lnT cmpd="sng" algn="ctr" cap="flat" w="0">
                      <a:solidFill>
                        <a:srgbClr val="F8F6F1"/>
                      </a:solidFill>
                      <a:prstDash val="solid"/>
                      <a:round/>
                      <a:headEnd type="none" w="med" len="med"/>
                      <a:tailEnd type="none" w="med" len="med"/>
                    </a:lnT>
                    <a:lnB cmpd="sng" algn="ctr" cap="flat" w="0">
                      <a:solidFill>
                        <a:srgbClr val="F8F6F1"/>
                      </a:solidFill>
                      <a:prstDash val="solid"/>
                      <a:round/>
                      <a:headEnd type="none" w="med" len="med"/>
                      <a:tailEnd type="none" w="med" len="med"/>
                    </a:lnB>
                    <a:solidFill>
                      <a:srgbClr val="19A28D"/>
                    </a:solidFill>
                  </a:tcPr>
                </a:tc>
                <a:tc>
                  <a:txBody>
                    <a:bodyPr anchor="t" rtlCol="false"/>
                    <a:lstStyle/>
                    <a:p>
                      <a:pPr algn="ctr">
                        <a:lnSpc>
                          <a:spcPts val="3499"/>
                        </a:lnSpc>
                        <a:defRPr/>
                      </a:pPr>
                      <a:r>
                        <a:rPr lang="en-US" sz="2499" b="true">
                          <a:solidFill>
                            <a:srgbClr val="FFFFFF"/>
                          </a:solidFill>
                          <a:latin typeface="Agrandir Bold"/>
                          <a:ea typeface="Agrandir Bold"/>
                          <a:cs typeface="Agrandir Bold"/>
                          <a:sym typeface="Agrandir Bold"/>
                        </a:rPr>
                        <a:t>Best Used When</a:t>
                      </a:r>
                      <a:endParaRPr lang="en-US" sz="1100"/>
                    </a:p>
                  </a:txBody>
                  <a:tcPr marL="164606" marR="164606" marT="164606" marB="164606" anchor="ctr">
                    <a:lnL cmpd="sng" algn="ctr" cap="flat" w="0">
                      <a:solidFill>
                        <a:srgbClr val="F8F6F1"/>
                      </a:solidFill>
                      <a:prstDash val="solid"/>
                      <a:round/>
                      <a:headEnd type="none" w="med" len="med"/>
                      <a:tailEnd type="none" w="med" len="med"/>
                    </a:lnL>
                    <a:lnR cmpd="sng" algn="ctr" cap="flat" w="0">
                      <a:solidFill>
                        <a:srgbClr val="F8F6F1"/>
                      </a:solidFill>
                      <a:prstDash val="solid"/>
                      <a:round/>
                      <a:headEnd type="none" w="med" len="med"/>
                      <a:tailEnd type="none" w="med" len="med"/>
                    </a:lnR>
                    <a:lnT cmpd="sng" algn="ctr" cap="flat" w="0">
                      <a:solidFill>
                        <a:srgbClr val="F8F6F1"/>
                      </a:solidFill>
                      <a:prstDash val="solid"/>
                      <a:round/>
                      <a:headEnd type="none" w="med" len="med"/>
                      <a:tailEnd type="none" w="med" len="med"/>
                    </a:lnT>
                    <a:lnB cmpd="sng" algn="ctr" cap="flat" w="0">
                      <a:solidFill>
                        <a:srgbClr val="F8F6F1"/>
                      </a:solidFill>
                      <a:prstDash val="solid"/>
                      <a:round/>
                      <a:headEnd type="none" w="med" len="med"/>
                      <a:tailEnd type="none" w="med" len="med"/>
                    </a:lnB>
                    <a:solidFill>
                      <a:srgbClr val="19A28D"/>
                    </a:solidFill>
                  </a:tcPr>
                </a:tc>
                <a:tc>
                  <a:txBody>
                    <a:bodyPr anchor="t" rtlCol="false"/>
                    <a:lstStyle/>
                    <a:p>
                      <a:pPr algn="ctr">
                        <a:lnSpc>
                          <a:spcPts val="3499"/>
                        </a:lnSpc>
                        <a:defRPr/>
                      </a:pPr>
                      <a:r>
                        <a:rPr lang="en-US" sz="2499" b="true">
                          <a:solidFill>
                            <a:srgbClr val="FFFFFF"/>
                          </a:solidFill>
                          <a:latin typeface="Agrandir Bold"/>
                          <a:ea typeface="Agrandir Bold"/>
                          <a:cs typeface="Agrandir Bold"/>
                          <a:sym typeface="Agrandir Bold"/>
                        </a:rPr>
                        <a:t>Limitation</a:t>
                      </a:r>
                      <a:endParaRPr lang="en-US" sz="1100"/>
                    </a:p>
                  </a:txBody>
                  <a:tcPr marL="164606" marR="164606" marT="164606" marB="164606" anchor="ctr">
                    <a:lnL cmpd="sng" algn="ctr" cap="flat" w="0">
                      <a:solidFill>
                        <a:srgbClr val="F8F6F1"/>
                      </a:solidFill>
                      <a:prstDash val="solid"/>
                      <a:round/>
                      <a:headEnd type="none" w="med" len="med"/>
                      <a:tailEnd type="none" w="med" len="med"/>
                    </a:lnL>
                    <a:lnR cmpd="sng" algn="ctr" cap="flat" w="0">
                      <a:solidFill>
                        <a:srgbClr val="F8F6F1"/>
                      </a:solidFill>
                      <a:prstDash val="solid"/>
                      <a:round/>
                      <a:headEnd type="none" w="med" len="med"/>
                      <a:tailEnd type="none" w="med" len="med"/>
                    </a:lnR>
                    <a:lnT cmpd="sng" algn="ctr" cap="flat" w="0">
                      <a:solidFill>
                        <a:srgbClr val="F8F6F1"/>
                      </a:solidFill>
                      <a:prstDash val="solid"/>
                      <a:round/>
                      <a:headEnd type="none" w="med" len="med"/>
                      <a:tailEnd type="none" w="med" len="med"/>
                    </a:lnT>
                    <a:lnB cmpd="sng" algn="ctr" cap="flat" w="0">
                      <a:solidFill>
                        <a:srgbClr val="F8F6F1"/>
                      </a:solidFill>
                      <a:prstDash val="solid"/>
                      <a:round/>
                      <a:headEnd type="none" w="med" len="med"/>
                      <a:tailEnd type="none" w="med" len="med"/>
                    </a:lnB>
                    <a:solidFill>
                      <a:srgbClr val="19A28D"/>
                    </a:solidFill>
                  </a:tcPr>
                </a:tc>
              </a:tr>
              <a:tr h="1449023">
                <a:tc>
                  <a:txBody>
                    <a:bodyPr anchor="t" rtlCol="false"/>
                    <a:lstStyle/>
                    <a:p>
                      <a:pPr algn="ctr">
                        <a:lnSpc>
                          <a:spcPts val="3499"/>
                        </a:lnSpc>
                        <a:defRPr/>
                      </a:pPr>
                      <a:r>
                        <a:rPr lang="en-US" sz="2499" b="true">
                          <a:solidFill>
                            <a:srgbClr val="334782"/>
                          </a:solidFill>
                          <a:latin typeface="Quicksand Bold"/>
                          <a:ea typeface="Quicksand Bold"/>
                          <a:cs typeface="Quicksand Bold"/>
                          <a:sym typeface="Quicksand Bold"/>
                        </a:rPr>
                        <a:t>Mean</a:t>
                      </a:r>
                      <a:endParaRPr lang="en-US" sz="1100"/>
                    </a:p>
                  </a:txBody>
                  <a:tcPr marL="164606" marR="164606" marT="164606" marB="164606" anchor="ctr">
                    <a:lnL cmpd="sng" algn="ctr" cap="flat" w="16461">
                      <a:solidFill>
                        <a:srgbClr val="F8F6F1"/>
                      </a:solidFill>
                      <a:prstDash val="solid"/>
                      <a:round/>
                      <a:headEnd type="none" w="med" len="med"/>
                      <a:tailEnd type="none" w="med" len="med"/>
                    </a:lnL>
                    <a:lnR cmpd="sng" algn="ctr" cap="flat" w="16461">
                      <a:solidFill>
                        <a:srgbClr val="F8F6F1"/>
                      </a:solidFill>
                      <a:prstDash val="solid"/>
                      <a:round/>
                      <a:headEnd type="none" w="med" len="med"/>
                      <a:tailEnd type="none" w="med" len="med"/>
                    </a:lnR>
                    <a:lnT cmpd="sng" algn="ctr" cap="flat" w="16461">
                      <a:solidFill>
                        <a:srgbClr val="F8F6F1"/>
                      </a:solidFill>
                      <a:prstDash val="solid"/>
                      <a:round/>
                      <a:headEnd type="none" w="med" len="med"/>
                      <a:tailEnd type="none" w="med" len="med"/>
                    </a:lnT>
                    <a:lnB cmpd="sng" algn="ctr" cap="flat" w="16461">
                      <a:solidFill>
                        <a:srgbClr val="F8F6F1"/>
                      </a:solidFill>
                      <a:prstDash val="solid"/>
                      <a:round/>
                      <a:headEnd type="none" w="med" len="med"/>
                      <a:tailEnd type="none" w="med" len="med"/>
                    </a:lnB>
                    <a:solidFill>
                      <a:srgbClr val="FF9D42"/>
                    </a:solidFill>
                  </a:tcPr>
                </a:tc>
                <a:tc>
                  <a:txBody>
                    <a:bodyPr anchor="t" rtlCol="false"/>
                    <a:lstStyle/>
                    <a:p>
                      <a:pPr algn="ctr">
                        <a:lnSpc>
                          <a:spcPts val="3499"/>
                        </a:lnSpc>
                        <a:defRPr/>
                      </a:pPr>
                      <a:r>
                        <a:rPr lang="en-US" sz="2499" b="true">
                          <a:solidFill>
                            <a:srgbClr val="334782"/>
                          </a:solidFill>
                          <a:latin typeface="Quicksand Bold"/>
                          <a:ea typeface="Quicksand Bold"/>
                          <a:cs typeface="Quicksand Bold"/>
                          <a:sym typeface="Quicksand Bold"/>
                        </a:rPr>
                        <a:t>Symmetric data</a:t>
                      </a:r>
                      <a:endParaRPr lang="en-US" sz="1100"/>
                    </a:p>
                  </a:txBody>
                  <a:tcPr marL="164606" marR="164606" marT="164606" marB="164606" anchor="ctr">
                    <a:lnL cmpd="sng" algn="ctr" cap="flat" w="16461">
                      <a:solidFill>
                        <a:srgbClr val="F8F6F1"/>
                      </a:solidFill>
                      <a:prstDash val="solid"/>
                      <a:round/>
                      <a:headEnd type="none" w="med" len="med"/>
                      <a:tailEnd type="none" w="med" len="med"/>
                    </a:lnL>
                    <a:lnR cmpd="sng" algn="ctr" cap="flat" w="16461">
                      <a:solidFill>
                        <a:srgbClr val="F8F6F1"/>
                      </a:solidFill>
                      <a:prstDash val="solid"/>
                      <a:round/>
                      <a:headEnd type="none" w="med" len="med"/>
                      <a:tailEnd type="none" w="med" len="med"/>
                    </a:lnR>
                    <a:lnT cmpd="sng" algn="ctr" cap="flat" w="16461">
                      <a:solidFill>
                        <a:srgbClr val="F8F6F1"/>
                      </a:solidFill>
                      <a:prstDash val="solid"/>
                      <a:round/>
                      <a:headEnd type="none" w="med" len="med"/>
                      <a:tailEnd type="none" w="med" len="med"/>
                    </a:lnT>
                    <a:lnB cmpd="sng" algn="ctr" cap="flat" w="16461">
                      <a:solidFill>
                        <a:srgbClr val="F8F6F1"/>
                      </a:solidFill>
                      <a:prstDash val="solid"/>
                      <a:round/>
                      <a:headEnd type="none" w="med" len="med"/>
                      <a:tailEnd type="none" w="med" len="med"/>
                    </a:lnB>
                    <a:solidFill>
                      <a:srgbClr val="FF9D42"/>
                    </a:solidFill>
                  </a:tcPr>
                </a:tc>
                <a:tc>
                  <a:txBody>
                    <a:bodyPr anchor="t" rtlCol="false"/>
                    <a:lstStyle/>
                    <a:p>
                      <a:pPr algn="ctr">
                        <a:lnSpc>
                          <a:spcPts val="3499"/>
                        </a:lnSpc>
                        <a:defRPr/>
                      </a:pPr>
                      <a:r>
                        <a:rPr lang="en-US" sz="2499" b="true">
                          <a:solidFill>
                            <a:srgbClr val="334782"/>
                          </a:solidFill>
                          <a:latin typeface="Quicksand Bold"/>
                          <a:ea typeface="Quicksand Bold"/>
                          <a:cs typeface="Quicksand Bold"/>
                          <a:sym typeface="Quicksand Bold"/>
                        </a:rPr>
                        <a:t>Sensitive to outliers</a:t>
                      </a:r>
                      <a:endParaRPr lang="en-US" sz="1100"/>
                    </a:p>
                  </a:txBody>
                  <a:tcPr marL="164606" marR="164606" marT="164606" marB="164606" anchor="ctr">
                    <a:lnL cmpd="sng" algn="ctr" cap="flat" w="16461">
                      <a:solidFill>
                        <a:srgbClr val="F8F6F1"/>
                      </a:solidFill>
                      <a:prstDash val="solid"/>
                      <a:round/>
                      <a:headEnd type="none" w="med" len="med"/>
                      <a:tailEnd type="none" w="med" len="med"/>
                    </a:lnL>
                    <a:lnR cmpd="sng" algn="ctr" cap="flat" w="16461">
                      <a:solidFill>
                        <a:srgbClr val="F8F6F1"/>
                      </a:solidFill>
                      <a:prstDash val="solid"/>
                      <a:round/>
                      <a:headEnd type="none" w="med" len="med"/>
                      <a:tailEnd type="none" w="med" len="med"/>
                    </a:lnR>
                    <a:lnT cmpd="sng" algn="ctr" cap="flat" w="16461">
                      <a:solidFill>
                        <a:srgbClr val="F8F6F1"/>
                      </a:solidFill>
                      <a:prstDash val="solid"/>
                      <a:round/>
                      <a:headEnd type="none" w="med" len="med"/>
                      <a:tailEnd type="none" w="med" len="med"/>
                    </a:lnT>
                    <a:lnB cmpd="sng" algn="ctr" cap="flat" w="16461">
                      <a:solidFill>
                        <a:srgbClr val="F8F6F1"/>
                      </a:solidFill>
                      <a:prstDash val="solid"/>
                      <a:round/>
                      <a:headEnd type="none" w="med" len="med"/>
                      <a:tailEnd type="none" w="med" len="med"/>
                    </a:lnB>
                    <a:solidFill>
                      <a:srgbClr val="FF9D42"/>
                    </a:solidFill>
                  </a:tcPr>
                </a:tc>
              </a:tr>
              <a:tr h="1453654">
                <a:tc>
                  <a:txBody>
                    <a:bodyPr anchor="t" rtlCol="false"/>
                    <a:lstStyle/>
                    <a:p>
                      <a:pPr algn="ctr">
                        <a:lnSpc>
                          <a:spcPts val="3499"/>
                        </a:lnSpc>
                        <a:defRPr/>
                      </a:pPr>
                      <a:r>
                        <a:rPr lang="en-US" sz="2499" b="true">
                          <a:solidFill>
                            <a:srgbClr val="334782"/>
                          </a:solidFill>
                          <a:latin typeface="Quicksand Bold"/>
                          <a:ea typeface="Quicksand Bold"/>
                          <a:cs typeface="Quicksand Bold"/>
                          <a:sym typeface="Quicksand Bold"/>
                        </a:rPr>
                        <a:t>Median</a:t>
                      </a:r>
                      <a:endParaRPr lang="en-US" sz="1100"/>
                    </a:p>
                  </a:txBody>
                  <a:tcPr marL="164606" marR="164606" marT="164606" marB="164606" anchor="ctr">
                    <a:lnL cmpd="sng" algn="ctr" cap="flat" w="16461">
                      <a:solidFill>
                        <a:srgbClr val="F8F6F1"/>
                      </a:solidFill>
                      <a:prstDash val="solid"/>
                      <a:round/>
                      <a:headEnd type="none" w="med" len="med"/>
                      <a:tailEnd type="none" w="med" len="med"/>
                    </a:lnL>
                    <a:lnR cmpd="sng" algn="ctr" cap="flat" w="16461">
                      <a:solidFill>
                        <a:srgbClr val="F8F6F1"/>
                      </a:solidFill>
                      <a:prstDash val="solid"/>
                      <a:round/>
                      <a:headEnd type="none" w="med" len="med"/>
                      <a:tailEnd type="none" w="med" len="med"/>
                    </a:lnR>
                    <a:lnT cmpd="sng" algn="ctr" cap="flat" w="16461">
                      <a:solidFill>
                        <a:srgbClr val="F8F6F1"/>
                      </a:solidFill>
                      <a:prstDash val="solid"/>
                      <a:round/>
                      <a:headEnd type="none" w="med" len="med"/>
                      <a:tailEnd type="none" w="med" len="med"/>
                    </a:lnT>
                    <a:lnB cmpd="sng" algn="ctr" cap="flat" w="16461">
                      <a:solidFill>
                        <a:srgbClr val="F8F6F1"/>
                      </a:solidFill>
                      <a:prstDash val="solid"/>
                      <a:round/>
                      <a:headEnd type="none" w="med" len="med"/>
                      <a:tailEnd type="none" w="med" len="med"/>
                    </a:lnB>
                    <a:solidFill>
                      <a:srgbClr val="FF9D42"/>
                    </a:solidFill>
                  </a:tcPr>
                </a:tc>
                <a:tc>
                  <a:txBody>
                    <a:bodyPr anchor="t" rtlCol="false"/>
                    <a:lstStyle/>
                    <a:p>
                      <a:pPr algn="ctr">
                        <a:lnSpc>
                          <a:spcPts val="3499"/>
                        </a:lnSpc>
                        <a:defRPr/>
                      </a:pPr>
                      <a:r>
                        <a:rPr lang="en-US" sz="2499" b="true">
                          <a:solidFill>
                            <a:srgbClr val="334782"/>
                          </a:solidFill>
                          <a:latin typeface="Quicksand Bold"/>
                          <a:ea typeface="Quicksand Bold"/>
                          <a:cs typeface="Quicksand Bold"/>
                          <a:sym typeface="Quicksand Bold"/>
                        </a:rPr>
                        <a:t>Skewed distributions</a:t>
                      </a:r>
                      <a:endParaRPr lang="en-US" sz="1100"/>
                    </a:p>
                  </a:txBody>
                  <a:tcPr marL="164606" marR="164606" marT="164606" marB="164606" anchor="ctr">
                    <a:lnL cmpd="sng" algn="ctr" cap="flat" w="16461">
                      <a:solidFill>
                        <a:srgbClr val="F8F6F1"/>
                      </a:solidFill>
                      <a:prstDash val="solid"/>
                      <a:round/>
                      <a:headEnd type="none" w="med" len="med"/>
                      <a:tailEnd type="none" w="med" len="med"/>
                    </a:lnL>
                    <a:lnR cmpd="sng" algn="ctr" cap="flat" w="16461">
                      <a:solidFill>
                        <a:srgbClr val="F8F6F1"/>
                      </a:solidFill>
                      <a:prstDash val="solid"/>
                      <a:round/>
                      <a:headEnd type="none" w="med" len="med"/>
                      <a:tailEnd type="none" w="med" len="med"/>
                    </a:lnR>
                    <a:lnT cmpd="sng" algn="ctr" cap="flat" w="16461">
                      <a:solidFill>
                        <a:srgbClr val="F8F6F1"/>
                      </a:solidFill>
                      <a:prstDash val="solid"/>
                      <a:round/>
                      <a:headEnd type="none" w="med" len="med"/>
                      <a:tailEnd type="none" w="med" len="med"/>
                    </a:lnT>
                    <a:lnB cmpd="sng" algn="ctr" cap="flat" w="16461">
                      <a:solidFill>
                        <a:srgbClr val="F8F6F1"/>
                      </a:solidFill>
                      <a:prstDash val="solid"/>
                      <a:round/>
                      <a:headEnd type="none" w="med" len="med"/>
                      <a:tailEnd type="none" w="med" len="med"/>
                    </a:lnB>
                    <a:solidFill>
                      <a:srgbClr val="FF9D42"/>
                    </a:solidFill>
                  </a:tcPr>
                </a:tc>
                <a:tc>
                  <a:txBody>
                    <a:bodyPr anchor="t" rtlCol="false"/>
                    <a:lstStyle/>
                    <a:p>
                      <a:pPr algn="ctr">
                        <a:lnSpc>
                          <a:spcPts val="3499"/>
                        </a:lnSpc>
                        <a:defRPr/>
                      </a:pPr>
                      <a:r>
                        <a:rPr lang="en-US" sz="2499" b="true">
                          <a:solidFill>
                            <a:srgbClr val="334782"/>
                          </a:solidFill>
                          <a:latin typeface="Quicksand Bold"/>
                          <a:ea typeface="Quicksand Bold"/>
                          <a:cs typeface="Quicksand Bold"/>
                          <a:sym typeface="Quicksand Bold"/>
                        </a:rPr>
                        <a:t>Loses detailed information</a:t>
                      </a:r>
                      <a:endParaRPr lang="en-US" sz="1100"/>
                    </a:p>
                  </a:txBody>
                  <a:tcPr marL="164606" marR="164606" marT="164606" marB="164606" anchor="ctr">
                    <a:lnL cmpd="sng" algn="ctr" cap="flat" w="16461">
                      <a:solidFill>
                        <a:srgbClr val="F8F6F1"/>
                      </a:solidFill>
                      <a:prstDash val="solid"/>
                      <a:round/>
                      <a:headEnd type="none" w="med" len="med"/>
                      <a:tailEnd type="none" w="med" len="med"/>
                    </a:lnL>
                    <a:lnR cmpd="sng" algn="ctr" cap="flat" w="16461">
                      <a:solidFill>
                        <a:srgbClr val="F8F6F1"/>
                      </a:solidFill>
                      <a:prstDash val="solid"/>
                      <a:round/>
                      <a:headEnd type="none" w="med" len="med"/>
                      <a:tailEnd type="none" w="med" len="med"/>
                    </a:lnR>
                    <a:lnT cmpd="sng" algn="ctr" cap="flat" w="16461">
                      <a:solidFill>
                        <a:srgbClr val="F8F6F1"/>
                      </a:solidFill>
                      <a:prstDash val="solid"/>
                      <a:round/>
                      <a:headEnd type="none" w="med" len="med"/>
                      <a:tailEnd type="none" w="med" len="med"/>
                    </a:lnT>
                    <a:lnB cmpd="sng" algn="ctr" cap="flat" w="16461">
                      <a:solidFill>
                        <a:srgbClr val="F8F6F1"/>
                      </a:solidFill>
                      <a:prstDash val="solid"/>
                      <a:round/>
                      <a:headEnd type="none" w="med" len="med"/>
                      <a:tailEnd type="none" w="med" len="med"/>
                    </a:lnB>
                    <a:solidFill>
                      <a:srgbClr val="FF9D42"/>
                    </a:solidFill>
                  </a:tcPr>
                </a:tc>
              </a:tr>
              <a:tr h="1449023">
                <a:tc>
                  <a:txBody>
                    <a:bodyPr anchor="t" rtlCol="false"/>
                    <a:lstStyle/>
                    <a:p>
                      <a:pPr algn="ctr">
                        <a:lnSpc>
                          <a:spcPts val="3499"/>
                        </a:lnSpc>
                        <a:defRPr/>
                      </a:pPr>
                      <a:r>
                        <a:rPr lang="en-US" sz="2499" b="true">
                          <a:solidFill>
                            <a:srgbClr val="334782"/>
                          </a:solidFill>
                          <a:latin typeface="Quicksand Bold"/>
                          <a:ea typeface="Quicksand Bold"/>
                          <a:cs typeface="Quicksand Bold"/>
                          <a:sym typeface="Quicksand Bold"/>
                        </a:rPr>
                        <a:t>Mode</a:t>
                      </a:r>
                      <a:endParaRPr lang="en-US" sz="1100"/>
                    </a:p>
                  </a:txBody>
                  <a:tcPr marL="164606" marR="164606" marT="164606" marB="164606" anchor="ctr">
                    <a:lnL cmpd="sng" algn="ctr" cap="flat" w="16461">
                      <a:solidFill>
                        <a:srgbClr val="F8F6F1"/>
                      </a:solidFill>
                      <a:prstDash val="solid"/>
                      <a:round/>
                      <a:headEnd type="none" w="med" len="med"/>
                      <a:tailEnd type="none" w="med" len="med"/>
                    </a:lnL>
                    <a:lnR cmpd="sng" algn="ctr" cap="flat" w="16461">
                      <a:solidFill>
                        <a:srgbClr val="F8F6F1"/>
                      </a:solidFill>
                      <a:prstDash val="solid"/>
                      <a:round/>
                      <a:headEnd type="none" w="med" len="med"/>
                      <a:tailEnd type="none" w="med" len="med"/>
                    </a:lnR>
                    <a:lnT cmpd="sng" algn="ctr" cap="flat" w="16461">
                      <a:solidFill>
                        <a:srgbClr val="F8F6F1"/>
                      </a:solidFill>
                      <a:prstDash val="solid"/>
                      <a:round/>
                      <a:headEnd type="none" w="med" len="med"/>
                      <a:tailEnd type="none" w="med" len="med"/>
                    </a:lnT>
                    <a:lnB cmpd="sng" algn="ctr" cap="flat" w="16461">
                      <a:solidFill>
                        <a:srgbClr val="F8F6F1"/>
                      </a:solidFill>
                      <a:prstDash val="solid"/>
                      <a:round/>
                      <a:headEnd type="none" w="med" len="med"/>
                      <a:tailEnd type="none" w="med" len="med"/>
                    </a:lnB>
                    <a:solidFill>
                      <a:srgbClr val="FF9D42"/>
                    </a:solidFill>
                  </a:tcPr>
                </a:tc>
                <a:tc>
                  <a:txBody>
                    <a:bodyPr anchor="t" rtlCol="false"/>
                    <a:lstStyle/>
                    <a:p>
                      <a:pPr algn="ctr">
                        <a:lnSpc>
                          <a:spcPts val="3499"/>
                        </a:lnSpc>
                        <a:defRPr/>
                      </a:pPr>
                      <a:r>
                        <a:rPr lang="en-US" sz="2499" b="true">
                          <a:solidFill>
                            <a:srgbClr val="334782"/>
                          </a:solidFill>
                          <a:latin typeface="Quicksand Bold"/>
                          <a:ea typeface="Quicksand Bold"/>
                          <a:cs typeface="Quicksand Bold"/>
                          <a:sym typeface="Quicksand Bold"/>
                        </a:rPr>
                        <a:t>Categorical data</a:t>
                      </a:r>
                      <a:endParaRPr lang="en-US" sz="1100"/>
                    </a:p>
                  </a:txBody>
                  <a:tcPr marL="164606" marR="164606" marT="164606" marB="164606" anchor="ctr">
                    <a:lnL cmpd="sng" algn="ctr" cap="flat" w="16461">
                      <a:solidFill>
                        <a:srgbClr val="F8F6F1"/>
                      </a:solidFill>
                      <a:prstDash val="solid"/>
                      <a:round/>
                      <a:headEnd type="none" w="med" len="med"/>
                      <a:tailEnd type="none" w="med" len="med"/>
                    </a:lnL>
                    <a:lnR cmpd="sng" algn="ctr" cap="flat" w="16461">
                      <a:solidFill>
                        <a:srgbClr val="F8F6F1"/>
                      </a:solidFill>
                      <a:prstDash val="solid"/>
                      <a:round/>
                      <a:headEnd type="none" w="med" len="med"/>
                      <a:tailEnd type="none" w="med" len="med"/>
                    </a:lnR>
                    <a:lnT cmpd="sng" algn="ctr" cap="flat" w="16461">
                      <a:solidFill>
                        <a:srgbClr val="F8F6F1"/>
                      </a:solidFill>
                      <a:prstDash val="solid"/>
                      <a:round/>
                      <a:headEnd type="none" w="med" len="med"/>
                      <a:tailEnd type="none" w="med" len="med"/>
                    </a:lnT>
                    <a:lnB cmpd="sng" algn="ctr" cap="flat" w="16461">
                      <a:solidFill>
                        <a:srgbClr val="F8F6F1"/>
                      </a:solidFill>
                      <a:prstDash val="solid"/>
                      <a:round/>
                      <a:headEnd type="none" w="med" len="med"/>
                      <a:tailEnd type="none" w="med" len="med"/>
                    </a:lnB>
                    <a:solidFill>
                      <a:srgbClr val="FF9D42"/>
                    </a:solidFill>
                  </a:tcPr>
                </a:tc>
                <a:tc>
                  <a:txBody>
                    <a:bodyPr anchor="t" rtlCol="false"/>
                    <a:lstStyle/>
                    <a:p>
                      <a:pPr algn="ctr">
                        <a:lnSpc>
                          <a:spcPts val="3499"/>
                        </a:lnSpc>
                        <a:defRPr/>
                      </a:pPr>
                      <a:r>
                        <a:rPr lang="en-US" sz="2499" b="true">
                          <a:solidFill>
                            <a:srgbClr val="334782"/>
                          </a:solidFill>
                          <a:latin typeface="Quicksand Bold"/>
                          <a:ea typeface="Quicksand Bold"/>
                          <a:cs typeface="Quicksand Bold"/>
                          <a:sym typeface="Quicksand Bold"/>
                        </a:rPr>
                        <a:t>May not exist in continuous data</a:t>
                      </a:r>
                      <a:endParaRPr lang="en-US" sz="1100"/>
                    </a:p>
                  </a:txBody>
                  <a:tcPr marL="164606" marR="164606" marT="164606" marB="164606" anchor="ctr">
                    <a:lnL cmpd="sng" algn="ctr" cap="flat" w="16461">
                      <a:solidFill>
                        <a:srgbClr val="F8F6F1"/>
                      </a:solidFill>
                      <a:prstDash val="solid"/>
                      <a:round/>
                      <a:headEnd type="none" w="med" len="med"/>
                      <a:tailEnd type="none" w="med" len="med"/>
                    </a:lnL>
                    <a:lnR cmpd="sng" algn="ctr" cap="flat" w="16461">
                      <a:solidFill>
                        <a:srgbClr val="F8F6F1"/>
                      </a:solidFill>
                      <a:prstDash val="solid"/>
                      <a:round/>
                      <a:headEnd type="none" w="med" len="med"/>
                      <a:tailEnd type="none" w="med" len="med"/>
                    </a:lnR>
                    <a:lnT cmpd="sng" algn="ctr" cap="flat" w="16461">
                      <a:solidFill>
                        <a:srgbClr val="F8F6F1"/>
                      </a:solidFill>
                      <a:prstDash val="solid"/>
                      <a:round/>
                      <a:headEnd type="none" w="med" len="med"/>
                      <a:tailEnd type="none" w="med" len="med"/>
                    </a:lnT>
                    <a:lnB cmpd="sng" algn="ctr" cap="flat" w="16461">
                      <a:solidFill>
                        <a:srgbClr val="F8F6F1"/>
                      </a:solidFill>
                      <a:prstDash val="solid"/>
                      <a:round/>
                      <a:headEnd type="none" w="med" len="med"/>
                      <a:tailEnd type="none" w="med" len="med"/>
                    </a:lnB>
                    <a:solidFill>
                      <a:srgbClr val="FF9D42"/>
                    </a:solidFill>
                  </a:tcPr>
                </a:tc>
              </a:tr>
            </a:tbl>
          </a:graphicData>
        </a:graphic>
      </p:graphicFrame>
      <p:grpSp>
        <p:nvGrpSpPr>
          <p:cNvPr name="Group 6" id="6"/>
          <p:cNvGrpSpPr/>
          <p:nvPr/>
        </p:nvGrpSpPr>
        <p:grpSpPr>
          <a:xfrm rot="0">
            <a:off x="11849930" y="0"/>
            <a:ext cx="6435334" cy="10287000"/>
            <a:chOff x="0" y="0"/>
            <a:chExt cx="1694903" cy="2709333"/>
          </a:xfrm>
        </p:grpSpPr>
        <p:sp>
          <p:nvSpPr>
            <p:cNvPr name="Freeform 7" id="7"/>
            <p:cNvSpPr/>
            <p:nvPr/>
          </p:nvSpPr>
          <p:spPr>
            <a:xfrm flipH="false" flipV="false" rot="0">
              <a:off x="0" y="0"/>
              <a:ext cx="1694903" cy="2709333"/>
            </a:xfrm>
            <a:custGeom>
              <a:avLst/>
              <a:gdLst/>
              <a:ahLst/>
              <a:cxnLst/>
              <a:rect r="r" b="b" t="t" l="l"/>
              <a:pathLst>
                <a:path h="2709333" w="1694903">
                  <a:moveTo>
                    <a:pt x="0" y="0"/>
                  </a:moveTo>
                  <a:lnTo>
                    <a:pt x="1694903" y="0"/>
                  </a:lnTo>
                  <a:lnTo>
                    <a:pt x="1694903" y="2709333"/>
                  </a:lnTo>
                  <a:lnTo>
                    <a:pt x="0" y="2709333"/>
                  </a:lnTo>
                  <a:close/>
                </a:path>
              </a:pathLst>
            </a:custGeom>
            <a:solidFill>
              <a:srgbClr val="203162"/>
            </a:solidFill>
          </p:spPr>
        </p:sp>
        <p:sp>
          <p:nvSpPr>
            <p:cNvPr name="TextBox 8" id="8"/>
            <p:cNvSpPr txBox="true"/>
            <p:nvPr/>
          </p:nvSpPr>
          <p:spPr>
            <a:xfrm>
              <a:off x="0" y="38100"/>
              <a:ext cx="1694903" cy="2671233"/>
            </a:xfrm>
            <a:prstGeom prst="rect">
              <a:avLst/>
            </a:prstGeom>
          </p:spPr>
          <p:txBody>
            <a:bodyPr anchor="ctr" rtlCol="false" tIns="50800" lIns="50800" bIns="50800" rIns="50800"/>
            <a:lstStyle/>
            <a:p>
              <a:pPr algn="ctr">
                <a:lnSpc>
                  <a:spcPts val="2186"/>
                </a:lnSpc>
              </a:pPr>
            </a:p>
          </p:txBody>
        </p:sp>
      </p:grpSp>
      <p:sp>
        <p:nvSpPr>
          <p:cNvPr name="Freeform 9" id="9"/>
          <p:cNvSpPr/>
          <p:nvPr/>
        </p:nvSpPr>
        <p:spPr>
          <a:xfrm flipH="false" flipV="false" rot="5391130">
            <a:off x="13007870" y="209262"/>
            <a:ext cx="1942924" cy="2882242"/>
          </a:xfrm>
          <a:custGeom>
            <a:avLst/>
            <a:gdLst/>
            <a:ahLst/>
            <a:cxnLst/>
            <a:rect r="r" b="b" t="t" l="l"/>
            <a:pathLst>
              <a:path h="2882242" w="1942924">
                <a:moveTo>
                  <a:pt x="0" y="0"/>
                </a:moveTo>
                <a:lnTo>
                  <a:pt x="1942924" y="0"/>
                </a:lnTo>
                <a:lnTo>
                  <a:pt x="1942924" y="2882242"/>
                </a:lnTo>
                <a:lnTo>
                  <a:pt x="0" y="28822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5067597" y="6818023"/>
            <a:ext cx="2531888" cy="2575243"/>
          </a:xfrm>
          <a:custGeom>
            <a:avLst/>
            <a:gdLst/>
            <a:ahLst/>
            <a:cxnLst/>
            <a:rect r="r" b="b" t="t" l="l"/>
            <a:pathLst>
              <a:path h="2575243" w="2531888">
                <a:moveTo>
                  <a:pt x="0" y="0"/>
                </a:moveTo>
                <a:lnTo>
                  <a:pt x="2531888" y="0"/>
                </a:lnTo>
                <a:lnTo>
                  <a:pt x="2531888" y="2575243"/>
                </a:lnTo>
                <a:lnTo>
                  <a:pt x="0" y="25752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1994540" y="3578060"/>
            <a:ext cx="6146115" cy="2477899"/>
          </a:xfrm>
          <a:custGeom>
            <a:avLst/>
            <a:gdLst/>
            <a:ahLst/>
            <a:cxnLst/>
            <a:rect r="r" b="b" t="t" l="l"/>
            <a:pathLst>
              <a:path h="2477899" w="6146115">
                <a:moveTo>
                  <a:pt x="0" y="0"/>
                </a:moveTo>
                <a:lnTo>
                  <a:pt x="6146114" y="0"/>
                </a:lnTo>
                <a:lnTo>
                  <a:pt x="6146114" y="2477899"/>
                </a:lnTo>
                <a:lnTo>
                  <a:pt x="0" y="2477899"/>
                </a:lnTo>
                <a:lnTo>
                  <a:pt x="0" y="0"/>
                </a:lnTo>
                <a:close/>
              </a:path>
            </a:pathLst>
          </a:custGeom>
          <a:blipFill>
            <a:blip r:embed="rId6"/>
            <a:stretch>
              <a:fillRect l="-6030" t="-42295" r="-8308" b="-403"/>
            </a:stretch>
          </a:blipFill>
        </p:spPr>
      </p:sp>
      <p:sp>
        <p:nvSpPr>
          <p:cNvPr name="TextBox 12" id="12"/>
          <p:cNvSpPr txBox="true"/>
          <p:nvPr/>
        </p:nvSpPr>
        <p:spPr>
          <a:xfrm rot="0">
            <a:off x="1028700" y="2454110"/>
            <a:ext cx="8566231" cy="1123950"/>
          </a:xfrm>
          <a:prstGeom prst="rect">
            <a:avLst/>
          </a:prstGeom>
        </p:spPr>
        <p:txBody>
          <a:bodyPr anchor="t" rtlCol="false" tIns="0" lIns="0" bIns="0" rIns="0">
            <a:spAutoFit/>
          </a:bodyPr>
          <a:lstStyle/>
          <a:p>
            <a:pPr algn="l">
              <a:lnSpc>
                <a:spcPts val="4439"/>
              </a:lnSpc>
            </a:pPr>
            <a:r>
              <a:rPr lang="en-US" sz="3699" b="true">
                <a:solidFill>
                  <a:srgbClr val="334782"/>
                </a:solidFill>
                <a:latin typeface="Quicksand Bold"/>
                <a:ea typeface="Quicksand Bold"/>
                <a:cs typeface="Quicksand Bold"/>
                <a:sym typeface="Quicksand Bold"/>
              </a:rPr>
              <a:t>Comparative Analysis Scenario</a:t>
            </a:r>
          </a:p>
          <a:p>
            <a:pPr algn="l">
              <a:lnSpc>
                <a:spcPts val="4439"/>
              </a:lnSpc>
            </a:pPr>
          </a:p>
        </p:txBody>
      </p:sp>
    </p:spTree>
  </p:cSld>
  <p:clrMapOvr>
    <a:masterClrMapping/>
  </p:clrMapOvr>
  <p:transition spd="fast">
    <p:cover dir="d"/>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03162"/>
        </a:solidFill>
      </p:bgPr>
    </p:bg>
    <p:spTree>
      <p:nvGrpSpPr>
        <p:cNvPr id="1" name=""/>
        <p:cNvGrpSpPr/>
        <p:nvPr/>
      </p:nvGrpSpPr>
      <p:grpSpPr>
        <a:xfrm>
          <a:off x="0" y="0"/>
          <a:ext cx="0" cy="0"/>
          <a:chOff x="0" y="0"/>
          <a:chExt cx="0" cy="0"/>
        </a:xfrm>
      </p:grpSpPr>
      <p:grpSp>
        <p:nvGrpSpPr>
          <p:cNvPr name="Group 2" id="2"/>
          <p:cNvGrpSpPr/>
          <p:nvPr/>
        </p:nvGrpSpPr>
        <p:grpSpPr>
          <a:xfrm rot="0">
            <a:off x="7834963" y="1864370"/>
            <a:ext cx="2618075" cy="655443"/>
            <a:chOff x="0" y="0"/>
            <a:chExt cx="3490766" cy="873923"/>
          </a:xfrm>
        </p:grpSpPr>
        <p:grpSp>
          <p:nvGrpSpPr>
            <p:cNvPr name="Group 3" id="3"/>
            <p:cNvGrpSpPr/>
            <p:nvPr/>
          </p:nvGrpSpPr>
          <p:grpSpPr>
            <a:xfrm rot="0">
              <a:off x="2616843" y="0"/>
              <a:ext cx="873923" cy="87392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FC610"/>
              </a:solidFill>
            </p:spPr>
          </p:sp>
          <p:sp>
            <p:nvSpPr>
              <p:cNvPr name="TextBox 5" id="5"/>
              <p:cNvSpPr txBox="true"/>
              <p:nvPr/>
            </p:nvSpPr>
            <p:spPr>
              <a:xfrm>
                <a:off x="127000" y="165100"/>
                <a:ext cx="558800" cy="520700"/>
              </a:xfrm>
              <a:prstGeom prst="rect">
                <a:avLst/>
              </a:prstGeom>
            </p:spPr>
            <p:txBody>
              <a:bodyPr anchor="ctr" rtlCol="false" tIns="37715" lIns="37715" bIns="37715" rIns="37715"/>
              <a:lstStyle/>
              <a:p>
                <a:pPr algn="ctr">
                  <a:lnSpc>
                    <a:spcPts val="2186"/>
                  </a:lnSpc>
                </a:pPr>
              </a:p>
            </p:txBody>
          </p:sp>
        </p:grpSp>
        <p:grpSp>
          <p:nvGrpSpPr>
            <p:cNvPr name="Group 6" id="6"/>
            <p:cNvGrpSpPr/>
            <p:nvPr/>
          </p:nvGrpSpPr>
          <p:grpSpPr>
            <a:xfrm rot="0">
              <a:off x="1391997" y="0"/>
              <a:ext cx="710063" cy="873923"/>
              <a:chOff x="0" y="0"/>
              <a:chExt cx="660400" cy="812800"/>
            </a:xfrm>
          </p:grpSpPr>
          <p:sp>
            <p:nvSpPr>
              <p:cNvPr name="Freeform 7" id="7"/>
              <p:cNvSpPr/>
              <p:nvPr/>
            </p:nvSpPr>
            <p:spPr>
              <a:xfrm flipH="false" flipV="false" rot="0">
                <a:off x="0" y="0"/>
                <a:ext cx="660400" cy="812800"/>
              </a:xfrm>
              <a:custGeom>
                <a:avLst/>
                <a:gdLst/>
                <a:ahLst/>
                <a:cxnLst/>
                <a:rect r="r" b="b" t="t" l="l"/>
                <a:pathLst>
                  <a:path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19A28D"/>
              </a:solidFill>
            </p:spPr>
          </p:sp>
          <p:sp>
            <p:nvSpPr>
              <p:cNvPr name="TextBox 8" id="8"/>
              <p:cNvSpPr txBox="true"/>
              <p:nvPr/>
            </p:nvSpPr>
            <p:spPr>
              <a:xfrm>
                <a:off x="0" y="165100"/>
                <a:ext cx="660400" cy="647700"/>
              </a:xfrm>
              <a:prstGeom prst="rect">
                <a:avLst/>
              </a:prstGeom>
            </p:spPr>
            <p:txBody>
              <a:bodyPr anchor="ctr" rtlCol="false" tIns="37715" lIns="37715" bIns="37715" rIns="37715"/>
              <a:lstStyle/>
              <a:p>
                <a:pPr algn="ctr">
                  <a:lnSpc>
                    <a:spcPts val="2186"/>
                  </a:lnSpc>
                </a:pPr>
              </a:p>
            </p:txBody>
          </p:sp>
        </p:grpSp>
        <p:sp>
          <p:nvSpPr>
            <p:cNvPr name="Freeform 9" id="9"/>
            <p:cNvSpPr/>
            <p:nvPr/>
          </p:nvSpPr>
          <p:spPr>
            <a:xfrm flipH="false" flipV="false" rot="0">
              <a:off x="0" y="0"/>
              <a:ext cx="877213" cy="873923"/>
            </a:xfrm>
            <a:custGeom>
              <a:avLst/>
              <a:gdLst/>
              <a:ahLst/>
              <a:cxnLst/>
              <a:rect r="r" b="b" t="t" l="l"/>
              <a:pathLst>
                <a:path h="873923" w="877213">
                  <a:moveTo>
                    <a:pt x="0" y="0"/>
                  </a:moveTo>
                  <a:lnTo>
                    <a:pt x="877213" y="0"/>
                  </a:lnTo>
                  <a:lnTo>
                    <a:pt x="877213" y="873923"/>
                  </a:lnTo>
                  <a:lnTo>
                    <a:pt x="0" y="8739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10" id="10"/>
          <p:cNvSpPr/>
          <p:nvPr/>
        </p:nvSpPr>
        <p:spPr>
          <a:xfrm flipH="false" flipV="false" rot="0">
            <a:off x="5461659" y="4449438"/>
            <a:ext cx="7364683" cy="4900862"/>
          </a:xfrm>
          <a:custGeom>
            <a:avLst/>
            <a:gdLst/>
            <a:ahLst/>
            <a:cxnLst/>
            <a:rect r="r" b="b" t="t" l="l"/>
            <a:pathLst>
              <a:path h="4900862" w="7364683">
                <a:moveTo>
                  <a:pt x="0" y="0"/>
                </a:moveTo>
                <a:lnTo>
                  <a:pt x="7364682" y="0"/>
                </a:lnTo>
                <a:lnTo>
                  <a:pt x="7364682" y="4900861"/>
                </a:lnTo>
                <a:lnTo>
                  <a:pt x="0" y="4900861"/>
                </a:lnTo>
                <a:lnTo>
                  <a:pt x="0" y="0"/>
                </a:lnTo>
                <a:close/>
              </a:path>
            </a:pathLst>
          </a:custGeom>
          <a:blipFill>
            <a:blip r:embed="rId4"/>
            <a:stretch>
              <a:fillRect l="0" t="0" r="0" b="0"/>
            </a:stretch>
          </a:blipFill>
        </p:spPr>
      </p:sp>
      <p:sp>
        <p:nvSpPr>
          <p:cNvPr name="TextBox 11" id="11"/>
          <p:cNvSpPr txBox="true"/>
          <p:nvPr/>
        </p:nvSpPr>
        <p:spPr>
          <a:xfrm rot="0">
            <a:off x="2674036" y="2567437"/>
            <a:ext cx="12939928" cy="1590589"/>
          </a:xfrm>
          <a:prstGeom prst="rect">
            <a:avLst/>
          </a:prstGeom>
        </p:spPr>
        <p:txBody>
          <a:bodyPr anchor="t" rtlCol="false" tIns="0" lIns="0" bIns="0" rIns="0">
            <a:spAutoFit/>
          </a:bodyPr>
          <a:lstStyle/>
          <a:p>
            <a:pPr algn="ctr">
              <a:lnSpc>
                <a:spcPts val="10610"/>
              </a:lnSpc>
            </a:pPr>
            <a:r>
              <a:rPr lang="en-US" b="true" sz="8841">
                <a:solidFill>
                  <a:srgbClr val="ABD7FF"/>
                </a:solidFill>
                <a:latin typeface="Agrandir Bold"/>
                <a:ea typeface="Agrandir Bold"/>
                <a:cs typeface="Agrandir Bold"/>
                <a:sym typeface="Agrandir Bold"/>
              </a:rPr>
              <a:t>Real-Life Case Studies</a:t>
            </a:r>
          </a:p>
        </p:txBody>
      </p:sp>
      <p:sp>
        <p:nvSpPr>
          <p:cNvPr name="TextBox 12" id="12"/>
          <p:cNvSpPr txBox="true"/>
          <p:nvPr/>
        </p:nvSpPr>
        <p:spPr>
          <a:xfrm rot="0">
            <a:off x="15888794" y="9407449"/>
            <a:ext cx="1851303" cy="385855"/>
          </a:xfrm>
          <a:prstGeom prst="rect">
            <a:avLst/>
          </a:prstGeom>
        </p:spPr>
        <p:txBody>
          <a:bodyPr anchor="t" rtlCol="false" tIns="0" lIns="0" bIns="0" rIns="0">
            <a:spAutoFit/>
          </a:bodyPr>
          <a:lstStyle/>
          <a:p>
            <a:pPr algn="ctr">
              <a:lnSpc>
                <a:spcPts val="2994"/>
              </a:lnSpc>
              <a:spcBef>
                <a:spcPct val="0"/>
              </a:spcBef>
            </a:pPr>
            <a:r>
              <a:rPr lang="en-US" b="true" sz="2964" u="sng">
                <a:solidFill>
                  <a:srgbClr val="FFFFFF"/>
                </a:solidFill>
                <a:latin typeface="Glacial Indifference Bold"/>
                <a:ea typeface="Glacial Indifference Bold"/>
                <a:cs typeface="Glacial Indifference Bold"/>
                <a:sym typeface="Glacial Indifference Bold"/>
                <a:hlinkClick r:id="rId5" tooltip="https://colab.research.google.com/drive/1ImBvWdGVIDuSxoH9pH8ifSWr7TMAOXIT?usp=sharing"/>
              </a:rPr>
              <a:t>Colab Link</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DAGcVRe0MRo</dc:identifier>
  <dcterms:modified xsi:type="dcterms:W3CDTF">2011-08-01T06:04:30Z</dcterms:modified>
  <cp:revision>1</cp:revision>
  <dc:title>Presenting Numerical Data</dc:title>
</cp:coreProperties>
</file>