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efb6d1d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fefb6d1d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efb6d1db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efb6d1db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efb6d1db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efb6d1d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efb6d1db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efb6d1db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efb6d1db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efb6d1db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efb6d1db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efb6d1db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5" y="23203"/>
            <a:ext cx="9061452" cy="5097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CC0000"/>
                </a:solidFill>
              </a:rPr>
              <a:t>PROJECT </a:t>
            </a:r>
            <a:r>
              <a:rPr b="1" lang="en" sz="3020">
                <a:solidFill>
                  <a:srgbClr val="CC0000"/>
                </a:solidFill>
              </a:rPr>
              <a:t>OVERVIEW </a:t>
            </a:r>
            <a:endParaRPr b="1" sz="3020">
              <a:solidFill>
                <a:srgbClr val="CC0000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457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Purpose of the Project: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To develop a simulation of a simple memory management system that executes instructions and manages data storage.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To demonstrate how instructions interact with memory and how data is read and written effectively.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3809" r="0" t="0"/>
          <a:stretch/>
        </p:blipFill>
        <p:spPr>
          <a:xfrm>
            <a:off x="4891500" y="1453100"/>
            <a:ext cx="4312551" cy="29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PHASE 1</a:t>
            </a:r>
            <a:endParaRPr b="1" sz="3020"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12457" l="0" r="0" t="0"/>
          <a:stretch/>
        </p:blipFill>
        <p:spPr>
          <a:xfrm>
            <a:off x="152400" y="1233625"/>
            <a:ext cx="8839200" cy="32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8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CC0000"/>
                </a:solidFill>
              </a:rPr>
              <a:t>High-Level Architecture Diagram</a:t>
            </a:r>
            <a:endParaRPr b="1" sz="3020">
              <a:solidFill>
                <a:srgbClr val="CC0000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863550"/>
            <a:ext cx="39555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chemeClr val="dk1"/>
                </a:solidFill>
              </a:rPr>
              <a:t>Description of Each Component</a:t>
            </a:r>
            <a:endParaRPr b="1" sz="1650">
              <a:solidFill>
                <a:schemeClr val="dk1"/>
              </a:solidFill>
            </a:endParaRPr>
          </a:p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</a:rPr>
              <a:t>Input File:</a:t>
            </a:r>
            <a:r>
              <a:rPr lang="en" sz="1550">
                <a:solidFill>
                  <a:schemeClr val="dk1"/>
                </a:solidFill>
              </a:rPr>
              <a:t> Source of instructions</a:t>
            </a:r>
            <a:endParaRPr sz="1550">
              <a:solidFill>
                <a:schemeClr val="dk1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</a:rPr>
              <a:t>Memory:</a:t>
            </a:r>
            <a:r>
              <a:rPr lang="en" sz="1550">
                <a:solidFill>
                  <a:schemeClr val="dk1"/>
                </a:solidFill>
              </a:rPr>
              <a:t> Storage for instructions and data</a:t>
            </a:r>
            <a:endParaRPr sz="1550">
              <a:solidFill>
                <a:schemeClr val="dk1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</a:rPr>
              <a:t>Register (R):</a:t>
            </a:r>
            <a:r>
              <a:rPr lang="en" sz="1550">
                <a:solidFill>
                  <a:schemeClr val="dk1"/>
                </a:solidFill>
              </a:rPr>
              <a:t> Temporary storage for data being processed.</a:t>
            </a:r>
            <a:endParaRPr sz="1550">
              <a:solidFill>
                <a:schemeClr val="dk1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</a:rPr>
              <a:t>Instruction Register (IR)</a:t>
            </a:r>
            <a:r>
              <a:rPr lang="en" sz="1550">
                <a:solidFill>
                  <a:schemeClr val="dk1"/>
                </a:solidFill>
              </a:rPr>
              <a:t>: Holds current instruction</a:t>
            </a:r>
            <a:endParaRPr sz="1550">
              <a:solidFill>
                <a:schemeClr val="dk1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</a:rPr>
              <a:t>Instruction Counter (IC):</a:t>
            </a:r>
            <a:r>
              <a:rPr lang="en" sz="1550">
                <a:solidFill>
                  <a:schemeClr val="dk1"/>
                </a:solidFill>
              </a:rPr>
              <a:t> Tracks address of next instruction execution</a:t>
            </a:r>
            <a:endParaRPr sz="1550">
              <a:solidFill>
                <a:schemeClr val="dk1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</a:rPr>
              <a:t>Toggle (C):</a:t>
            </a:r>
            <a:r>
              <a:rPr lang="en" sz="1550">
                <a:solidFill>
                  <a:schemeClr val="dk1"/>
                </a:solidFill>
              </a:rPr>
              <a:t> Indicates the result of comparisons, influencing control flow.</a:t>
            </a:r>
            <a:endParaRPr sz="1550">
              <a:solidFill>
                <a:schemeClr val="dk1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</a:rPr>
              <a:t>Control Logic:</a:t>
            </a:r>
            <a:r>
              <a:rPr lang="en" sz="1550">
                <a:solidFill>
                  <a:schemeClr val="dk1"/>
                </a:solidFill>
              </a:rPr>
              <a:t> Executes instructions</a:t>
            </a:r>
            <a:endParaRPr sz="1550"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4406"/>
          <a:stretch/>
        </p:blipFill>
        <p:spPr>
          <a:xfrm>
            <a:off x="4376175" y="1048850"/>
            <a:ext cx="4456125" cy="37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7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20">
                <a:solidFill>
                  <a:srgbClr val="CC0000"/>
                </a:solidFill>
              </a:rPr>
              <a:t>INSTRUCTION SET &amp; EXECUTION</a:t>
            </a:r>
            <a:endParaRPr b="1" sz="2920">
              <a:solidFill>
                <a:srgbClr val="CC0000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020225"/>
            <a:ext cx="23679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Simulate Instruction Execution: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Implement a system that can </a:t>
            </a:r>
            <a:r>
              <a:rPr b="1" lang="en" sz="1700">
                <a:solidFill>
                  <a:schemeClr val="dk1"/>
                </a:solidFill>
              </a:rPr>
              <a:t>read, execute, and manage</a:t>
            </a:r>
            <a:r>
              <a:rPr lang="en" sz="1700">
                <a:solidFill>
                  <a:schemeClr val="dk1"/>
                </a:solidFill>
              </a:rPr>
              <a:t> various types of instructions (e.g., read, write, load, store).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3833" l="5305" r="1122" t="13200"/>
          <a:stretch/>
        </p:blipFill>
        <p:spPr>
          <a:xfrm>
            <a:off x="2679600" y="1077975"/>
            <a:ext cx="6275999" cy="33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CC0000"/>
                </a:solidFill>
              </a:rPr>
              <a:t>FIRST PROGRAM</a:t>
            </a:r>
            <a:endParaRPr b="1" sz="3020">
              <a:solidFill>
                <a:srgbClr val="CC0000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5246700" cy="3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Job Control Card (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$AMJ</a:t>
            </a:r>
            <a:r>
              <a:rPr b="1" lang="en">
                <a:solidFill>
                  <a:schemeClr val="dk1"/>
                </a:solidFill>
              </a:rPr>
              <a:t>):</a:t>
            </a:r>
            <a:r>
              <a:rPr lang="en">
                <a:solidFill>
                  <a:schemeClr val="dk1"/>
                </a:solidFill>
              </a:rPr>
              <a:t> Initiates a new job with parameters, setting up the execution environment for subsequent instructions.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Program Card(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GD10PD10H</a:t>
            </a:r>
            <a:r>
              <a:rPr b="1" lang="en">
                <a:solidFill>
                  <a:schemeClr val="dk1"/>
                </a:solidFill>
              </a:rPr>
              <a:t>):</a:t>
            </a:r>
            <a:endParaRPr b="1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GD10</a:t>
            </a:r>
            <a:r>
              <a:rPr lang="en">
                <a:solidFill>
                  <a:schemeClr val="dk1"/>
                </a:solidFill>
              </a:rPr>
              <a:t>: Get data from block 10.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(READ)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PD10</a:t>
            </a:r>
            <a:r>
              <a:rPr lang="en">
                <a:solidFill>
                  <a:schemeClr val="dk1"/>
                </a:solidFill>
              </a:rPr>
              <a:t>: Put data to block 10.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(WRITE)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lang="en">
                <a:solidFill>
                  <a:schemeClr val="dk1"/>
                </a:solidFill>
              </a:rPr>
              <a:t>: Halt execution.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(TERMINATE)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Data Card (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$DTA</a:t>
            </a:r>
            <a:r>
              <a:rPr b="1" lang="en">
                <a:solidFill>
                  <a:schemeClr val="dk1"/>
                </a:solidFill>
              </a:rPr>
              <a:t>):</a:t>
            </a:r>
            <a:r>
              <a:rPr lang="en">
                <a:solidFill>
                  <a:schemeClr val="dk1"/>
                </a:solidFill>
              </a:rPr>
              <a:t> Contains the string "Hello World!" to be processed, followed by an end card (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$END</a:t>
            </a:r>
            <a:r>
              <a:rPr lang="en">
                <a:solidFill>
                  <a:schemeClr val="dk1"/>
                </a:solidFill>
              </a:rPr>
              <a:t>) indicating job completion.</a:t>
            </a:r>
            <a:endParaRPr sz="25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225" y="1614625"/>
            <a:ext cx="316230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10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solidFill>
                  <a:srgbClr val="CC0000"/>
                </a:solidFill>
              </a:rPr>
              <a:t>SECOND PROGRAM</a:t>
            </a:r>
            <a:endParaRPr b="1" sz="2620">
              <a:solidFill>
                <a:srgbClr val="CC0000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38" y="573200"/>
            <a:ext cx="3897025" cy="18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4">
            <a:alphaModFix/>
          </a:blip>
          <a:srcRect b="0" l="0" r="0" t="1555"/>
          <a:stretch/>
        </p:blipFill>
        <p:spPr>
          <a:xfrm>
            <a:off x="4078600" y="814899"/>
            <a:ext cx="4989251" cy="378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148300" y="2465900"/>
            <a:ext cx="39303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Influence of "LR20CR30BT09" </a:t>
            </a:r>
            <a:endParaRPr b="1" sz="18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Load Register (</a:t>
            </a: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LR20</a:t>
            </a:r>
            <a:r>
              <a:rPr b="1" lang="en" sz="1300">
                <a:solidFill>
                  <a:schemeClr val="dk1"/>
                </a:solidFill>
              </a:rPr>
              <a:t>):</a:t>
            </a:r>
            <a:r>
              <a:rPr lang="en" sz="1300">
                <a:solidFill>
                  <a:schemeClr val="dk1"/>
                </a:solidFill>
              </a:rPr>
              <a:t> Loads data from memory block 20 into a register for manipulation.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Compare Register (</a:t>
            </a: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CR30</a:t>
            </a:r>
            <a:r>
              <a:rPr b="1" lang="en" sz="1300">
                <a:solidFill>
                  <a:schemeClr val="dk1"/>
                </a:solidFill>
              </a:rPr>
              <a:t>):</a:t>
            </a:r>
            <a:r>
              <a:rPr lang="en" sz="1300">
                <a:solidFill>
                  <a:schemeClr val="dk1"/>
                </a:solidFill>
              </a:rPr>
              <a:t> Compares the loaded register's value with data in memory block 30, setting a condition flag.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Branch on True (</a:t>
            </a: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BT09</a:t>
            </a:r>
            <a:r>
              <a:rPr b="1" lang="en" sz="1300">
                <a:solidFill>
                  <a:schemeClr val="dk1"/>
                </a:solidFill>
              </a:rPr>
              <a:t>):</a:t>
            </a:r>
            <a:r>
              <a:rPr lang="en" sz="1300">
                <a:solidFill>
                  <a:schemeClr val="dk1"/>
                </a:solidFill>
              </a:rPr>
              <a:t> If the comparison is true, control transfers to instruction block 09, enabling conditional execution.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