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323" r:id="rId2"/>
    <p:sldId id="324" r:id="rId3"/>
    <p:sldId id="325" r:id="rId4"/>
    <p:sldId id="312" r:id="rId5"/>
    <p:sldId id="328" r:id="rId6"/>
    <p:sldId id="329" r:id="rId7"/>
    <p:sldId id="331" r:id="rId8"/>
    <p:sldId id="330" r:id="rId9"/>
    <p:sldId id="332" r:id="rId10"/>
    <p:sldId id="333" r:id="rId11"/>
    <p:sldId id="334" r:id="rId12"/>
    <p:sldId id="335" r:id="rId13"/>
    <p:sldId id="336" r:id="rId14"/>
    <p:sldId id="326" r:id="rId15"/>
    <p:sldId id="337" r:id="rId16"/>
    <p:sldId id="327" r:id="rId17"/>
    <p:sldId id="345" r:id="rId18"/>
    <p:sldId id="338" r:id="rId19"/>
    <p:sldId id="339" r:id="rId20"/>
    <p:sldId id="340" r:id="rId21"/>
    <p:sldId id="342" r:id="rId22"/>
    <p:sldId id="343" r:id="rId23"/>
    <p:sldId id="344" r:id="rId24"/>
  </p:sldIdLst>
  <p:sldSz cx="9144000" cy="5143500" type="screen16x9"/>
  <p:notesSz cx="6858000" cy="9144000"/>
  <p:embeddedFontLs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6" roundtripDataSignature="AMtx7mhbo5/noGpXjcs8fwhKaI+KfDMv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1A32C-8352-4546-99F0-8FC904CD77FA}">
  <a:tblStyle styleId="{9171A32C-8352-4546-99F0-8FC904CD77F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66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6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910979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4283075" y="10155238"/>
            <a:ext cx="327501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102825" rIns="102825" bIns="102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I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None/>
              </a:pPr>
              <a:t>1</a:t>
            </a:fld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392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29994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373288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914400" y="4371895"/>
            <a:ext cx="5029200" cy="4059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50" tIns="46125" rIns="92250" bIns="461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703263"/>
            <a:ext cx="6107112" cy="3435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752927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914400" y="4371895"/>
            <a:ext cx="5029200" cy="4059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50" tIns="46125" rIns="92250" bIns="461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703263"/>
            <a:ext cx="6107112" cy="3435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70856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81225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/>
        </p:nvSpPr>
        <p:spPr>
          <a:xfrm>
            <a:off x="1019103" y="287855"/>
            <a:ext cx="6961780" cy="435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175" tIns="62175" rIns="62175" bIns="62175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884"/>
              </a:spcBef>
              <a:buSzPts val="1225"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Bansilal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Ramnath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Agarwal Charitable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Trust‘s</a:t>
            </a:r>
            <a:endParaRPr lang="en-IN" sz="1600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84"/>
              </a:spcBef>
              <a:spcAft>
                <a:spcPts val="0"/>
              </a:spcAft>
              <a:buClr>
                <a:srgbClr val="000000"/>
              </a:buClr>
              <a:buSzPts val="1225"/>
              <a:buFont typeface="Arial"/>
              <a:buNone/>
            </a:pPr>
            <a:r>
              <a:rPr lang="en-IN" sz="2800" b="1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Vishwakarma</a:t>
            </a:r>
            <a:r>
              <a:rPr lang="en-IN" sz="28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Institute </a:t>
            </a:r>
            <a:r>
              <a:rPr lang="en-I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IN" sz="28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 sz="28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84"/>
              </a:spcBef>
              <a:spcAft>
                <a:spcPts val="0"/>
              </a:spcAft>
              <a:buClr>
                <a:srgbClr val="000000"/>
              </a:buClr>
              <a:buSzPts val="1497"/>
              <a:buFont typeface="Arial"/>
              <a:buNone/>
            </a:pPr>
            <a:r>
              <a:rPr lang="en-IN" sz="1800" b="1" i="0" u="none" strike="noStrike" cap="none" dirty="0" err="1" smtClean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Bibwewadi</a:t>
            </a:r>
            <a:r>
              <a:rPr lang="en-IN" sz="1800" b="1" i="0" u="none" strike="noStrike" cap="none" dirty="0" smtClean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18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Pune</a:t>
            </a:r>
            <a:endParaRPr sz="1800" b="1" i="0" u="none" strike="noStrike" cap="none" dirty="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84"/>
              </a:spcBef>
              <a:spcAft>
                <a:spcPts val="0"/>
              </a:spcAft>
              <a:buClr>
                <a:srgbClr val="000000"/>
              </a:buClr>
              <a:buSzPts val="1497"/>
              <a:buFont typeface="Arial"/>
              <a:buNone/>
            </a:pPr>
            <a:r>
              <a:rPr lang="en-IN" sz="18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Accredited with ‘</a:t>
            </a:r>
            <a:r>
              <a:rPr lang="en-IN" sz="1800" b="0" i="1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A++’ </a:t>
            </a:r>
            <a:r>
              <a:rPr lang="en-IN" sz="18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Grade by NAAC</a:t>
            </a:r>
            <a:endParaRPr sz="1800" b="0" i="1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84"/>
              </a:spcBef>
              <a:spcAft>
                <a:spcPts val="0"/>
              </a:spcAft>
              <a:buClr>
                <a:srgbClr val="000000"/>
              </a:buClr>
              <a:buSzPts val="1701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84"/>
              </a:spcBef>
              <a:spcAft>
                <a:spcPts val="0"/>
              </a:spcAft>
              <a:buClr>
                <a:srgbClr val="000000"/>
              </a:buClr>
              <a:buSzPts val="1497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90000"/>
              </a:lnSpc>
              <a:spcBef>
                <a:spcPts val="884"/>
              </a:spcBef>
              <a:buSzPts val="2313"/>
            </a:pPr>
            <a:r>
              <a:rPr lang="en-IN" sz="2000" b="1" dirty="0" smtClean="0">
                <a:latin typeface="Calibri"/>
                <a:ea typeface="Calibri"/>
                <a:cs typeface="Calibri"/>
                <a:sym typeface="Calibri"/>
              </a:rPr>
              <a:t>Subject</a:t>
            </a:r>
            <a:r>
              <a:rPr lang="en-IN" sz="20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Operating Systems (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CS2008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algn="ctr">
              <a:lnSpc>
                <a:spcPct val="90000"/>
              </a:lnSpc>
              <a:spcBef>
                <a:spcPts val="884"/>
              </a:spcBef>
              <a:buSzPts val="2313"/>
            </a:pPr>
            <a:r>
              <a:rPr lang="en-US" sz="2000" b="1" i="0" u="none" strike="noStrike" cap="none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Course Project</a:t>
            </a:r>
            <a:endParaRPr sz="20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84"/>
              </a:spcBef>
              <a:spcAft>
                <a:spcPts val="0"/>
              </a:spcAft>
              <a:buClr>
                <a:srgbClr val="000000"/>
              </a:buClr>
              <a:buSzPts val="1497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84"/>
              </a:spcBef>
              <a:spcAft>
                <a:spcPts val="0"/>
              </a:spcAft>
              <a:buClr>
                <a:srgbClr val="000000"/>
              </a:buClr>
              <a:buSzPts val="1497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Mrs. Archana Burujwale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84"/>
              </a:spcBef>
              <a:spcAft>
                <a:spcPts val="0"/>
              </a:spcAft>
              <a:buClr>
                <a:srgbClr val="000000"/>
              </a:buClr>
              <a:buSzPts val="1497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09" y="287855"/>
            <a:ext cx="829987" cy="11538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57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2486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First Program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62000"/>
            <a:ext cx="7886700" cy="3870723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$AMJ 0001 00030001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$AMJ: control card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$AMJ: A multiprogramming job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0001: Job ID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0003: TTL: Total time limit; Time required to execute the program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0001: TLL: Time line limit: Total number of output lines</a:t>
            </a:r>
          </a:p>
        </p:txBody>
      </p:sp>
    </p:spTree>
    <p:extLst>
      <p:ext uri="{BB962C8B-B14F-4D97-AF65-F5344CB8AC3E}">
        <p14:creationId xmlns="" xmlns:p14="http://schemas.microsoft.com/office/powerpoint/2010/main" val="2392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2486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First Program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62000"/>
            <a:ext cx="7886700" cy="3870723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GD 10 PD 10 </a:t>
            </a:r>
            <a:r>
              <a:rPr lang="en-US" b="1" dirty="0" smtClean="0">
                <a:solidFill>
                  <a:schemeClr val="tx1"/>
                </a:solidFill>
              </a:rPr>
              <a:t>H</a:t>
            </a: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Program Card having 3 instructions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$DTA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card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indicates end of program. Follow actual data of program.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$END 0001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Job end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57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36841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Second Program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9971"/>
            <a:ext cx="7886700" cy="3772752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$AMJ </a:t>
            </a:r>
            <a:r>
              <a:rPr lang="en-US" b="1" dirty="0" smtClean="0">
                <a:solidFill>
                  <a:schemeClr val="tx1"/>
                </a:solidFill>
              </a:rPr>
              <a:t>0002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GD 20 GD 30 GD 40 GD50 LR 20 CR 30 </a:t>
            </a:r>
            <a:r>
              <a:rPr lang="en-US" b="1" dirty="0" smtClean="0">
                <a:solidFill>
                  <a:srgbClr val="C00000"/>
                </a:solidFill>
              </a:rPr>
              <a:t>BT 09 </a:t>
            </a:r>
            <a:r>
              <a:rPr lang="en-US" b="1" dirty="0" smtClean="0">
                <a:solidFill>
                  <a:schemeClr val="tx1"/>
                </a:solidFill>
              </a:rPr>
              <a:t>PD50 H PD 40 H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$</a:t>
            </a:r>
            <a:r>
              <a:rPr lang="en-US" b="1" dirty="0">
                <a:solidFill>
                  <a:schemeClr val="tx1"/>
                </a:solidFill>
              </a:rPr>
              <a:t>DTA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VIT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VIIT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SAME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NOT SAME</a:t>
            </a: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$END </a:t>
            </a:r>
            <a:r>
              <a:rPr lang="en-US" b="1" dirty="0" smtClean="0">
                <a:solidFill>
                  <a:schemeClr val="tx1"/>
                </a:solidFill>
              </a:rPr>
              <a:t>0002</a:t>
            </a: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495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36841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Second Program</a:t>
            </a:r>
            <a:endParaRPr lang="en-IN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21144586"/>
              </p:ext>
            </p:extLst>
          </p:nvPr>
        </p:nvGraphicFramePr>
        <p:xfrm>
          <a:off x="1055914" y="859970"/>
          <a:ext cx="3385457" cy="4129530"/>
        </p:xfrm>
        <a:graphic>
          <a:graphicData uri="http://schemas.openxmlformats.org/drawingml/2006/table">
            <a:tbl>
              <a:tblPr firstRow="1" bandRow="1">
                <a:tableStyleId>{9171A32C-8352-4546-99F0-8FC904CD77FA}</a:tableStyleId>
              </a:tblPr>
              <a:tblGrid>
                <a:gridCol w="1391650"/>
                <a:gridCol w="1993807"/>
              </a:tblGrid>
              <a:tr h="4802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Memory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Location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Entry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802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instruction of program</a:t>
                      </a:r>
                      <a:endParaRPr lang="en-IN" dirty="0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VIT</a:t>
                      </a:r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VIIT</a:t>
                      </a:r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IN" dirty="0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IN" dirty="0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22973320"/>
              </p:ext>
            </p:extLst>
          </p:nvPr>
        </p:nvGraphicFramePr>
        <p:xfrm>
          <a:off x="5246910" y="163282"/>
          <a:ext cx="3385457" cy="4640565"/>
        </p:xfrm>
        <a:graphic>
          <a:graphicData uri="http://schemas.openxmlformats.org/drawingml/2006/table">
            <a:tbl>
              <a:tblPr firstRow="1" bandRow="1">
                <a:tableStyleId>{9171A32C-8352-4546-99F0-8FC904CD77FA}</a:tableStyleId>
              </a:tblPr>
              <a:tblGrid>
                <a:gridCol w="1391650"/>
                <a:gridCol w="1993807"/>
              </a:tblGrid>
              <a:tr h="4802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Memory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Location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Entry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4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GD 20</a:t>
                      </a:r>
                      <a:endParaRPr lang="en-IN" b="0" dirty="0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GD 30 </a:t>
                      </a:r>
                      <a:endParaRPr lang="en-IN" b="0" dirty="0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GD 40 </a:t>
                      </a:r>
                      <a:endParaRPr lang="en-US" b="0" dirty="0" smtClean="0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GD 50</a:t>
                      </a:r>
                      <a:endParaRPr lang="en-IN" dirty="0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LR 20</a:t>
                      </a:r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 30</a:t>
                      </a:r>
                      <a:endParaRPr lang="en-IN" dirty="0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BT 09</a:t>
                      </a:r>
                      <a:endParaRPr lang="en-IN" dirty="0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 50</a:t>
                      </a:r>
                      <a:endParaRPr lang="en-IN" dirty="0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 40</a:t>
                      </a:r>
                      <a:endParaRPr lang="en-IN" dirty="0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/>
                </a:tc>
              </a:tr>
              <a:tr h="34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874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576019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0000"/>
          </a:bodyPr>
          <a:lstStyle/>
          <a:p>
            <a:pPr lvl="0" algn="ctr">
              <a:buClr>
                <a:srgbClr val="7030A0"/>
              </a:buClr>
              <a:buSzPct val="143369"/>
            </a:pPr>
            <a:r>
              <a:rPr lang="en-US" b="1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Unit-I Multiprogramming Operating System (MOS) Project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(First Version)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Google Shape;83;p3"/>
          <p:cNvSpPr txBox="1">
            <a:spLocks noGrp="1"/>
          </p:cNvSpPr>
          <p:nvPr>
            <p:ph type="body" idx="1"/>
          </p:nvPr>
        </p:nvSpPr>
        <p:spPr>
          <a:xfrm>
            <a:off x="576019" y="1268119"/>
            <a:ext cx="7886700" cy="2946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rgbClr val="7030A0"/>
              </a:buClr>
              <a:buSzPts val="2400"/>
              <a:buNone/>
            </a:pPr>
            <a:r>
              <a:rPr lang="en-IN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Assumptions:</a:t>
            </a:r>
          </a:p>
          <a:p>
            <a:pPr marL="342900" algn="just">
              <a:spcBef>
                <a:spcPts val="0"/>
              </a:spcBef>
              <a:buClr>
                <a:srgbClr val="7030A0"/>
              </a:buClr>
              <a:buSzPts val="2400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entered without error in input file</a:t>
            </a:r>
          </a:p>
          <a:p>
            <a:pPr marL="342900" algn="just">
              <a:spcBef>
                <a:spcPts val="0"/>
              </a:spcBef>
              <a:buClr>
                <a:srgbClr val="7030A0"/>
              </a:buClr>
              <a:buSzPts val="2400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separation between jobs</a:t>
            </a:r>
          </a:p>
          <a:p>
            <a:pPr marL="342900" algn="just">
              <a:spcBef>
                <a:spcPts val="0"/>
              </a:spcBef>
              <a:buClr>
                <a:srgbClr val="7030A0"/>
              </a:buClr>
              <a:buSzPts val="2400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outputs separated in output file by 2 blank lines</a:t>
            </a:r>
          </a:p>
          <a:p>
            <a:pPr marL="342900" algn="just">
              <a:spcBef>
                <a:spcPts val="0"/>
              </a:spcBef>
              <a:buClr>
                <a:srgbClr val="7030A0"/>
              </a:buClr>
              <a:buSzPts val="2400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loaded in memory starting at location 00</a:t>
            </a:r>
          </a:p>
          <a:p>
            <a:pPr marL="342900" algn="just">
              <a:spcBef>
                <a:spcPts val="0"/>
              </a:spcBef>
              <a:buClr>
                <a:srgbClr val="7030A0"/>
              </a:buClr>
              <a:buSzPts val="2400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multiprogramming, load and run one program at a time</a:t>
            </a:r>
          </a:p>
          <a:p>
            <a:pPr marL="342900" algn="just">
              <a:spcBef>
                <a:spcPts val="0"/>
              </a:spcBef>
              <a:buClr>
                <a:srgbClr val="7030A0"/>
              </a:buClr>
              <a:buSzPts val="2400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interrupt for service request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94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Notation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Copy program card into buffer then load into memory, every time m is incremented by 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start execution follow instruction execution cycle fetch-decode-execute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: memory; IR: Instruction Register (4 bytes)</a:t>
            </a:r>
          </a:p>
          <a:p>
            <a:r>
              <a:rPr lang="en-US" dirty="0">
                <a:solidFill>
                  <a:schemeClr val="tx1"/>
                </a:solidFill>
              </a:rPr>
              <a:t>IR [1, 2]: Bytes 1, 2 of IR/Operation Code</a:t>
            </a:r>
          </a:p>
          <a:p>
            <a:r>
              <a:rPr lang="en-US" dirty="0">
                <a:solidFill>
                  <a:schemeClr val="tx1"/>
                </a:solidFill>
              </a:rPr>
              <a:t>IR [3, 4]: Bytes 3, 4 of IR/Operand Address</a:t>
            </a:r>
          </a:p>
          <a:p>
            <a:r>
              <a:rPr lang="en-US" dirty="0">
                <a:solidFill>
                  <a:schemeClr val="tx1"/>
                </a:solidFill>
              </a:rPr>
              <a:t>M[&amp;]: Content of memory location &amp;</a:t>
            </a:r>
          </a:p>
          <a:p>
            <a:r>
              <a:rPr lang="en-US" dirty="0">
                <a:solidFill>
                  <a:schemeClr val="tx1"/>
                </a:solidFill>
              </a:rPr>
              <a:t>IC: Instruction Counter Register (2 bytes)</a:t>
            </a:r>
          </a:p>
          <a:p>
            <a:r>
              <a:rPr lang="en-US" dirty="0">
                <a:solidFill>
                  <a:schemeClr val="tx1"/>
                </a:solidFill>
              </a:rPr>
              <a:t>R: General Purpose Register (4 bytes)</a:t>
            </a:r>
          </a:p>
          <a:p>
            <a:r>
              <a:rPr lang="en-US" dirty="0">
                <a:solidFill>
                  <a:schemeClr val="tx1"/>
                </a:solidFill>
              </a:rPr>
              <a:t>C: Toggle (1 byte)</a:t>
            </a:r>
          </a:p>
          <a:p>
            <a:r>
              <a:rPr lang="en-US" dirty="0">
                <a:solidFill>
                  <a:schemeClr val="tx1"/>
                </a:solidFill>
              </a:rPr>
              <a:t>: Loaded/stored/placed into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38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9701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How to write program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47057"/>
            <a:ext cx="7886700" cy="368566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input.txt: Load the program code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Write another program which works like </a:t>
            </a:r>
            <a:r>
              <a:rPr lang="en-US" dirty="0" smtClean="0">
                <a:solidFill>
                  <a:schemeClr val="tx1"/>
                </a:solidFill>
              </a:rPr>
              <a:t>OS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Declare buff[40]- 1 D array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M[100][4] – char array for memory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IR- 1 D array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IC – 1 D array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Toggle- 1 byte </a:t>
            </a:r>
            <a:r>
              <a:rPr lang="en-US" dirty="0" err="1" smtClean="0">
                <a:solidFill>
                  <a:schemeClr val="tx1"/>
                </a:solidFill>
              </a:rPr>
              <a:t>boolean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5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 init() function to flush off everything</a:t>
            </a:r>
          </a:p>
          <a:p>
            <a:pPr>
              <a:buNone/>
            </a:pPr>
            <a:r>
              <a:rPr lang="en-US" dirty="0" smtClean="0"/>
              <a:t>Check if $ AMJ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Init()</a:t>
            </a:r>
          </a:p>
          <a:p>
            <a:pPr>
              <a:buNone/>
            </a:pPr>
            <a:r>
              <a:rPr lang="en-US" dirty="0" smtClean="0"/>
              <a:t>$DTA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start execution</a:t>
            </a:r>
          </a:p>
          <a:p>
            <a:pPr>
              <a:buNone/>
            </a:pPr>
            <a:r>
              <a:rPr lang="en-US" dirty="0" smtClean="0"/>
              <a:t>$END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Continue</a:t>
            </a:r>
          </a:p>
          <a:p>
            <a:r>
              <a:rPr lang="en-US" dirty="0" smtClean="0"/>
              <a:t>Copy program card into buffer then load into memory. </a:t>
            </a:r>
          </a:p>
          <a:p>
            <a:r>
              <a:rPr lang="en-US" dirty="0" smtClean="0"/>
              <a:t>Every time m is incremented by 1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3901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OS Program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64029"/>
            <a:ext cx="7886700" cy="3968694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LOAD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m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chemeClr val="tx1"/>
                </a:solidFill>
              </a:rPr>
              <a:t>0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While not e-o-f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Read </a:t>
            </a:r>
            <a:r>
              <a:rPr lang="en-US" dirty="0">
                <a:solidFill>
                  <a:schemeClr val="tx1"/>
                </a:solidFill>
              </a:rPr>
              <a:t>next (program or control) card from input file in a buffer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</a:t>
            </a:r>
            <a:r>
              <a:rPr lang="en-US" b="1" dirty="0" smtClean="0">
                <a:solidFill>
                  <a:schemeClr val="tx1"/>
                </a:solidFill>
              </a:rPr>
              <a:t>Control </a:t>
            </a:r>
            <a:r>
              <a:rPr lang="en-US" b="1" dirty="0">
                <a:solidFill>
                  <a:schemeClr val="tx1"/>
                </a:solidFill>
              </a:rPr>
              <a:t>card</a:t>
            </a:r>
            <a:r>
              <a:rPr lang="en-US" dirty="0">
                <a:solidFill>
                  <a:schemeClr val="tx1"/>
                </a:solidFill>
              </a:rPr>
              <a:t>: $AMJ, end-while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$</a:t>
            </a:r>
            <a:r>
              <a:rPr lang="en-US" dirty="0">
                <a:solidFill>
                  <a:schemeClr val="tx1"/>
                </a:solidFill>
              </a:rPr>
              <a:t>DTA, </a:t>
            </a:r>
            <a:r>
              <a:rPr lang="en-US" dirty="0" smtClean="0">
                <a:solidFill>
                  <a:schemeClr val="tx1"/>
                </a:solidFill>
              </a:rPr>
              <a:t>MOS/START  EXECUTION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$</a:t>
            </a:r>
            <a:r>
              <a:rPr lang="en-US" dirty="0">
                <a:solidFill>
                  <a:schemeClr val="tx1"/>
                </a:solidFill>
              </a:rPr>
              <a:t>END, end-while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</a:t>
            </a:r>
            <a:r>
              <a:rPr lang="en-US" b="1" dirty="0" smtClean="0">
                <a:solidFill>
                  <a:schemeClr val="tx1"/>
                </a:solidFill>
              </a:rPr>
              <a:t>Program </a:t>
            </a:r>
            <a:r>
              <a:rPr lang="en-US" b="1" dirty="0">
                <a:solidFill>
                  <a:schemeClr val="tx1"/>
                </a:solidFill>
              </a:rPr>
              <a:t>Card</a:t>
            </a:r>
            <a:r>
              <a:rPr lang="en-US" dirty="0">
                <a:solidFill>
                  <a:schemeClr val="tx1"/>
                </a:solidFill>
              </a:rPr>
              <a:t>: If m = 100, abort (memory exceeded)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Store </a:t>
            </a:r>
            <a:r>
              <a:rPr lang="en-US" dirty="0">
                <a:solidFill>
                  <a:schemeClr val="tx1"/>
                </a:solidFill>
              </a:rPr>
              <a:t>buffer in memory locations m through m + 9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m = </a:t>
            </a:r>
            <a:r>
              <a:rPr lang="en-US" dirty="0">
                <a:solidFill>
                  <a:schemeClr val="tx1"/>
                </a:solidFill>
              </a:rPr>
              <a:t>m + 10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End-While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</p:spTree>
    <p:extLst>
      <p:ext uri="{BB962C8B-B14F-4D97-AF65-F5344CB8AC3E}">
        <p14:creationId xmlns="" xmlns:p14="http://schemas.microsoft.com/office/powerpoint/2010/main" val="5712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3901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OS Program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4029"/>
            <a:ext cx="3224893" cy="396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MOS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STARTEXECUTION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IC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chemeClr val="tx1"/>
                </a:solidFill>
              </a:rPr>
              <a:t>00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EXECUTEUSERPROGRAM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3543" y="337457"/>
            <a:ext cx="4833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EXECUTEUSERPROGRAM (SLAVE MODE)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Loop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IR = </a:t>
            </a:r>
            <a:r>
              <a:rPr lang="en-US" sz="1800" dirty="0">
                <a:solidFill>
                  <a:schemeClr val="tx1"/>
                </a:solidFill>
              </a:rPr>
              <a:t>M [IC</a:t>
            </a:r>
            <a:r>
              <a:rPr lang="en-US" sz="1800" dirty="0" smtClean="0">
                <a:solidFill>
                  <a:schemeClr val="tx1"/>
                </a:solidFill>
              </a:rPr>
              <a:t>] //instruction fetched into IR</a:t>
            </a:r>
            <a:endParaRPr lang="en-US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IC = </a:t>
            </a:r>
            <a:r>
              <a:rPr lang="en-US" sz="1800" dirty="0">
                <a:solidFill>
                  <a:schemeClr val="tx1"/>
                </a:solidFill>
              </a:rPr>
              <a:t>IC+1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Examine </a:t>
            </a:r>
            <a:r>
              <a:rPr lang="en-US" sz="1800" dirty="0">
                <a:solidFill>
                  <a:schemeClr val="tx1"/>
                </a:solidFill>
              </a:rPr>
              <a:t>IR[1,2]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     LR</a:t>
            </a:r>
            <a:r>
              <a:rPr lang="en-US" sz="1800" dirty="0">
                <a:solidFill>
                  <a:schemeClr val="tx1"/>
                </a:solidFill>
              </a:rPr>
              <a:t>: R </a:t>
            </a:r>
            <a:r>
              <a:rPr 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M [IR[3,4]]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     SR</a:t>
            </a:r>
            <a:r>
              <a:rPr lang="en-US" sz="1800" dirty="0">
                <a:solidFill>
                  <a:schemeClr val="tx1"/>
                </a:solidFill>
              </a:rPr>
              <a:t>: R </a:t>
            </a:r>
            <a:r>
              <a:rPr 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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M [IR[3,4]]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     CR</a:t>
            </a:r>
            <a:r>
              <a:rPr lang="en-US" sz="1800" dirty="0">
                <a:solidFill>
                  <a:schemeClr val="tx1"/>
                </a:solidFill>
              </a:rPr>
              <a:t>: Compare R and M [IR[3,4]]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           If </a:t>
            </a:r>
            <a:r>
              <a:rPr lang="en-US" sz="1800" dirty="0">
                <a:solidFill>
                  <a:schemeClr val="tx1"/>
                </a:solidFill>
              </a:rPr>
              <a:t>equal C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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 else C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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F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      BT</a:t>
            </a:r>
            <a:r>
              <a:rPr lang="en-US" sz="1800" dirty="0">
                <a:solidFill>
                  <a:schemeClr val="tx1"/>
                </a:solidFill>
              </a:rPr>
              <a:t>: If C = T then IC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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IR [3,4]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      GD</a:t>
            </a:r>
            <a:r>
              <a:rPr lang="en-US" sz="1800" dirty="0">
                <a:solidFill>
                  <a:schemeClr val="tx1"/>
                </a:solidFill>
              </a:rPr>
              <a:t>: SI = 1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      PD</a:t>
            </a:r>
            <a:r>
              <a:rPr lang="en-US" sz="1800" dirty="0">
                <a:solidFill>
                  <a:schemeClr val="tx1"/>
                </a:solidFill>
              </a:rPr>
              <a:t>: SI = 2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        H</a:t>
            </a:r>
            <a:r>
              <a:rPr lang="en-US" sz="1800" dirty="0">
                <a:solidFill>
                  <a:schemeClr val="tx1"/>
                </a:solidFill>
              </a:rPr>
              <a:t>: SI = 3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End-Examine</a:t>
            </a:r>
            <a:endParaRPr lang="en-US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End-Loop</a:t>
            </a:r>
            <a:endParaRPr lang="en-IN" sz="1800" dirty="0"/>
          </a:p>
        </p:txBody>
      </p:sp>
    </p:spTree>
    <p:extLst>
      <p:ext uri="{BB962C8B-B14F-4D97-AF65-F5344CB8AC3E}">
        <p14:creationId xmlns="" xmlns:p14="http://schemas.microsoft.com/office/powerpoint/2010/main" val="33256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1143000" y="460858"/>
            <a:ext cx="6858000" cy="7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 fontScale="90000"/>
          </a:bodyPr>
          <a:lstStyle/>
          <a:p>
            <a:pPr lvl="0">
              <a:lnSpc>
                <a:spcPct val="90000"/>
              </a:lnSpc>
              <a:buClr>
                <a:srgbClr val="C00000"/>
              </a:buClr>
              <a:buSzPts val="4000"/>
            </a:pPr>
            <a:endParaRPr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1143000" y="1360714"/>
            <a:ext cx="7401600" cy="321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/>
          </a:bodyPr>
          <a:lstStyle/>
          <a:p>
            <a:pPr marL="0" lvl="0" indent="0">
              <a:lnSpc>
                <a:spcPct val="90000"/>
              </a:lnSpc>
              <a:buClr>
                <a:srgbClr val="7030A0"/>
              </a:buClr>
              <a:buSzPct val="143369"/>
            </a:pPr>
            <a:r>
              <a:rPr lang="en-US" sz="3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CS2008:: Operating </a:t>
            </a:r>
            <a:r>
              <a:rPr lang="en-US" sz="3200" b="1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Systems Laboratory</a:t>
            </a:r>
            <a:endParaRPr lang="en-US" sz="3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>
              <a:lnSpc>
                <a:spcPct val="90000"/>
              </a:lnSpc>
              <a:buClr>
                <a:srgbClr val="7030A0"/>
              </a:buClr>
              <a:buSzPct val="143369"/>
            </a:pPr>
            <a:endParaRPr lang="en-US" sz="24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>
              <a:lnSpc>
                <a:spcPct val="90000"/>
              </a:lnSpc>
              <a:buClr>
                <a:srgbClr val="7030A0"/>
              </a:buClr>
              <a:buSzPct val="143369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2 Hours/Week</a:t>
            </a:r>
            <a:endParaRPr sz="18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95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2377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OS Program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MOS (MASTER MODE)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SI = 3 (Initialization)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Case SI of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1</a:t>
            </a:r>
            <a:r>
              <a:rPr lang="en-US" dirty="0">
                <a:solidFill>
                  <a:schemeClr val="tx1"/>
                </a:solidFill>
              </a:rPr>
              <a:t>: Read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2</a:t>
            </a:r>
            <a:r>
              <a:rPr lang="en-US" dirty="0">
                <a:solidFill>
                  <a:schemeClr val="tx1"/>
                </a:solidFill>
              </a:rPr>
              <a:t>: Write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3</a:t>
            </a:r>
            <a:r>
              <a:rPr lang="en-US" dirty="0">
                <a:solidFill>
                  <a:schemeClr val="tx1"/>
                </a:solidFill>
              </a:rPr>
              <a:t>: Terminate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Endcase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19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7727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OS Program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51114"/>
            <a:ext cx="7886700" cy="388160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READ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IR [4]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</a:t>
            </a:r>
            <a:r>
              <a:rPr lang="en-US" dirty="0">
                <a:solidFill>
                  <a:schemeClr val="tx1"/>
                </a:solidFill>
              </a:rPr>
              <a:t> 0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Read </a:t>
            </a:r>
            <a:r>
              <a:rPr lang="en-US" dirty="0">
                <a:solidFill>
                  <a:schemeClr val="tx1"/>
                </a:solidFill>
              </a:rPr>
              <a:t>next (data) card from input file in memory locations IR [3,4]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through </a:t>
            </a:r>
            <a:r>
              <a:rPr lang="en-US" dirty="0">
                <a:solidFill>
                  <a:schemeClr val="tx1"/>
                </a:solidFill>
              </a:rPr>
              <a:t>IR [3,4] +</a:t>
            </a:r>
            <a:r>
              <a:rPr lang="en-US" dirty="0" smtClean="0">
                <a:solidFill>
                  <a:schemeClr val="tx1"/>
                </a:solidFill>
              </a:rPr>
              <a:t>9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If </a:t>
            </a:r>
            <a:r>
              <a:rPr lang="en-US" dirty="0">
                <a:solidFill>
                  <a:schemeClr val="tx1"/>
                </a:solidFill>
              </a:rPr>
              <a:t>M [IR [3,4]] = $END, abort (out-of-data)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</a:t>
            </a:r>
            <a:r>
              <a:rPr lang="en-US" dirty="0" smtClean="0">
                <a:solidFill>
                  <a:schemeClr val="tx1"/>
                </a:solidFill>
              </a:rPr>
              <a:t>EXECUTEUSERPROGRAM</a:t>
            </a: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Buffer-&gt; Memory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61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7727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OS Program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51114"/>
            <a:ext cx="7886700" cy="388160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WRITE</a:t>
            </a: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IR </a:t>
            </a:r>
            <a:r>
              <a:rPr lang="en-US" dirty="0">
                <a:solidFill>
                  <a:schemeClr val="tx1"/>
                </a:solidFill>
              </a:rPr>
              <a:t>[4]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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0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Write </a:t>
            </a:r>
            <a:r>
              <a:rPr lang="en-US" dirty="0">
                <a:solidFill>
                  <a:schemeClr val="tx1"/>
                </a:solidFill>
              </a:rPr>
              <a:t>one block (10 words of memory) from memory locations IR [3,4] through IR [3,4] + 9 </a:t>
            </a:r>
            <a:r>
              <a:rPr lang="en-US" dirty="0" smtClean="0">
                <a:solidFill>
                  <a:schemeClr val="tx1"/>
                </a:solidFill>
              </a:rPr>
              <a:t>to output </a:t>
            </a:r>
            <a:r>
              <a:rPr lang="en-US" dirty="0">
                <a:solidFill>
                  <a:schemeClr val="tx1"/>
                </a:solidFill>
              </a:rPr>
              <a:t>file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EXECUTEUSERPROGRAM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Memory-&gt;Buffer-&gt;output file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TERMINATE</a:t>
            </a: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Write </a:t>
            </a:r>
            <a:r>
              <a:rPr lang="en-US" dirty="0">
                <a:solidFill>
                  <a:schemeClr val="tx1"/>
                </a:solidFill>
              </a:rPr>
              <a:t>2 blank lines in output file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MOS/LOAD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44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Assignment 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83771"/>
            <a:ext cx="7886700" cy="38489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Write a program to display pyramid of *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Input:</a:t>
            </a:r>
            <a:endParaRPr lang="en-IN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$DTA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*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Output: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		*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	*		*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*		*		*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8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576019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/>
          </a:bodyPr>
          <a:lstStyle/>
          <a:p>
            <a:pPr lvl="0">
              <a:buClr>
                <a:srgbClr val="7030A0"/>
              </a:buClr>
              <a:buSzPct val="143369"/>
            </a:pP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CS2008:: Operating Systems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Google Shape;83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rgbClr val="7030A0"/>
              </a:buClr>
              <a:buSzPts val="2400"/>
              <a:buNone/>
            </a:pP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Prerequisites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: Computer Architecture &amp; organization, Data Structure</a:t>
            </a:r>
          </a:p>
          <a:p>
            <a:pPr marL="0" lvl="0" indent="0" algn="just">
              <a:spcBef>
                <a:spcPts val="0"/>
              </a:spcBef>
              <a:buClr>
                <a:srgbClr val="7030A0"/>
              </a:buClr>
              <a:buSzPts val="2400"/>
              <a:buNone/>
            </a:pPr>
            <a:endParaRPr lang="en-US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spcBef>
                <a:spcPts val="0"/>
              </a:spcBef>
              <a:buClr>
                <a:srgbClr val="7030A0"/>
              </a:buClr>
              <a:buSzPts val="2400"/>
              <a:buNone/>
            </a:pPr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Objectives: </a:t>
            </a:r>
            <a:endParaRPr lang="en-US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spcBef>
                <a:spcPts val="0"/>
              </a:spcBef>
              <a:buClr>
                <a:srgbClr val="7030A0"/>
              </a:buClr>
              <a:buSzPts val="2400"/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1.To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 functions of Operating System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spcBef>
                <a:spcPts val="0"/>
              </a:spcBef>
              <a:buClr>
                <a:srgbClr val="7030A0"/>
              </a:buClr>
              <a:buSzPts val="2400"/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2.To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 the importance of concurrency and how to implement concurrent abstractions correctly in an OS.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spcBef>
                <a:spcPts val="0"/>
              </a:spcBef>
              <a:buClr>
                <a:srgbClr val="7030A0"/>
              </a:buClr>
              <a:buSzPts val="2400"/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3.To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 OS scheduling policies and mechanisms.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spcBef>
                <a:spcPts val="0"/>
              </a:spcBef>
              <a:buClr>
                <a:srgbClr val="7030A0"/>
              </a:buClr>
              <a:buSzPts val="2400"/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4.To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deal with deadlock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spcBef>
                <a:spcPts val="0"/>
              </a:spcBef>
              <a:buClr>
                <a:srgbClr val="7030A0"/>
              </a:buClr>
              <a:buSzPts val="2400"/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5.To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 memory management schemes in various ways to improve performance, and how this impacts system complexity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spcBef>
                <a:spcPts val="0"/>
              </a:spcBef>
              <a:buClr>
                <a:srgbClr val="7030A0"/>
              </a:buClr>
              <a:buSzPts val="2400"/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To learn design &amp; develop the Operating system from a scratch.</a:t>
            </a:r>
            <a:endParaRPr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90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/>
        </p:nvSpPr>
        <p:spPr>
          <a:xfrm>
            <a:off x="7162800" y="485775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46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b="1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Scenario: Construct a small virtual machine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8025" y="3248013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Memory</a:t>
            </a: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11287" y="1049099"/>
            <a:ext cx="17526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/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800" b="1" dirty="0"/>
          </a:p>
        </p:txBody>
      </p:sp>
      <p:sp>
        <p:nvSpPr>
          <p:cNvPr id="9" name="Left-Right Arrow 8"/>
          <p:cNvSpPr/>
          <p:nvPr/>
        </p:nvSpPr>
        <p:spPr>
          <a:xfrm>
            <a:off x="4963887" y="1749261"/>
            <a:ext cx="881743" cy="263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156857" y="3385457"/>
            <a:ext cx="9143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 device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76059" y="3396344"/>
            <a:ext cx="9143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</a:t>
            </a:r>
          </a:p>
          <a:p>
            <a:pPr algn="ctr"/>
            <a:r>
              <a:rPr lang="en-US" b="1" dirty="0" smtClean="0"/>
              <a:t>device</a:t>
            </a:r>
            <a:endParaRPr lang="en-IN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14056" y="2856954"/>
            <a:ext cx="0" cy="52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02629" y="2870398"/>
            <a:ext cx="32654" cy="5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2390943"/>
              </p:ext>
            </p:extLst>
          </p:nvPr>
        </p:nvGraphicFramePr>
        <p:xfrm>
          <a:off x="5867396" y="1110345"/>
          <a:ext cx="1807032" cy="1882320"/>
        </p:xfrm>
        <a:graphic>
          <a:graphicData uri="http://schemas.openxmlformats.org/drawingml/2006/table">
            <a:tbl>
              <a:tblPr firstRow="1" bandRow="1">
                <a:tableStyleId>{9171A32C-8352-4546-99F0-8FC904CD77FA}</a:tableStyleId>
              </a:tblPr>
              <a:tblGrid>
                <a:gridCol w="1807032"/>
              </a:tblGrid>
              <a:tr h="37646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646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646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646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646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10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/>
        </p:nvSpPr>
        <p:spPr>
          <a:xfrm>
            <a:off x="7162800" y="485775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96686" y="54428"/>
            <a:ext cx="7772400" cy="46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b="1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Scenario: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8025" y="3248013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Memory</a:t>
            </a: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07772" y="391887"/>
            <a:ext cx="265611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8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4963887" y="1749261"/>
            <a:ext cx="881743" cy="263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819400" y="4463144"/>
            <a:ext cx="9143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 device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2" y="4474031"/>
            <a:ext cx="9143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</a:t>
            </a:r>
          </a:p>
          <a:p>
            <a:pPr algn="ctr"/>
            <a:r>
              <a:rPr lang="en-US" b="1" dirty="0" smtClean="0"/>
              <a:t>device</a:t>
            </a:r>
            <a:endParaRPr lang="en-IN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76599" y="3934641"/>
            <a:ext cx="0" cy="52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65172" y="3948085"/>
            <a:ext cx="32654" cy="5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6697840"/>
              </p:ext>
            </p:extLst>
          </p:nvPr>
        </p:nvGraphicFramePr>
        <p:xfrm>
          <a:off x="3156857" y="539750"/>
          <a:ext cx="1589320" cy="366742"/>
        </p:xfrm>
        <a:graphic>
          <a:graphicData uri="http://schemas.openxmlformats.org/drawingml/2006/table">
            <a:tbl>
              <a:tblPr firstRow="1" bandRow="1">
                <a:tableStyleId>{9171A32C-8352-4546-99F0-8FC904CD77FA}</a:tableStyleId>
              </a:tblPr>
              <a:tblGrid>
                <a:gridCol w="397330"/>
                <a:gridCol w="397330"/>
                <a:gridCol w="397330"/>
                <a:gridCol w="397330"/>
              </a:tblGrid>
              <a:tr h="3667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47259" y="576942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IN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8167104"/>
              </p:ext>
            </p:extLst>
          </p:nvPr>
        </p:nvGraphicFramePr>
        <p:xfrm>
          <a:off x="3145972" y="1040494"/>
          <a:ext cx="1589320" cy="366742"/>
        </p:xfrm>
        <a:graphic>
          <a:graphicData uri="http://schemas.openxmlformats.org/drawingml/2006/table">
            <a:tbl>
              <a:tblPr firstRow="1" bandRow="1">
                <a:tableStyleId>{9171A32C-8352-4546-99F0-8FC904CD77FA}</a:tableStyleId>
              </a:tblPr>
              <a:tblGrid>
                <a:gridCol w="397330"/>
                <a:gridCol w="397330"/>
                <a:gridCol w="397330"/>
                <a:gridCol w="397330"/>
              </a:tblGrid>
              <a:tr h="3667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47260" y="1077687"/>
            <a:ext cx="50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IR</a:t>
            </a:r>
            <a:endParaRPr lang="en-I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7614301"/>
              </p:ext>
            </p:extLst>
          </p:nvPr>
        </p:nvGraphicFramePr>
        <p:xfrm>
          <a:off x="3145970" y="1628323"/>
          <a:ext cx="914400" cy="370840"/>
        </p:xfrm>
        <a:graphic>
          <a:graphicData uri="http://schemas.openxmlformats.org/drawingml/2006/table">
            <a:tbl>
              <a:tblPr firstRow="1" bandRow="1">
                <a:tableStyleId>{9171A32C-8352-4546-99F0-8FC904CD77FA}</a:tableStyleId>
              </a:tblPr>
              <a:tblGrid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90802" y="1637982"/>
            <a:ext cx="50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IC</a:t>
            </a:r>
            <a:endParaRPr lang="en-IN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44026317"/>
              </p:ext>
            </p:extLst>
          </p:nvPr>
        </p:nvGraphicFramePr>
        <p:xfrm>
          <a:off x="3145972" y="2183493"/>
          <a:ext cx="511630" cy="370840"/>
        </p:xfrm>
        <a:graphic>
          <a:graphicData uri="http://schemas.openxmlformats.org/drawingml/2006/table">
            <a:tbl>
              <a:tblPr firstRow="1" bandRow="1">
                <a:tableStyleId>{9171A32C-8352-4546-99F0-8FC904CD77FA}</a:tableStyleId>
              </a:tblPr>
              <a:tblGrid>
                <a:gridCol w="51163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58146" y="2236697"/>
            <a:ext cx="50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37712" y="1137239"/>
            <a:ext cx="359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26828" y="1474696"/>
            <a:ext cx="359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805056" y="2639468"/>
            <a:ext cx="66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99</a:t>
            </a:r>
            <a:endParaRPr lang="en-IN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01750299"/>
              </p:ext>
            </p:extLst>
          </p:nvPr>
        </p:nvGraphicFramePr>
        <p:xfrm>
          <a:off x="5954483" y="1149350"/>
          <a:ext cx="1491348" cy="1854200"/>
        </p:xfrm>
        <a:graphic>
          <a:graphicData uri="http://schemas.openxmlformats.org/drawingml/2006/table">
            <a:tbl>
              <a:tblPr firstRow="1" bandRow="1">
                <a:tableStyleId>{9171A32C-8352-4546-99F0-8FC904CD77FA}</a:tableStyleId>
              </a:tblPr>
              <a:tblGrid>
                <a:gridCol w="372837"/>
                <a:gridCol w="372837"/>
                <a:gridCol w="372837"/>
                <a:gridCol w="372837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593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Specifications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 memory: 100 words * 4 byes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Block: 10 words * 4 bytes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Input device: CPU can read multiple cards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Card reader: It can read multiple cards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Size of each card: 1 block: 10* 4 bytes= 40 bytes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Output device: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Line printer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Can print one line = 1 card = 40 bytes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Size of each card: Max. 40 bytes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Except H all other instructions are of 4 bytes.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32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Types of cards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66649"/>
            <a:ext cx="4489888" cy="13978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Control Card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Program Card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Card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29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3372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Instruction Set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07572"/>
            <a:ext cx="7886700" cy="39251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GD &lt;10&gt;: Get data from the data card and put it in the memory block whose starting address is 10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PD &lt;10&gt;: Print the data from block whose starting address is 10 and print it in 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utput file for display. It prints complete block.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LR &lt;10&gt;: Load register with the contents of memory location &lt;10&gt;. Register is general purpose register.</a:t>
            </a: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R &lt;10&gt;: Store the contents of register to memory location &lt;10&gt;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CR &lt;10&gt;: Compare content of register R and memory location &lt;10&gt;. Result will be stored in Toggle register, if both values are equal: Toggle =True (T)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BT &lt;05&gt;: Branch on Toggle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If toggle is true, jump to memory location &lt;05&gt; and start executing instructions from this location.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H: Halt: stop the execution</a:t>
            </a:r>
          </a:p>
          <a:p>
            <a:pPr marL="1028700" lvl="2" indent="0">
              <a:buNone/>
            </a:pP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20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2284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First Program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94656"/>
            <a:ext cx="7886700" cy="34616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Write jobs in input file: input.txt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Group of cards is known as job</a:t>
            </a: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$AMJ 0001 00030001 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GD 10 PD 10 H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$DTA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Hello World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$END 0001</a:t>
            </a:r>
            <a:endParaRPr lang="en-US" b="1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62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1148</Words>
  <Application>Microsoft Office PowerPoint</Application>
  <PresentationFormat>On-screen Show (16:9)</PresentationFormat>
  <Paragraphs>262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Simple Light</vt:lpstr>
      <vt:lpstr>Slide 1</vt:lpstr>
      <vt:lpstr>Slide 2</vt:lpstr>
      <vt:lpstr>CS2008:: Operating Systems</vt:lpstr>
      <vt:lpstr>Scenario: Construct a small virtual machine</vt:lpstr>
      <vt:lpstr>Scenario:</vt:lpstr>
      <vt:lpstr>Specifications</vt:lpstr>
      <vt:lpstr>Types of cards</vt:lpstr>
      <vt:lpstr>Instruction Set</vt:lpstr>
      <vt:lpstr>First Program</vt:lpstr>
      <vt:lpstr>First Program</vt:lpstr>
      <vt:lpstr>First Program</vt:lpstr>
      <vt:lpstr>Second Program</vt:lpstr>
      <vt:lpstr>Second Program</vt:lpstr>
      <vt:lpstr>Unit-I Multiprogramming Operating System (MOS) Project (First Version)</vt:lpstr>
      <vt:lpstr>Notation</vt:lpstr>
      <vt:lpstr>How to write program</vt:lpstr>
      <vt:lpstr>Slide 17</vt:lpstr>
      <vt:lpstr>OS Program</vt:lpstr>
      <vt:lpstr>OS Program</vt:lpstr>
      <vt:lpstr>OS Program</vt:lpstr>
      <vt:lpstr>OS Program</vt:lpstr>
      <vt:lpstr>OS Program</vt:lpstr>
      <vt:lpstr>Assignment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57</cp:revision>
  <dcterms:modified xsi:type="dcterms:W3CDTF">2024-02-05T05:18:59Z</dcterms:modified>
</cp:coreProperties>
</file>