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9" r:id="rId13"/>
    <p:sldId id="266" r:id="rId14"/>
    <p:sldId id="267" r:id="rId15"/>
  </p:sldIdLst>
  <p:sldSz cx="18288000" cy="10287000"/>
  <p:notesSz cx="6858000" cy="9144000"/>
  <p:embeddedFontLst>
    <p:embeddedFont>
      <p:font typeface="Canva Sans" panose="020B0604020202020204" charset="0"/>
      <p:regular r:id="rId16"/>
    </p:embeddedFont>
    <p:embeddedFont>
      <p:font typeface="Canva Sans Bold" panose="020B0604020202020204" charset="0"/>
      <p:regular r:id="rId17"/>
    </p:embeddedFont>
    <p:embeddedFont>
      <p:font typeface="Quicksand" panose="020B0604020202020204" charset="0"/>
      <p:regular r:id="rId18"/>
    </p:embeddedFont>
    <p:embeddedFont>
      <p:font typeface="Quicksand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42297-B704-4191-99FC-6FDA014403EC}" v="24" dt="2025-09-23T06:11:33.896"/>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9" d="100"/>
          <a:sy n="59" d="100"/>
        </p:scale>
        <p:origin x="312"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asri ....!" userId="049642e338c46cbb" providerId="LiveId" clId="{9FE25671-D437-4845-89FA-0536B3E8859A}"/>
    <pc:docChg chg="undo custSel addSld modSld sldOrd">
      <pc:chgData name="Roopasri ....!" userId="049642e338c46cbb" providerId="LiveId" clId="{9FE25671-D437-4845-89FA-0536B3E8859A}" dt="2025-09-23T08:36:04.692" v="200"/>
      <pc:docMkLst>
        <pc:docMk/>
      </pc:docMkLst>
      <pc:sldChg chg="ord">
        <pc:chgData name="Roopasri ....!" userId="049642e338c46cbb" providerId="LiveId" clId="{9FE25671-D437-4845-89FA-0536B3E8859A}" dt="2025-09-23T04:01:38.887" v="0" actId="20578"/>
        <pc:sldMkLst>
          <pc:docMk/>
          <pc:sldMk cId="0" sldId="257"/>
        </pc:sldMkLst>
      </pc:sldChg>
      <pc:sldChg chg="modSp mod">
        <pc:chgData name="Roopasri ....!" userId="049642e338c46cbb" providerId="LiveId" clId="{9FE25671-D437-4845-89FA-0536B3E8859A}" dt="2025-09-23T06:15:37.768" v="192" actId="20577"/>
        <pc:sldMkLst>
          <pc:docMk/>
          <pc:sldMk cId="0" sldId="258"/>
        </pc:sldMkLst>
        <pc:spChg chg="mod">
          <ac:chgData name="Roopasri ....!" userId="049642e338c46cbb" providerId="LiveId" clId="{9FE25671-D437-4845-89FA-0536B3E8859A}" dt="2025-09-23T06:15:37.768" v="192" actId="20577"/>
          <ac:spMkLst>
            <pc:docMk/>
            <pc:sldMk cId="0" sldId="258"/>
            <ac:spMk id="11" creationId="{00000000-0000-0000-0000-000000000000}"/>
          </ac:spMkLst>
        </pc:spChg>
      </pc:sldChg>
      <pc:sldChg chg="modSp mod ord">
        <pc:chgData name="Roopasri ....!" userId="049642e338c46cbb" providerId="LiveId" clId="{9FE25671-D437-4845-89FA-0536B3E8859A}" dt="2025-09-23T08:36:03.226" v="198"/>
        <pc:sldMkLst>
          <pc:docMk/>
          <pc:sldMk cId="0" sldId="264"/>
        </pc:sldMkLst>
        <pc:spChg chg="mod">
          <ac:chgData name="Roopasri ....!" userId="049642e338c46cbb" providerId="LiveId" clId="{9FE25671-D437-4845-89FA-0536B3E8859A}" dt="2025-09-23T04:23:39.637" v="100" actId="14100"/>
          <ac:spMkLst>
            <pc:docMk/>
            <pc:sldMk cId="0" sldId="264"/>
            <ac:spMk id="9" creationId="{00000000-0000-0000-0000-000000000000}"/>
          </ac:spMkLst>
        </pc:spChg>
      </pc:sldChg>
      <pc:sldChg chg="addSp delSp modSp mod ord">
        <pc:chgData name="Roopasri ....!" userId="049642e338c46cbb" providerId="LiveId" clId="{9FE25671-D437-4845-89FA-0536B3E8859A}" dt="2025-09-23T08:36:04.692" v="200"/>
        <pc:sldMkLst>
          <pc:docMk/>
          <pc:sldMk cId="0" sldId="265"/>
        </pc:sldMkLst>
        <pc:spChg chg="mod">
          <ac:chgData name="Roopasri ....!" userId="049642e338c46cbb" providerId="LiveId" clId="{9FE25671-D437-4845-89FA-0536B3E8859A}" dt="2025-09-23T06:10:45.233" v="165" actId="1076"/>
          <ac:spMkLst>
            <pc:docMk/>
            <pc:sldMk cId="0" sldId="265"/>
            <ac:spMk id="6" creationId="{00000000-0000-0000-0000-000000000000}"/>
          </ac:spMkLst>
        </pc:spChg>
        <pc:spChg chg="add del mod">
          <ac:chgData name="Roopasri ....!" userId="049642e338c46cbb" providerId="LiveId" clId="{9FE25671-D437-4845-89FA-0536B3E8859A}" dt="2025-09-23T06:12:37.912" v="177"/>
          <ac:spMkLst>
            <pc:docMk/>
            <pc:sldMk cId="0" sldId="265"/>
            <ac:spMk id="12" creationId="{D01CB934-BD4F-EBDE-8A35-36666501556F}"/>
          </ac:spMkLst>
        </pc:spChg>
        <pc:spChg chg="add mod">
          <ac:chgData name="Roopasri ....!" userId="049642e338c46cbb" providerId="LiveId" clId="{9FE25671-D437-4845-89FA-0536B3E8859A}" dt="2025-09-23T06:12:00.200" v="173" actId="113"/>
          <ac:spMkLst>
            <pc:docMk/>
            <pc:sldMk cId="0" sldId="265"/>
            <ac:spMk id="15" creationId="{EC235CEE-F1C5-61C1-DCF7-734ED7D38C04}"/>
          </ac:spMkLst>
        </pc:spChg>
        <pc:picChg chg="add mod">
          <ac:chgData name="Roopasri ....!" userId="049642e338c46cbb" providerId="LiveId" clId="{9FE25671-D437-4845-89FA-0536B3E8859A}" dt="2025-09-23T06:12:15.223" v="175" actId="14100"/>
          <ac:picMkLst>
            <pc:docMk/>
            <pc:sldMk cId="0" sldId="265"/>
            <ac:picMk id="14" creationId="{71B01AA9-BD45-4D7B-85F8-EC5959AE4283}"/>
          </ac:picMkLst>
        </pc:picChg>
      </pc:sldChg>
      <pc:sldChg chg="modSp mod">
        <pc:chgData name="Roopasri ....!" userId="049642e338c46cbb" providerId="LiveId" clId="{9FE25671-D437-4845-89FA-0536B3E8859A}" dt="2025-09-23T04:03:27.609" v="1" actId="1076"/>
        <pc:sldMkLst>
          <pc:docMk/>
          <pc:sldMk cId="0" sldId="266"/>
        </pc:sldMkLst>
        <pc:grpChg chg="mod">
          <ac:chgData name="Roopasri ....!" userId="049642e338c46cbb" providerId="LiveId" clId="{9FE25671-D437-4845-89FA-0536B3E8859A}" dt="2025-09-23T04:03:27.609" v="1" actId="1076"/>
          <ac:grpSpMkLst>
            <pc:docMk/>
            <pc:sldMk cId="0" sldId="266"/>
            <ac:grpSpMk id="2" creationId="{00000000-0000-0000-0000-000000000000}"/>
          </ac:grpSpMkLst>
        </pc:grpChg>
      </pc:sldChg>
      <pc:sldChg chg="addSp delSp modSp add mod ord">
        <pc:chgData name="Roopasri ....!" userId="049642e338c46cbb" providerId="LiveId" clId="{9FE25671-D437-4845-89FA-0536B3E8859A}" dt="2025-09-23T05:56:06.325" v="121"/>
        <pc:sldMkLst>
          <pc:docMk/>
          <pc:sldMk cId="4249921193" sldId="268"/>
        </pc:sldMkLst>
        <pc:spChg chg="mod">
          <ac:chgData name="Roopasri ....!" userId="049642e338c46cbb" providerId="LiveId" clId="{9FE25671-D437-4845-89FA-0536B3E8859A}" dt="2025-09-23T04:14:13.165" v="44" actId="1076"/>
          <ac:spMkLst>
            <pc:docMk/>
            <pc:sldMk cId="4249921193" sldId="268"/>
            <ac:spMk id="3" creationId="{2055D7E7-F01E-6B73-F8C0-7D07F8B9684B}"/>
          </ac:spMkLst>
        </pc:spChg>
        <pc:spChg chg="del">
          <ac:chgData name="Roopasri ....!" userId="049642e338c46cbb" providerId="LiveId" clId="{9FE25671-D437-4845-89FA-0536B3E8859A}" dt="2025-09-23T04:03:46.946" v="3" actId="478"/>
          <ac:spMkLst>
            <pc:docMk/>
            <pc:sldMk cId="4249921193" sldId="268"/>
            <ac:spMk id="5" creationId="{4D01D17E-051A-EB47-B72F-E99DE0B94489}"/>
          </ac:spMkLst>
        </pc:spChg>
        <pc:spChg chg="add del">
          <ac:chgData name="Roopasri ....!" userId="049642e338c46cbb" providerId="LiveId" clId="{9FE25671-D437-4845-89FA-0536B3E8859A}" dt="2025-09-23T04:04:22.336" v="14" actId="478"/>
          <ac:spMkLst>
            <pc:docMk/>
            <pc:sldMk cId="4249921193" sldId="268"/>
            <ac:spMk id="6" creationId="{C68BEAEA-FCB2-905F-D440-B54120DDB8D0}"/>
          </ac:spMkLst>
        </pc:spChg>
        <pc:spChg chg="add del">
          <ac:chgData name="Roopasri ....!" userId="049642e338c46cbb" providerId="LiveId" clId="{9FE25671-D437-4845-89FA-0536B3E8859A}" dt="2025-09-23T04:04:12.230" v="11" actId="478"/>
          <ac:spMkLst>
            <pc:docMk/>
            <pc:sldMk cId="4249921193" sldId="268"/>
            <ac:spMk id="7" creationId="{97CF1ACB-84EA-DDC6-86CD-1018C2021F21}"/>
          </ac:spMkLst>
        </pc:spChg>
        <pc:spChg chg="add del">
          <ac:chgData name="Roopasri ....!" userId="049642e338c46cbb" providerId="LiveId" clId="{9FE25671-D437-4845-89FA-0536B3E8859A}" dt="2025-09-23T04:04:05.849" v="10" actId="478"/>
          <ac:spMkLst>
            <pc:docMk/>
            <pc:sldMk cId="4249921193" sldId="268"/>
            <ac:spMk id="8" creationId="{B5173979-FE81-EDF9-4989-EE725FBD73A3}"/>
          </ac:spMkLst>
        </pc:spChg>
        <pc:spChg chg="del mod">
          <ac:chgData name="Roopasri ....!" userId="049642e338c46cbb" providerId="LiveId" clId="{9FE25671-D437-4845-89FA-0536B3E8859A}" dt="2025-09-23T04:03:52.417" v="5" actId="478"/>
          <ac:spMkLst>
            <pc:docMk/>
            <pc:sldMk cId="4249921193" sldId="268"/>
            <ac:spMk id="9" creationId="{C53A9547-38C2-5EEF-598C-ECF5CE0BD67C}"/>
          </ac:spMkLst>
        </pc:spChg>
        <pc:spChg chg="add del mod">
          <ac:chgData name="Roopasri ....!" userId="049642e338c46cbb" providerId="LiveId" clId="{9FE25671-D437-4845-89FA-0536B3E8859A}" dt="2025-09-23T04:04:05.849" v="10" actId="478"/>
          <ac:spMkLst>
            <pc:docMk/>
            <pc:sldMk cId="4249921193" sldId="268"/>
            <ac:spMk id="10" creationId="{ED3FFC37-FE0F-21FA-3033-B905316DCBBA}"/>
          </ac:spMkLst>
        </pc:spChg>
        <pc:spChg chg="add del mod">
          <ac:chgData name="Roopasri ....!" userId="049642e338c46cbb" providerId="LiveId" clId="{9FE25671-D437-4845-89FA-0536B3E8859A}" dt="2025-09-23T04:04:20.204" v="13" actId="478"/>
          <ac:spMkLst>
            <pc:docMk/>
            <pc:sldMk cId="4249921193" sldId="268"/>
            <ac:spMk id="11" creationId="{DE41AE58-95B3-6F3B-55AD-D21C82B0867B}"/>
          </ac:spMkLst>
        </pc:spChg>
        <pc:spChg chg="add mod">
          <ac:chgData name="Roopasri ....!" userId="049642e338c46cbb" providerId="LiveId" clId="{9FE25671-D437-4845-89FA-0536B3E8859A}" dt="2025-09-23T04:20:34.463" v="93" actId="113"/>
          <ac:spMkLst>
            <pc:docMk/>
            <pc:sldMk cId="4249921193" sldId="268"/>
            <ac:spMk id="14" creationId="{AAEDCC6E-50CE-FA07-9913-CF7009B64EE5}"/>
          </ac:spMkLst>
        </pc:spChg>
        <pc:spChg chg="add mod">
          <ac:chgData name="Roopasri ....!" userId="049642e338c46cbb" providerId="LiveId" clId="{9FE25671-D437-4845-89FA-0536B3E8859A}" dt="2025-09-23T04:11:40.944" v="28" actId="20578"/>
          <ac:spMkLst>
            <pc:docMk/>
            <pc:sldMk cId="4249921193" sldId="268"/>
            <ac:spMk id="15" creationId="{0131DC2F-BAF3-D11D-4D7C-716DC4969E6F}"/>
          </ac:spMkLst>
        </pc:spChg>
        <pc:spChg chg="add mod">
          <ac:chgData name="Roopasri ....!" userId="049642e338c46cbb" providerId="LiveId" clId="{9FE25671-D437-4845-89FA-0536B3E8859A}" dt="2025-09-23T04:13:14.781" v="40" actId="571"/>
          <ac:spMkLst>
            <pc:docMk/>
            <pc:sldMk cId="4249921193" sldId="268"/>
            <ac:spMk id="16" creationId="{50BC8230-6991-EE8C-6BF0-DB1AC5E412FD}"/>
          </ac:spMkLst>
        </pc:spChg>
        <pc:spChg chg="add mod">
          <ac:chgData name="Roopasri ....!" userId="049642e338c46cbb" providerId="LiveId" clId="{9FE25671-D437-4845-89FA-0536B3E8859A}" dt="2025-09-23T04:20:18.592" v="91" actId="20577"/>
          <ac:spMkLst>
            <pc:docMk/>
            <pc:sldMk cId="4249921193" sldId="268"/>
            <ac:spMk id="17" creationId="{E60A5FF8-AB40-2337-4E1B-E908072F0A09}"/>
          </ac:spMkLst>
        </pc:spChg>
        <pc:grpChg chg="add del mod">
          <ac:chgData name="Roopasri ....!" userId="049642e338c46cbb" providerId="LiveId" clId="{9FE25671-D437-4845-89FA-0536B3E8859A}" dt="2025-09-23T04:22:18.313" v="95" actId="1076"/>
          <ac:grpSpMkLst>
            <pc:docMk/>
            <pc:sldMk cId="4249921193" sldId="268"/>
            <ac:grpSpMk id="2" creationId="{E7314903-44B4-3270-3778-B6AABD61310B}"/>
          </ac:grpSpMkLst>
        </pc:grpChg>
        <pc:picChg chg="add mod modCrop">
          <ac:chgData name="Roopasri ....!" userId="049642e338c46cbb" providerId="LiveId" clId="{9FE25671-D437-4845-89FA-0536B3E8859A}" dt="2025-09-23T04:22:35.386" v="99" actId="14100"/>
          <ac:picMkLst>
            <pc:docMk/>
            <pc:sldMk cId="4249921193" sldId="268"/>
            <ac:picMk id="13" creationId="{DA3070DA-5DDF-990E-26DE-85445C49A21F}"/>
          </ac:picMkLst>
        </pc:picChg>
      </pc:sldChg>
      <pc:sldChg chg="addSp delSp modSp add mod ord">
        <pc:chgData name="Roopasri ....!" userId="049642e338c46cbb" providerId="LiveId" clId="{9FE25671-D437-4845-89FA-0536B3E8859A}" dt="2025-09-23T08:35:27.905" v="196"/>
        <pc:sldMkLst>
          <pc:docMk/>
          <pc:sldMk cId="1722653121" sldId="269"/>
        </pc:sldMkLst>
        <pc:spChg chg="mod">
          <ac:chgData name="Roopasri ....!" userId="049642e338c46cbb" providerId="LiveId" clId="{9FE25671-D437-4845-89FA-0536B3E8859A}" dt="2025-09-23T05:56:51.101" v="124" actId="1076"/>
          <ac:spMkLst>
            <pc:docMk/>
            <pc:sldMk cId="1722653121" sldId="269"/>
            <ac:spMk id="3" creationId="{E4EDA88E-FD09-38A3-6F3E-50CF577A6879}"/>
          </ac:spMkLst>
        </pc:spChg>
        <pc:spChg chg="add mod">
          <ac:chgData name="Roopasri ....!" userId="049642e338c46cbb" providerId="LiveId" clId="{9FE25671-D437-4845-89FA-0536B3E8859A}" dt="2025-09-23T05:59:25.907" v="161" actId="20577"/>
          <ac:spMkLst>
            <pc:docMk/>
            <pc:sldMk cId="1722653121" sldId="269"/>
            <ac:spMk id="9" creationId="{7404D9D1-A501-6606-D27E-719E38C0B28F}"/>
          </ac:spMkLst>
        </pc:spChg>
        <pc:spChg chg="del">
          <ac:chgData name="Roopasri ....!" userId="049642e338c46cbb" providerId="LiveId" clId="{9FE25671-D437-4845-89FA-0536B3E8859A}" dt="2025-09-23T05:49:51.548" v="105" actId="478"/>
          <ac:spMkLst>
            <pc:docMk/>
            <pc:sldMk cId="1722653121" sldId="269"/>
            <ac:spMk id="14" creationId="{6800E4B4-76CA-1037-3D98-5A804C67A2A8}"/>
          </ac:spMkLst>
        </pc:spChg>
        <pc:spChg chg="del mod">
          <ac:chgData name="Roopasri ....!" userId="049642e338c46cbb" providerId="LiveId" clId="{9FE25671-D437-4845-89FA-0536B3E8859A}" dt="2025-09-23T05:49:46.356" v="104" actId="478"/>
          <ac:spMkLst>
            <pc:docMk/>
            <pc:sldMk cId="1722653121" sldId="269"/>
            <ac:spMk id="17" creationId="{E454E8AE-B918-FD6A-F35C-BEC226B12AF6}"/>
          </ac:spMkLst>
        </pc:spChg>
        <pc:graphicFrameChg chg="add del">
          <ac:chgData name="Roopasri ....!" userId="049642e338c46cbb" providerId="LiveId" clId="{9FE25671-D437-4845-89FA-0536B3E8859A}" dt="2025-09-23T05:50:09.136" v="107" actId="478"/>
          <ac:graphicFrameMkLst>
            <pc:docMk/>
            <pc:sldMk cId="1722653121" sldId="269"/>
            <ac:graphicFrameMk id="5" creationId="{AFE4DF83-32B4-7BE3-B3D3-2B625658A712}"/>
          </ac:graphicFrameMkLst>
        </pc:graphicFrameChg>
        <pc:graphicFrameChg chg="add mod modGraphic">
          <ac:chgData name="Roopasri ....!" userId="049642e338c46cbb" providerId="LiveId" clId="{9FE25671-D437-4845-89FA-0536B3E8859A}" dt="2025-09-23T05:59:33.963" v="162" actId="14100"/>
          <ac:graphicFrameMkLst>
            <pc:docMk/>
            <pc:sldMk cId="1722653121" sldId="269"/>
            <ac:graphicFrameMk id="6" creationId="{F6756FC6-FA15-1532-03CD-2E86A9B79B6A}"/>
          </ac:graphicFrameMkLst>
        </pc:graphicFrameChg>
        <pc:graphicFrameChg chg="add del mod">
          <ac:chgData name="Roopasri ....!" userId="049642e338c46cbb" providerId="LiveId" clId="{9FE25671-D437-4845-89FA-0536B3E8859A}" dt="2025-09-23T05:56:37.647" v="123" actId="478"/>
          <ac:graphicFrameMkLst>
            <pc:docMk/>
            <pc:sldMk cId="1722653121" sldId="269"/>
            <ac:graphicFrameMk id="7" creationId="{9C6E5E5A-11C9-D8EF-D388-AC5332340757}"/>
          </ac:graphicFrameMkLst>
        </pc:graphicFrameChg>
        <pc:picChg chg="del">
          <ac:chgData name="Roopasri ....!" userId="049642e338c46cbb" providerId="LiveId" clId="{9FE25671-D437-4845-89FA-0536B3E8859A}" dt="2025-09-23T05:49:40.030" v="102" actId="478"/>
          <ac:picMkLst>
            <pc:docMk/>
            <pc:sldMk cId="1722653121" sldId="269"/>
            <ac:picMk id="13" creationId="{C81D288E-BEFE-EA4A-9020-313B50A1AC2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419979" y="513168"/>
            <a:ext cx="17448042" cy="9521363"/>
            <a:chOff x="0" y="0"/>
            <a:chExt cx="64370764" cy="35127004"/>
          </a:xfrm>
        </p:grpSpPr>
        <p:sp>
          <p:nvSpPr>
            <p:cNvPr id="3" name="Freeform 3"/>
            <p:cNvSpPr/>
            <p:nvPr/>
          </p:nvSpPr>
          <p:spPr>
            <a:xfrm>
              <a:off x="72390" y="72390"/>
              <a:ext cx="64225986" cy="34982224"/>
            </a:xfrm>
            <a:custGeom>
              <a:avLst/>
              <a:gdLst/>
              <a:ahLst/>
              <a:cxnLst/>
              <a:rect l="l" t="t" r="r" b="b"/>
              <a:pathLst>
                <a:path w="64225986" h="34982224">
                  <a:moveTo>
                    <a:pt x="0" y="0"/>
                  </a:moveTo>
                  <a:lnTo>
                    <a:pt x="64225986" y="0"/>
                  </a:lnTo>
                  <a:lnTo>
                    <a:pt x="64225986" y="34982224"/>
                  </a:lnTo>
                  <a:lnTo>
                    <a:pt x="0" y="34982224"/>
                  </a:lnTo>
                  <a:lnTo>
                    <a:pt x="0" y="0"/>
                  </a:lnTo>
                  <a:close/>
                </a:path>
              </a:pathLst>
            </a:custGeom>
            <a:solidFill>
              <a:srgbClr val="AA9E95"/>
            </a:solidFill>
          </p:spPr>
          <p:txBody>
            <a:bodyPr/>
            <a:lstStyle/>
            <a:p>
              <a:endParaRPr lang="en-IN"/>
            </a:p>
          </p:txBody>
        </p:sp>
        <p:sp>
          <p:nvSpPr>
            <p:cNvPr id="4" name="Freeform 4"/>
            <p:cNvSpPr/>
            <p:nvPr/>
          </p:nvSpPr>
          <p:spPr>
            <a:xfrm>
              <a:off x="0" y="0"/>
              <a:ext cx="64370762" cy="35127003"/>
            </a:xfrm>
            <a:custGeom>
              <a:avLst/>
              <a:gdLst/>
              <a:ahLst/>
              <a:cxnLst/>
              <a:rect l="l" t="t" r="r" b="b"/>
              <a:pathLst>
                <a:path w="64370762" h="35127003">
                  <a:moveTo>
                    <a:pt x="64225984" y="34982224"/>
                  </a:moveTo>
                  <a:lnTo>
                    <a:pt x="64370762" y="34982224"/>
                  </a:lnTo>
                  <a:lnTo>
                    <a:pt x="64370762" y="35127003"/>
                  </a:lnTo>
                  <a:lnTo>
                    <a:pt x="64225984" y="35127003"/>
                  </a:lnTo>
                  <a:lnTo>
                    <a:pt x="64225984" y="34982224"/>
                  </a:lnTo>
                  <a:close/>
                  <a:moveTo>
                    <a:pt x="0" y="144780"/>
                  </a:moveTo>
                  <a:lnTo>
                    <a:pt x="144780" y="144780"/>
                  </a:lnTo>
                  <a:lnTo>
                    <a:pt x="144780" y="34982224"/>
                  </a:lnTo>
                  <a:lnTo>
                    <a:pt x="0" y="34982224"/>
                  </a:lnTo>
                  <a:lnTo>
                    <a:pt x="0" y="144780"/>
                  </a:lnTo>
                  <a:close/>
                  <a:moveTo>
                    <a:pt x="0" y="34982224"/>
                  </a:moveTo>
                  <a:lnTo>
                    <a:pt x="144780" y="34982224"/>
                  </a:lnTo>
                  <a:lnTo>
                    <a:pt x="144780" y="35127003"/>
                  </a:lnTo>
                  <a:lnTo>
                    <a:pt x="0" y="35127003"/>
                  </a:lnTo>
                  <a:lnTo>
                    <a:pt x="0" y="34982224"/>
                  </a:lnTo>
                  <a:close/>
                  <a:moveTo>
                    <a:pt x="64225984" y="144780"/>
                  </a:moveTo>
                  <a:lnTo>
                    <a:pt x="64370762" y="144780"/>
                  </a:lnTo>
                  <a:lnTo>
                    <a:pt x="64370762" y="34982224"/>
                  </a:lnTo>
                  <a:lnTo>
                    <a:pt x="64225984" y="34982224"/>
                  </a:lnTo>
                  <a:lnTo>
                    <a:pt x="64225984" y="144780"/>
                  </a:lnTo>
                  <a:close/>
                  <a:moveTo>
                    <a:pt x="144780" y="34982224"/>
                  </a:moveTo>
                  <a:lnTo>
                    <a:pt x="64225984" y="34982224"/>
                  </a:lnTo>
                  <a:lnTo>
                    <a:pt x="64225984" y="35127003"/>
                  </a:lnTo>
                  <a:lnTo>
                    <a:pt x="144780" y="35127003"/>
                  </a:lnTo>
                  <a:lnTo>
                    <a:pt x="144780" y="34982224"/>
                  </a:lnTo>
                  <a:close/>
                  <a:moveTo>
                    <a:pt x="64225984" y="0"/>
                  </a:moveTo>
                  <a:lnTo>
                    <a:pt x="64370762" y="0"/>
                  </a:lnTo>
                  <a:lnTo>
                    <a:pt x="64370762" y="144780"/>
                  </a:lnTo>
                  <a:lnTo>
                    <a:pt x="64225984" y="144780"/>
                  </a:lnTo>
                  <a:lnTo>
                    <a:pt x="64225984" y="0"/>
                  </a:lnTo>
                  <a:close/>
                  <a:moveTo>
                    <a:pt x="0" y="0"/>
                  </a:moveTo>
                  <a:lnTo>
                    <a:pt x="144780" y="0"/>
                  </a:lnTo>
                  <a:lnTo>
                    <a:pt x="144780" y="144780"/>
                  </a:lnTo>
                  <a:lnTo>
                    <a:pt x="0" y="144780"/>
                  </a:lnTo>
                  <a:lnTo>
                    <a:pt x="0" y="0"/>
                  </a:lnTo>
                  <a:close/>
                  <a:moveTo>
                    <a:pt x="144780" y="0"/>
                  </a:moveTo>
                  <a:lnTo>
                    <a:pt x="64225984" y="0"/>
                  </a:lnTo>
                  <a:lnTo>
                    <a:pt x="64225984" y="144780"/>
                  </a:lnTo>
                  <a:lnTo>
                    <a:pt x="144780" y="144780"/>
                  </a:lnTo>
                  <a:lnTo>
                    <a:pt x="144780" y="0"/>
                  </a:lnTo>
                  <a:close/>
                </a:path>
              </a:pathLst>
            </a:custGeom>
            <a:solidFill>
              <a:srgbClr val="AA9E95"/>
            </a:solidFill>
          </p:spPr>
          <p:txBody>
            <a:bodyPr/>
            <a:lstStyle/>
            <a:p>
              <a:endParaRPr lang="en-IN"/>
            </a:p>
          </p:txBody>
        </p:sp>
      </p:grpSp>
      <p:sp>
        <p:nvSpPr>
          <p:cNvPr id="5" name="Freeform 5"/>
          <p:cNvSpPr/>
          <p:nvPr/>
        </p:nvSpPr>
        <p:spPr>
          <a:xfrm>
            <a:off x="11797441" y="3455528"/>
            <a:ext cx="5461859" cy="5802772"/>
          </a:xfrm>
          <a:custGeom>
            <a:avLst/>
            <a:gdLst/>
            <a:ahLst/>
            <a:cxnLst/>
            <a:rect l="l" t="t" r="r" b="b"/>
            <a:pathLst>
              <a:path w="5461859" h="5802772">
                <a:moveTo>
                  <a:pt x="0" y="0"/>
                </a:moveTo>
                <a:lnTo>
                  <a:pt x="5461859" y="0"/>
                </a:lnTo>
                <a:lnTo>
                  <a:pt x="5461859" y="5802772"/>
                </a:lnTo>
                <a:lnTo>
                  <a:pt x="0" y="5802772"/>
                </a:lnTo>
                <a:lnTo>
                  <a:pt x="0" y="0"/>
                </a:lnTo>
                <a:close/>
              </a:path>
            </a:pathLst>
          </a:custGeom>
          <a:blipFill>
            <a:blip r:embed="rId2"/>
            <a:stretch>
              <a:fillRect/>
            </a:stretch>
          </a:blipFill>
        </p:spPr>
        <p:txBody>
          <a:bodyPr/>
          <a:lstStyle/>
          <a:p>
            <a:endParaRPr lang="en-IN"/>
          </a:p>
        </p:txBody>
      </p:sp>
      <p:sp>
        <p:nvSpPr>
          <p:cNvPr id="6" name="TextBox 6"/>
          <p:cNvSpPr txBox="1"/>
          <p:nvPr/>
        </p:nvSpPr>
        <p:spPr>
          <a:xfrm>
            <a:off x="1028700" y="781050"/>
            <a:ext cx="16418084" cy="4527551"/>
          </a:xfrm>
          <a:prstGeom prst="rect">
            <a:avLst/>
          </a:prstGeom>
        </p:spPr>
        <p:txBody>
          <a:bodyPr lIns="0" tIns="0" rIns="0" bIns="0" rtlCol="0" anchor="t">
            <a:spAutoFit/>
          </a:bodyPr>
          <a:lstStyle/>
          <a:p>
            <a:pPr algn="l">
              <a:lnSpc>
                <a:spcPts val="18199"/>
              </a:lnSpc>
            </a:pPr>
            <a:r>
              <a:rPr lang="en-US" sz="12999" b="1">
                <a:solidFill>
                  <a:srgbClr val="F6F6F6"/>
                </a:solidFill>
                <a:latin typeface="Quicksand Bold"/>
                <a:ea typeface="Quicksand Bold"/>
                <a:cs typeface="Quicksand Bold"/>
                <a:sym typeface="Quicksand Bold"/>
              </a:rPr>
              <a:t>EMAIL SPAM DETECTION</a:t>
            </a:r>
          </a:p>
        </p:txBody>
      </p:sp>
      <p:sp>
        <p:nvSpPr>
          <p:cNvPr id="7" name="TextBox 7"/>
          <p:cNvSpPr txBox="1"/>
          <p:nvPr/>
        </p:nvSpPr>
        <p:spPr>
          <a:xfrm>
            <a:off x="3087755" y="5207175"/>
            <a:ext cx="12879537" cy="580388"/>
          </a:xfrm>
          <a:prstGeom prst="rect">
            <a:avLst/>
          </a:prstGeom>
        </p:spPr>
        <p:txBody>
          <a:bodyPr lIns="0" tIns="0" rIns="0" bIns="0" rtlCol="0" anchor="t">
            <a:spAutoFit/>
          </a:bodyPr>
          <a:lstStyle/>
          <a:p>
            <a:pPr algn="l">
              <a:lnSpc>
                <a:spcPts val="4760"/>
              </a:lnSpc>
            </a:pPr>
            <a:r>
              <a:rPr lang="en-US" sz="3400" b="1">
                <a:solidFill>
                  <a:srgbClr val="F6F6F6"/>
                </a:solidFill>
                <a:latin typeface="Quicksand Bold"/>
                <a:ea typeface="Quicksand Bold"/>
                <a:cs typeface="Quicksand Bold"/>
                <a:sym typeface="Quicksand Bold"/>
              </a:rPr>
              <a:t>STAYING SAFE ONLINE</a:t>
            </a:r>
          </a:p>
        </p:txBody>
      </p:sp>
      <p:sp>
        <p:nvSpPr>
          <p:cNvPr id="8" name="TextBox 8"/>
          <p:cNvSpPr txBox="1"/>
          <p:nvPr/>
        </p:nvSpPr>
        <p:spPr>
          <a:xfrm>
            <a:off x="0" y="7834849"/>
            <a:ext cx="6809314" cy="2530373"/>
          </a:xfrm>
          <a:prstGeom prst="rect">
            <a:avLst/>
          </a:prstGeom>
        </p:spPr>
        <p:txBody>
          <a:bodyPr lIns="0" tIns="0" rIns="0" bIns="0" rtlCol="0" anchor="t">
            <a:spAutoFit/>
          </a:bodyPr>
          <a:lstStyle/>
          <a:p>
            <a:pPr algn="ctr">
              <a:lnSpc>
                <a:spcPts val="3967"/>
              </a:lnSpc>
            </a:pPr>
            <a:r>
              <a:rPr lang="en-US" sz="2833" b="1" dirty="0">
                <a:solidFill>
                  <a:srgbClr val="F4F4F4"/>
                </a:solidFill>
                <a:latin typeface="Canva Sans Bold"/>
                <a:ea typeface="Canva Sans Bold"/>
                <a:cs typeface="Canva Sans Bold"/>
                <a:sym typeface="Canva Sans Bold"/>
              </a:rPr>
              <a:t>2410030033 – </a:t>
            </a:r>
            <a:r>
              <a:rPr lang="en-US" sz="2833" b="1" dirty="0" err="1">
                <a:solidFill>
                  <a:srgbClr val="F4F4F4"/>
                </a:solidFill>
                <a:latin typeface="Canva Sans Bold"/>
                <a:ea typeface="Canva Sans Bold"/>
                <a:cs typeface="Canva Sans Bold"/>
                <a:sym typeface="Canva Sans Bold"/>
              </a:rPr>
              <a:t>T.Roopasri</a:t>
            </a:r>
            <a:endParaRPr lang="en-US" sz="2833" b="1" dirty="0">
              <a:solidFill>
                <a:srgbClr val="F4F4F4"/>
              </a:solidFill>
              <a:latin typeface="Canva Sans Bold"/>
              <a:ea typeface="Canva Sans Bold"/>
              <a:cs typeface="Canva Sans Bold"/>
              <a:sym typeface="Canva Sans Bold"/>
            </a:endParaRPr>
          </a:p>
          <a:p>
            <a:pPr algn="ctr">
              <a:lnSpc>
                <a:spcPts val="3967"/>
              </a:lnSpc>
            </a:pPr>
            <a:r>
              <a:rPr lang="en-US" sz="2833" b="1" dirty="0">
                <a:solidFill>
                  <a:srgbClr val="F4F4F4"/>
                </a:solidFill>
                <a:latin typeface="Canva Sans Bold"/>
                <a:ea typeface="Canva Sans Bold"/>
                <a:cs typeface="Canva Sans Bold"/>
                <a:sym typeface="Canva Sans Bold"/>
              </a:rPr>
              <a:t>2410030233 – </a:t>
            </a:r>
            <a:r>
              <a:rPr lang="en-US" sz="2833" b="1" dirty="0" err="1">
                <a:solidFill>
                  <a:srgbClr val="F4F4F4"/>
                </a:solidFill>
                <a:latin typeface="Canva Sans Bold"/>
                <a:ea typeface="Canva Sans Bold"/>
                <a:cs typeface="Canva Sans Bold"/>
                <a:sym typeface="Canva Sans Bold"/>
              </a:rPr>
              <a:t>CR.Pranavi</a:t>
            </a:r>
            <a:endParaRPr lang="en-US" sz="2833" b="1" dirty="0">
              <a:solidFill>
                <a:srgbClr val="F4F4F4"/>
              </a:solidFill>
              <a:latin typeface="Canva Sans Bold"/>
              <a:ea typeface="Canva Sans Bold"/>
              <a:cs typeface="Canva Sans Bold"/>
              <a:sym typeface="Canva Sans Bold"/>
            </a:endParaRPr>
          </a:p>
          <a:p>
            <a:pPr algn="ctr">
              <a:lnSpc>
                <a:spcPts val="3967"/>
              </a:lnSpc>
            </a:pPr>
            <a:r>
              <a:rPr lang="en-US" sz="2833" b="1" dirty="0">
                <a:solidFill>
                  <a:srgbClr val="F4F4F4"/>
                </a:solidFill>
                <a:latin typeface="Canva Sans Bold"/>
                <a:ea typeface="Canva Sans Bold"/>
                <a:cs typeface="Canva Sans Bold"/>
                <a:sym typeface="Canva Sans Bold"/>
              </a:rPr>
              <a:t>2410030248 – Swathi</a:t>
            </a:r>
          </a:p>
          <a:p>
            <a:pPr algn="ctr">
              <a:lnSpc>
                <a:spcPts val="3967"/>
              </a:lnSpc>
            </a:pPr>
            <a:r>
              <a:rPr lang="en-US" sz="2833" b="1" dirty="0">
                <a:solidFill>
                  <a:srgbClr val="F4F4F4"/>
                </a:solidFill>
                <a:latin typeface="Canva Sans Bold"/>
                <a:ea typeface="Canva Sans Bold"/>
                <a:cs typeface="Canva Sans Bold"/>
                <a:sym typeface="Canva Sans Bold"/>
              </a:rPr>
              <a:t>2410030245 – </a:t>
            </a:r>
            <a:r>
              <a:rPr lang="en-US" sz="2833" b="1" dirty="0" err="1">
                <a:solidFill>
                  <a:srgbClr val="F4F4F4"/>
                </a:solidFill>
                <a:latin typeface="Canva Sans Bold"/>
                <a:ea typeface="Canva Sans Bold"/>
                <a:cs typeface="Canva Sans Bold"/>
                <a:sym typeface="Canva Sans Bold"/>
              </a:rPr>
              <a:t>Vishnuchethana</a:t>
            </a:r>
            <a:endParaRPr lang="en-US" sz="2833" b="1" dirty="0">
              <a:solidFill>
                <a:srgbClr val="F4F4F4"/>
              </a:solidFill>
              <a:latin typeface="Canva Sans Bold"/>
              <a:ea typeface="Canva Sans Bold"/>
              <a:cs typeface="Canva Sans Bold"/>
              <a:sym typeface="Canva Sans Bold"/>
            </a:endParaRPr>
          </a:p>
          <a:p>
            <a:pPr algn="ctr">
              <a:lnSpc>
                <a:spcPts val="3967"/>
              </a:lnSpc>
            </a:pPr>
            <a:endParaRPr lang="en-US" sz="2833" b="1" dirty="0">
              <a:solidFill>
                <a:srgbClr val="F4F4F4"/>
              </a:solidFill>
              <a:latin typeface="Canva Sans Bold"/>
              <a:ea typeface="Canva Sans Bold"/>
              <a:cs typeface="Canva Sans Bold"/>
              <a:sym typeface="Canva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2C1B3"/>
        </a:solidFill>
        <a:effectLst/>
      </p:bgPr>
    </p:bg>
    <p:spTree>
      <p:nvGrpSpPr>
        <p:cNvPr id="1" name=""/>
        <p:cNvGrpSpPr/>
        <p:nvPr/>
      </p:nvGrpSpPr>
      <p:grpSpPr>
        <a:xfrm>
          <a:off x="0" y="0"/>
          <a:ext cx="0" cy="0"/>
          <a:chOff x="0" y="0"/>
          <a:chExt cx="0" cy="0"/>
        </a:xfrm>
      </p:grpSpPr>
      <p:sp>
        <p:nvSpPr>
          <p:cNvPr id="2" name="Freeform 2"/>
          <p:cNvSpPr/>
          <p:nvPr/>
        </p:nvSpPr>
        <p:spPr>
          <a:xfrm>
            <a:off x="454216" y="1028700"/>
            <a:ext cx="14299641" cy="2005717"/>
          </a:xfrm>
          <a:custGeom>
            <a:avLst/>
            <a:gdLst/>
            <a:ahLst/>
            <a:cxnLst/>
            <a:rect l="l" t="t" r="r" b="b"/>
            <a:pathLst>
              <a:path w="14299641" h="2005717">
                <a:moveTo>
                  <a:pt x="0" y="0"/>
                </a:moveTo>
                <a:lnTo>
                  <a:pt x="14299641" y="0"/>
                </a:lnTo>
                <a:lnTo>
                  <a:pt x="14299641" y="2005717"/>
                </a:lnTo>
                <a:lnTo>
                  <a:pt x="0" y="2005717"/>
                </a:lnTo>
                <a:lnTo>
                  <a:pt x="0" y="0"/>
                </a:lnTo>
                <a:close/>
              </a:path>
            </a:pathLst>
          </a:custGeom>
          <a:blipFill>
            <a:blip r:embed="rId2"/>
            <a:stretch>
              <a:fillRect l="-1150" t="-11367" r="-447"/>
            </a:stretch>
          </a:blipFill>
        </p:spPr>
        <p:txBody>
          <a:bodyPr/>
          <a:lstStyle/>
          <a:p>
            <a:endParaRPr lang="en-IN"/>
          </a:p>
        </p:txBody>
      </p:sp>
      <p:sp>
        <p:nvSpPr>
          <p:cNvPr id="3" name="Freeform 3"/>
          <p:cNvSpPr/>
          <p:nvPr/>
        </p:nvSpPr>
        <p:spPr>
          <a:xfrm>
            <a:off x="454216" y="4228068"/>
            <a:ext cx="14299641" cy="1553923"/>
          </a:xfrm>
          <a:custGeom>
            <a:avLst/>
            <a:gdLst/>
            <a:ahLst/>
            <a:cxnLst/>
            <a:rect l="l" t="t" r="r" b="b"/>
            <a:pathLst>
              <a:path w="14299641" h="1553923">
                <a:moveTo>
                  <a:pt x="0" y="0"/>
                </a:moveTo>
                <a:lnTo>
                  <a:pt x="14299641" y="0"/>
                </a:lnTo>
                <a:lnTo>
                  <a:pt x="14299641" y="1553923"/>
                </a:lnTo>
                <a:lnTo>
                  <a:pt x="0" y="1553923"/>
                </a:lnTo>
                <a:lnTo>
                  <a:pt x="0" y="0"/>
                </a:lnTo>
                <a:close/>
              </a:path>
            </a:pathLst>
          </a:custGeom>
          <a:blipFill>
            <a:blip r:embed="rId3"/>
            <a:stretch>
              <a:fillRect t="-13265" b="-13265"/>
            </a:stretch>
          </a:blipFill>
        </p:spPr>
        <p:txBody>
          <a:bodyPr/>
          <a:lstStyle/>
          <a:p>
            <a:endParaRPr lang="en-IN"/>
          </a:p>
        </p:txBody>
      </p:sp>
      <p:sp>
        <p:nvSpPr>
          <p:cNvPr id="4" name="Freeform 4"/>
          <p:cNvSpPr/>
          <p:nvPr/>
        </p:nvSpPr>
        <p:spPr>
          <a:xfrm>
            <a:off x="454216" y="6968688"/>
            <a:ext cx="14299641" cy="875848"/>
          </a:xfrm>
          <a:custGeom>
            <a:avLst/>
            <a:gdLst/>
            <a:ahLst/>
            <a:cxnLst/>
            <a:rect l="l" t="t" r="r" b="b"/>
            <a:pathLst>
              <a:path w="14299641" h="875848">
                <a:moveTo>
                  <a:pt x="0" y="0"/>
                </a:moveTo>
                <a:lnTo>
                  <a:pt x="14299641" y="0"/>
                </a:lnTo>
                <a:lnTo>
                  <a:pt x="14299641" y="875848"/>
                </a:lnTo>
                <a:lnTo>
                  <a:pt x="0" y="875848"/>
                </a:lnTo>
                <a:lnTo>
                  <a:pt x="0" y="0"/>
                </a:lnTo>
                <a:close/>
              </a:path>
            </a:pathLst>
          </a:custGeom>
          <a:blipFill>
            <a:blip r:embed="rId4"/>
            <a:stretch>
              <a:fillRect t="-13265" b="-13265"/>
            </a:stretch>
          </a:blipFill>
        </p:spPr>
        <p:txBody>
          <a:bodyPr/>
          <a:lstStyle/>
          <a:p>
            <a:endParaRPr lang="en-IN"/>
          </a:p>
        </p:txBody>
      </p:sp>
      <p:sp>
        <p:nvSpPr>
          <p:cNvPr id="5" name="Freeform 5"/>
          <p:cNvSpPr/>
          <p:nvPr/>
        </p:nvSpPr>
        <p:spPr>
          <a:xfrm>
            <a:off x="454216" y="9031234"/>
            <a:ext cx="14299641" cy="805215"/>
          </a:xfrm>
          <a:custGeom>
            <a:avLst/>
            <a:gdLst/>
            <a:ahLst/>
            <a:cxnLst/>
            <a:rect l="l" t="t" r="r" b="b"/>
            <a:pathLst>
              <a:path w="14299641" h="805215">
                <a:moveTo>
                  <a:pt x="0" y="0"/>
                </a:moveTo>
                <a:lnTo>
                  <a:pt x="14299641" y="0"/>
                </a:lnTo>
                <a:lnTo>
                  <a:pt x="14299641" y="805214"/>
                </a:lnTo>
                <a:lnTo>
                  <a:pt x="0" y="805214"/>
                </a:lnTo>
                <a:lnTo>
                  <a:pt x="0" y="0"/>
                </a:lnTo>
                <a:close/>
              </a:path>
            </a:pathLst>
          </a:custGeom>
          <a:blipFill>
            <a:blip r:embed="rId5"/>
            <a:stretch>
              <a:fillRect t="-13265" b="-13265"/>
            </a:stretch>
          </a:blipFill>
        </p:spPr>
        <p:txBody>
          <a:bodyPr/>
          <a:lstStyle/>
          <a:p>
            <a:endParaRPr lang="en-IN"/>
          </a:p>
        </p:txBody>
      </p:sp>
      <p:sp>
        <p:nvSpPr>
          <p:cNvPr id="6" name="TextBox 6"/>
          <p:cNvSpPr txBox="1"/>
          <p:nvPr/>
        </p:nvSpPr>
        <p:spPr>
          <a:xfrm>
            <a:off x="9459925" y="9002659"/>
            <a:ext cx="101560" cy="898875"/>
          </a:xfrm>
          <a:prstGeom prst="rect">
            <a:avLst/>
          </a:prstGeom>
        </p:spPr>
        <p:txBody>
          <a:bodyPr lIns="0" tIns="0" rIns="0" bIns="0" rtlCol="0" anchor="t">
            <a:spAutoFit/>
          </a:bodyPr>
          <a:lstStyle/>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p:txBody>
      </p:sp>
      <p:sp>
        <p:nvSpPr>
          <p:cNvPr id="7" name="TextBox 7"/>
          <p:cNvSpPr txBox="1"/>
          <p:nvPr/>
        </p:nvSpPr>
        <p:spPr>
          <a:xfrm>
            <a:off x="454216" y="141605"/>
            <a:ext cx="2558296" cy="887095"/>
          </a:xfrm>
          <a:prstGeom prst="rect">
            <a:avLst/>
          </a:prstGeom>
        </p:spPr>
        <p:txBody>
          <a:bodyPr lIns="0" tIns="0" rIns="0" bIns="0" rtlCol="0" anchor="t">
            <a:spAutoFit/>
          </a:bodyPr>
          <a:lstStyle/>
          <a:p>
            <a:pPr algn="ctr">
              <a:lnSpc>
                <a:spcPts val="7279"/>
              </a:lnSpc>
            </a:pPr>
            <a:r>
              <a:rPr lang="en-US" sz="5199" b="1">
                <a:solidFill>
                  <a:srgbClr val="2B2B2B"/>
                </a:solidFill>
                <a:latin typeface="Canva Sans Bold"/>
                <a:ea typeface="Canva Sans Bold"/>
                <a:cs typeface="Canva Sans Bold"/>
                <a:sym typeface="Canva Sans Bold"/>
              </a:rPr>
              <a:t>Imports</a:t>
            </a:r>
          </a:p>
        </p:txBody>
      </p:sp>
      <p:sp>
        <p:nvSpPr>
          <p:cNvPr id="8" name="TextBox 8"/>
          <p:cNvSpPr txBox="1"/>
          <p:nvPr/>
        </p:nvSpPr>
        <p:spPr>
          <a:xfrm>
            <a:off x="454216" y="3140948"/>
            <a:ext cx="8812292" cy="887095"/>
          </a:xfrm>
          <a:prstGeom prst="rect">
            <a:avLst/>
          </a:prstGeom>
        </p:spPr>
        <p:txBody>
          <a:bodyPr lIns="0" tIns="0" rIns="0" bIns="0" rtlCol="0" anchor="t">
            <a:spAutoFit/>
          </a:bodyPr>
          <a:lstStyle/>
          <a:p>
            <a:pPr algn="ctr">
              <a:lnSpc>
                <a:spcPts val="7279"/>
              </a:lnSpc>
            </a:pPr>
            <a:r>
              <a:rPr lang="en-US" sz="5199" b="1">
                <a:solidFill>
                  <a:srgbClr val="2B2B2B"/>
                </a:solidFill>
                <a:latin typeface="Canva Sans Bold"/>
                <a:ea typeface="Canva Sans Bold"/>
                <a:cs typeface="Canva Sans Bold"/>
                <a:sym typeface="Canva Sans Bold"/>
              </a:rPr>
              <a:t>Load data &amp; select columns</a:t>
            </a:r>
          </a:p>
        </p:txBody>
      </p:sp>
      <p:sp>
        <p:nvSpPr>
          <p:cNvPr id="9" name="TextBox 9"/>
          <p:cNvSpPr txBox="1"/>
          <p:nvPr/>
        </p:nvSpPr>
        <p:spPr>
          <a:xfrm>
            <a:off x="454216" y="5886766"/>
            <a:ext cx="8308784" cy="887095"/>
          </a:xfrm>
          <a:prstGeom prst="rect">
            <a:avLst/>
          </a:prstGeom>
        </p:spPr>
        <p:txBody>
          <a:bodyPr wrap="square" lIns="0" tIns="0" rIns="0" bIns="0" rtlCol="0" anchor="t">
            <a:spAutoFit/>
          </a:bodyPr>
          <a:lstStyle/>
          <a:p>
            <a:pPr algn="ctr">
              <a:lnSpc>
                <a:spcPts val="7279"/>
              </a:lnSpc>
            </a:pPr>
            <a:r>
              <a:rPr lang="en-US" sz="5199" b="1" dirty="0">
                <a:solidFill>
                  <a:srgbClr val="2B2B2B"/>
                </a:solidFill>
                <a:latin typeface="Canva Sans Bold"/>
                <a:ea typeface="Canva Sans Bold"/>
                <a:cs typeface="Canva Sans Bold"/>
                <a:sym typeface="Canva Sans Bold"/>
              </a:rPr>
              <a:t>Handle missing values</a:t>
            </a:r>
          </a:p>
        </p:txBody>
      </p:sp>
      <p:sp>
        <p:nvSpPr>
          <p:cNvPr id="10" name="TextBox 10"/>
          <p:cNvSpPr txBox="1"/>
          <p:nvPr/>
        </p:nvSpPr>
        <p:spPr>
          <a:xfrm>
            <a:off x="-4518711" y="7949311"/>
            <a:ext cx="14299641" cy="887095"/>
          </a:xfrm>
          <a:prstGeom prst="rect">
            <a:avLst/>
          </a:prstGeom>
        </p:spPr>
        <p:txBody>
          <a:bodyPr lIns="0" tIns="0" rIns="0" bIns="0" rtlCol="0" anchor="t">
            <a:spAutoFit/>
          </a:bodyPr>
          <a:lstStyle/>
          <a:p>
            <a:pPr algn="ctr">
              <a:lnSpc>
                <a:spcPts val="7279"/>
              </a:lnSpc>
            </a:pPr>
            <a:r>
              <a:rPr lang="en-US" sz="5199" b="1">
                <a:solidFill>
                  <a:srgbClr val="2B2B2B"/>
                </a:solidFill>
                <a:latin typeface="Canva Sans Bold"/>
                <a:ea typeface="Canva Sans Bold"/>
                <a:cs typeface="Canva Sans Bold"/>
                <a:sym typeface="Canva Sans Bold"/>
              </a:rPr>
              <a:t>Encode labels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695" y="0"/>
            <a:ext cx="20257476" cy="11037336"/>
            <a:chOff x="0" y="0"/>
            <a:chExt cx="86189481" cy="46960552"/>
          </a:xfrm>
        </p:grpSpPr>
        <p:sp>
          <p:nvSpPr>
            <p:cNvPr id="3" name="Freeform 3"/>
            <p:cNvSpPr/>
            <p:nvPr/>
          </p:nvSpPr>
          <p:spPr>
            <a:xfrm>
              <a:off x="72390" y="72390"/>
              <a:ext cx="86044704" cy="46815771"/>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D2C1B3"/>
            </a:solidFill>
          </p:spPr>
          <p:txBody>
            <a:bodyPr/>
            <a:lstStyle/>
            <a:p>
              <a:endParaRPr lang="en-IN"/>
            </a:p>
          </p:txBody>
        </p:sp>
        <p:sp>
          <p:nvSpPr>
            <p:cNvPr id="4" name="Freeform 4"/>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2C1B3"/>
            </a:solidFill>
          </p:spPr>
          <p:txBody>
            <a:bodyPr/>
            <a:lstStyle/>
            <a:p>
              <a:endParaRPr lang="en-IN"/>
            </a:p>
          </p:txBody>
        </p:sp>
      </p:grpSp>
      <p:sp>
        <p:nvSpPr>
          <p:cNvPr id="5" name="Freeform 5"/>
          <p:cNvSpPr/>
          <p:nvPr/>
        </p:nvSpPr>
        <p:spPr>
          <a:xfrm>
            <a:off x="428157" y="1194483"/>
            <a:ext cx="13043810" cy="1559991"/>
          </a:xfrm>
          <a:custGeom>
            <a:avLst/>
            <a:gdLst/>
            <a:ahLst/>
            <a:cxnLst/>
            <a:rect l="l" t="t" r="r" b="b"/>
            <a:pathLst>
              <a:path w="13043810" h="1559991">
                <a:moveTo>
                  <a:pt x="0" y="0"/>
                </a:moveTo>
                <a:lnTo>
                  <a:pt x="13043810" y="0"/>
                </a:lnTo>
                <a:lnTo>
                  <a:pt x="13043810" y="1559990"/>
                </a:lnTo>
                <a:lnTo>
                  <a:pt x="0" y="1559990"/>
                </a:lnTo>
                <a:lnTo>
                  <a:pt x="0" y="0"/>
                </a:lnTo>
                <a:close/>
              </a:path>
            </a:pathLst>
          </a:custGeom>
          <a:blipFill>
            <a:blip r:embed="rId2"/>
            <a:stretch>
              <a:fillRect t="-7773" b="-7773"/>
            </a:stretch>
          </a:blipFill>
        </p:spPr>
        <p:txBody>
          <a:bodyPr/>
          <a:lstStyle/>
          <a:p>
            <a:endParaRPr lang="en-IN"/>
          </a:p>
        </p:txBody>
      </p:sp>
      <p:sp>
        <p:nvSpPr>
          <p:cNvPr id="6" name="Freeform 6"/>
          <p:cNvSpPr/>
          <p:nvPr/>
        </p:nvSpPr>
        <p:spPr>
          <a:xfrm>
            <a:off x="428156" y="4010369"/>
            <a:ext cx="14031493" cy="1440911"/>
          </a:xfrm>
          <a:custGeom>
            <a:avLst/>
            <a:gdLst/>
            <a:ahLst/>
            <a:cxnLst/>
            <a:rect l="l" t="t" r="r" b="b"/>
            <a:pathLst>
              <a:path w="14031493" h="1440911">
                <a:moveTo>
                  <a:pt x="0" y="0"/>
                </a:moveTo>
                <a:lnTo>
                  <a:pt x="14031493" y="0"/>
                </a:lnTo>
                <a:lnTo>
                  <a:pt x="14031493" y="1440910"/>
                </a:lnTo>
                <a:lnTo>
                  <a:pt x="0" y="1440910"/>
                </a:lnTo>
                <a:lnTo>
                  <a:pt x="0" y="0"/>
                </a:lnTo>
                <a:close/>
              </a:path>
            </a:pathLst>
          </a:custGeom>
          <a:blipFill>
            <a:blip r:embed="rId3"/>
            <a:stretch>
              <a:fillRect t="-12079" b="-12079"/>
            </a:stretch>
          </a:blipFill>
        </p:spPr>
        <p:txBody>
          <a:bodyPr/>
          <a:lstStyle/>
          <a:p>
            <a:endParaRPr lang="en-IN"/>
          </a:p>
        </p:txBody>
      </p:sp>
      <p:sp>
        <p:nvSpPr>
          <p:cNvPr id="7" name="Freeform 7"/>
          <p:cNvSpPr/>
          <p:nvPr/>
        </p:nvSpPr>
        <p:spPr>
          <a:xfrm>
            <a:off x="428157" y="6560271"/>
            <a:ext cx="13339099" cy="2091867"/>
          </a:xfrm>
          <a:custGeom>
            <a:avLst/>
            <a:gdLst/>
            <a:ahLst/>
            <a:cxnLst/>
            <a:rect l="l" t="t" r="r" b="b"/>
            <a:pathLst>
              <a:path w="13339099" h="2091867">
                <a:moveTo>
                  <a:pt x="0" y="0"/>
                </a:moveTo>
                <a:lnTo>
                  <a:pt x="13339098" y="0"/>
                </a:lnTo>
                <a:lnTo>
                  <a:pt x="13339098" y="2091867"/>
                </a:lnTo>
                <a:lnTo>
                  <a:pt x="0" y="2091867"/>
                </a:lnTo>
                <a:lnTo>
                  <a:pt x="0" y="0"/>
                </a:lnTo>
                <a:close/>
              </a:path>
            </a:pathLst>
          </a:custGeom>
          <a:blipFill>
            <a:blip r:embed="rId4"/>
            <a:stretch>
              <a:fillRect t="-13012" b="-13012"/>
            </a:stretch>
          </a:blipFill>
        </p:spPr>
        <p:txBody>
          <a:bodyPr/>
          <a:lstStyle/>
          <a:p>
            <a:endParaRPr lang="en-IN"/>
          </a:p>
        </p:txBody>
      </p:sp>
      <p:sp>
        <p:nvSpPr>
          <p:cNvPr id="8" name="TextBox 8"/>
          <p:cNvSpPr txBox="1"/>
          <p:nvPr/>
        </p:nvSpPr>
        <p:spPr>
          <a:xfrm>
            <a:off x="9459925" y="9002659"/>
            <a:ext cx="101560" cy="898875"/>
          </a:xfrm>
          <a:prstGeom prst="rect">
            <a:avLst/>
          </a:prstGeom>
        </p:spPr>
        <p:txBody>
          <a:bodyPr lIns="0" tIns="0" rIns="0" bIns="0" rtlCol="0" anchor="t">
            <a:spAutoFit/>
          </a:bodyPr>
          <a:lstStyle/>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p:txBody>
      </p:sp>
      <p:sp>
        <p:nvSpPr>
          <p:cNvPr id="9" name="TextBox 9"/>
          <p:cNvSpPr txBox="1"/>
          <p:nvPr/>
        </p:nvSpPr>
        <p:spPr>
          <a:xfrm>
            <a:off x="267787" y="141605"/>
            <a:ext cx="4075613" cy="887095"/>
          </a:xfrm>
          <a:prstGeom prst="rect">
            <a:avLst/>
          </a:prstGeom>
        </p:spPr>
        <p:txBody>
          <a:bodyPr wrap="square" lIns="0" tIns="0" rIns="0" bIns="0" rtlCol="0" anchor="t">
            <a:spAutoFit/>
          </a:bodyPr>
          <a:lstStyle/>
          <a:p>
            <a:pPr algn="ctr">
              <a:lnSpc>
                <a:spcPts val="7279"/>
              </a:lnSpc>
            </a:pPr>
            <a:r>
              <a:rPr lang="en-US" sz="5199" b="1" dirty="0">
                <a:solidFill>
                  <a:srgbClr val="2B2B2B"/>
                </a:solidFill>
                <a:latin typeface="Canva Sans Bold"/>
                <a:ea typeface="Canva Sans Bold"/>
                <a:cs typeface="Canva Sans Bold"/>
                <a:sym typeface="Canva Sans Bold"/>
              </a:rPr>
              <a:t>Clean text</a:t>
            </a:r>
          </a:p>
        </p:txBody>
      </p:sp>
      <p:sp>
        <p:nvSpPr>
          <p:cNvPr id="10" name="TextBox 10"/>
          <p:cNvSpPr txBox="1"/>
          <p:nvPr/>
        </p:nvSpPr>
        <p:spPr>
          <a:xfrm>
            <a:off x="428157" y="3116571"/>
            <a:ext cx="5667843" cy="887095"/>
          </a:xfrm>
          <a:prstGeom prst="rect">
            <a:avLst/>
          </a:prstGeom>
        </p:spPr>
        <p:txBody>
          <a:bodyPr wrap="square" lIns="0" tIns="0" rIns="0" bIns="0" rtlCol="0" anchor="t">
            <a:spAutoFit/>
          </a:bodyPr>
          <a:lstStyle/>
          <a:p>
            <a:pPr algn="ctr">
              <a:lnSpc>
                <a:spcPts val="7279"/>
              </a:lnSpc>
            </a:pPr>
            <a:r>
              <a:rPr lang="en-US" sz="5199" b="1" dirty="0">
                <a:solidFill>
                  <a:srgbClr val="2B2B2B"/>
                </a:solidFill>
                <a:latin typeface="Canva Sans Bold"/>
                <a:ea typeface="Canva Sans Bold"/>
                <a:cs typeface="Canva Sans Bold"/>
                <a:sym typeface="Canva Sans Bold"/>
              </a:rPr>
              <a:t>Train / Test split</a:t>
            </a:r>
          </a:p>
        </p:txBody>
      </p:sp>
      <p:sp>
        <p:nvSpPr>
          <p:cNvPr id="11" name="TextBox 11"/>
          <p:cNvSpPr txBox="1"/>
          <p:nvPr/>
        </p:nvSpPr>
        <p:spPr>
          <a:xfrm>
            <a:off x="428156" y="5673176"/>
            <a:ext cx="7191843" cy="887095"/>
          </a:xfrm>
          <a:prstGeom prst="rect">
            <a:avLst/>
          </a:prstGeom>
        </p:spPr>
        <p:txBody>
          <a:bodyPr wrap="square" lIns="0" tIns="0" rIns="0" bIns="0" rtlCol="0" anchor="t">
            <a:spAutoFit/>
          </a:bodyPr>
          <a:lstStyle/>
          <a:p>
            <a:pPr algn="ctr">
              <a:lnSpc>
                <a:spcPts val="7279"/>
              </a:lnSpc>
            </a:pPr>
            <a:r>
              <a:rPr lang="en-US" sz="5199" b="1" dirty="0">
                <a:solidFill>
                  <a:srgbClr val="2B2B2B"/>
                </a:solidFill>
                <a:latin typeface="Canva Sans Bold"/>
                <a:ea typeface="Canva Sans Bold"/>
                <a:cs typeface="Canva Sans Bold"/>
                <a:sym typeface="Canva Sans Bold"/>
              </a:rPr>
              <a:t>TF-IDF vectorization</a:t>
            </a:r>
          </a:p>
        </p:txBody>
      </p:sp>
      <p:pic>
        <p:nvPicPr>
          <p:cNvPr id="14" name="Picture 13">
            <a:extLst>
              <a:ext uri="{FF2B5EF4-FFF2-40B4-BE49-F238E27FC236}">
                <a16:creationId xmlns:a16="http://schemas.microsoft.com/office/drawing/2014/main" id="{71B01AA9-BD45-4D7B-85F8-EC5959AE4283}"/>
              </a:ext>
            </a:extLst>
          </p:cNvPr>
          <p:cNvPicPr>
            <a:picLocks noChangeAspect="1"/>
          </p:cNvPicPr>
          <p:nvPr/>
        </p:nvPicPr>
        <p:blipFill>
          <a:blip r:embed="rId5"/>
          <a:stretch>
            <a:fillRect/>
          </a:stretch>
        </p:blipFill>
        <p:spPr>
          <a:xfrm>
            <a:off x="461576" y="9880851"/>
            <a:ext cx="13406823" cy="901449"/>
          </a:xfrm>
          <a:prstGeom prst="rect">
            <a:avLst/>
          </a:prstGeom>
        </p:spPr>
      </p:pic>
      <p:sp>
        <p:nvSpPr>
          <p:cNvPr id="15" name="TextBox 14">
            <a:extLst>
              <a:ext uri="{FF2B5EF4-FFF2-40B4-BE49-F238E27FC236}">
                <a16:creationId xmlns:a16="http://schemas.microsoft.com/office/drawing/2014/main" id="{EC235CEE-F1C5-61C1-DCF7-734ED7D38C04}"/>
              </a:ext>
            </a:extLst>
          </p:cNvPr>
          <p:cNvSpPr txBox="1"/>
          <p:nvPr/>
        </p:nvSpPr>
        <p:spPr>
          <a:xfrm>
            <a:off x="838200" y="9002659"/>
            <a:ext cx="10134600" cy="784830"/>
          </a:xfrm>
          <a:prstGeom prst="rect">
            <a:avLst/>
          </a:prstGeom>
          <a:noFill/>
        </p:spPr>
        <p:txBody>
          <a:bodyPr wrap="square" rtlCol="0">
            <a:spAutoFit/>
          </a:bodyPr>
          <a:lstStyle/>
          <a:p>
            <a:r>
              <a:rPr lang="en-US" sz="4500" b="1" dirty="0"/>
              <a:t>Saving the Preprocessed CSV File</a:t>
            </a:r>
            <a:endParaRPr lang="en-IN" sz="45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68FD2-4709-E64F-4848-C6361F231A8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A315F37-1AA8-9ECD-4609-A8C10EABB777}"/>
              </a:ext>
            </a:extLst>
          </p:cNvPr>
          <p:cNvGrpSpPr/>
          <p:nvPr/>
        </p:nvGrpSpPr>
        <p:grpSpPr>
          <a:xfrm>
            <a:off x="-381000" y="-375168"/>
            <a:ext cx="20257476" cy="11037336"/>
            <a:chOff x="0" y="0"/>
            <a:chExt cx="86189480" cy="46960551"/>
          </a:xfrm>
        </p:grpSpPr>
        <p:sp>
          <p:nvSpPr>
            <p:cNvPr id="3" name="Freeform 3">
              <a:extLst>
                <a:ext uri="{FF2B5EF4-FFF2-40B4-BE49-F238E27FC236}">
                  <a16:creationId xmlns:a16="http://schemas.microsoft.com/office/drawing/2014/main" id="{E4EDA88E-FD09-38A3-6F3E-50CF577A6879}"/>
                </a:ext>
              </a:extLst>
            </p:cNvPr>
            <p:cNvSpPr/>
            <p:nvPr/>
          </p:nvSpPr>
          <p:spPr>
            <a:xfrm>
              <a:off x="27787" y="4633"/>
              <a:ext cx="86117091" cy="46401849"/>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D2C1B3"/>
            </a:solidFill>
          </p:spPr>
          <p:txBody>
            <a:bodyPr/>
            <a:lstStyle/>
            <a:p>
              <a:endParaRPr lang="en-IN" dirty="0"/>
            </a:p>
          </p:txBody>
        </p:sp>
        <p:sp>
          <p:nvSpPr>
            <p:cNvPr id="4" name="Freeform 4">
              <a:extLst>
                <a:ext uri="{FF2B5EF4-FFF2-40B4-BE49-F238E27FC236}">
                  <a16:creationId xmlns:a16="http://schemas.microsoft.com/office/drawing/2014/main" id="{F4B3852E-A6DD-F8A9-85F8-EAC8FCEBC95E}"/>
                </a:ext>
              </a:extLst>
            </p:cNvPr>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2C1B3"/>
            </a:solidFill>
          </p:spPr>
          <p:txBody>
            <a:bodyPr/>
            <a:lstStyle/>
            <a:p>
              <a:endParaRPr lang="en-IN"/>
            </a:p>
          </p:txBody>
        </p:sp>
      </p:grpSp>
      <p:sp>
        <p:nvSpPr>
          <p:cNvPr id="8" name="TextBox 8">
            <a:extLst>
              <a:ext uri="{FF2B5EF4-FFF2-40B4-BE49-F238E27FC236}">
                <a16:creationId xmlns:a16="http://schemas.microsoft.com/office/drawing/2014/main" id="{435B55AB-A011-DA0D-1006-D132C17AEC0C}"/>
              </a:ext>
            </a:extLst>
          </p:cNvPr>
          <p:cNvSpPr txBox="1"/>
          <p:nvPr/>
        </p:nvSpPr>
        <p:spPr>
          <a:xfrm>
            <a:off x="9459925" y="9002659"/>
            <a:ext cx="101560" cy="898875"/>
          </a:xfrm>
          <a:prstGeom prst="rect">
            <a:avLst/>
          </a:prstGeom>
        </p:spPr>
        <p:txBody>
          <a:bodyPr lIns="0" tIns="0" rIns="0" bIns="0" rtlCol="0" anchor="t">
            <a:spAutoFit/>
          </a:bodyPr>
          <a:lstStyle/>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p:txBody>
      </p:sp>
      <p:sp>
        <p:nvSpPr>
          <p:cNvPr id="10" name="TextBox 10">
            <a:extLst>
              <a:ext uri="{FF2B5EF4-FFF2-40B4-BE49-F238E27FC236}">
                <a16:creationId xmlns:a16="http://schemas.microsoft.com/office/drawing/2014/main" id="{F0EE94F3-52B2-E1BD-F833-33260F4F58E3}"/>
              </a:ext>
            </a:extLst>
          </p:cNvPr>
          <p:cNvSpPr txBox="1"/>
          <p:nvPr/>
        </p:nvSpPr>
        <p:spPr>
          <a:xfrm>
            <a:off x="428157" y="3116571"/>
            <a:ext cx="5667843" cy="887095"/>
          </a:xfrm>
          <a:prstGeom prst="rect">
            <a:avLst/>
          </a:prstGeom>
        </p:spPr>
        <p:txBody>
          <a:bodyPr wrap="square" lIns="0" tIns="0" rIns="0" bIns="0" rtlCol="0" anchor="t">
            <a:spAutoFit/>
          </a:bodyPr>
          <a:lstStyle/>
          <a:p>
            <a:pPr algn="ctr">
              <a:lnSpc>
                <a:spcPts val="7279"/>
              </a:lnSpc>
            </a:pPr>
            <a:endParaRPr lang="en-US" sz="5199" b="1" dirty="0">
              <a:solidFill>
                <a:srgbClr val="2B2B2B"/>
              </a:solidFill>
              <a:latin typeface="Canva Sans Bold"/>
              <a:ea typeface="Canva Sans Bold"/>
              <a:cs typeface="Canva Sans Bold"/>
              <a:sym typeface="Canva Sans Bold"/>
            </a:endParaRPr>
          </a:p>
        </p:txBody>
      </p:sp>
      <p:sp>
        <p:nvSpPr>
          <p:cNvPr id="15" name="Rectangle 1">
            <a:extLst>
              <a:ext uri="{FF2B5EF4-FFF2-40B4-BE49-F238E27FC236}">
                <a16:creationId xmlns:a16="http://schemas.microsoft.com/office/drawing/2014/main" id="{A4309D92-B498-BD1C-868C-FD13E48DE176}"/>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F6756FC6-FA15-1532-03CD-2E86A9B79B6A}"/>
              </a:ext>
            </a:extLst>
          </p:cNvPr>
          <p:cNvGraphicFramePr>
            <a:graphicFrameLocks noGrp="1"/>
          </p:cNvGraphicFramePr>
          <p:nvPr>
            <p:extLst>
              <p:ext uri="{D42A27DB-BD31-4B8C-83A1-F6EECF244321}">
                <p14:modId xmlns:p14="http://schemas.microsoft.com/office/powerpoint/2010/main" val="2053749934"/>
              </p:ext>
            </p:extLst>
          </p:nvPr>
        </p:nvGraphicFramePr>
        <p:xfrm>
          <a:off x="457200" y="1851500"/>
          <a:ext cx="17068800" cy="7559200"/>
        </p:xfrm>
        <a:graphic>
          <a:graphicData uri="http://schemas.openxmlformats.org/drawingml/2006/table">
            <a:tbl>
              <a:tblPr/>
              <a:tblGrid>
                <a:gridCol w="1425700">
                  <a:extLst>
                    <a:ext uri="{9D8B030D-6E8A-4147-A177-3AD203B41FA5}">
                      <a16:colId xmlns:a16="http://schemas.microsoft.com/office/drawing/2014/main" val="3383171421"/>
                    </a:ext>
                  </a:extLst>
                </a:gridCol>
                <a:gridCol w="7821550">
                  <a:extLst>
                    <a:ext uri="{9D8B030D-6E8A-4147-A177-3AD203B41FA5}">
                      <a16:colId xmlns:a16="http://schemas.microsoft.com/office/drawing/2014/main" val="550475232"/>
                    </a:ext>
                  </a:extLst>
                </a:gridCol>
                <a:gridCol w="7821550">
                  <a:extLst>
                    <a:ext uri="{9D8B030D-6E8A-4147-A177-3AD203B41FA5}">
                      <a16:colId xmlns:a16="http://schemas.microsoft.com/office/drawing/2014/main" val="4038826073"/>
                    </a:ext>
                  </a:extLst>
                </a:gridCol>
              </a:tblGrid>
              <a:tr h="687200">
                <a:tc>
                  <a:txBody>
                    <a:bodyPr/>
                    <a:lstStyle/>
                    <a:p>
                      <a:pPr>
                        <a:buNone/>
                      </a:pPr>
                      <a:r>
                        <a:rPr lang="en-IN" sz="3200" b="1" dirty="0"/>
                        <a:t>label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3200" b="1" dirty="0"/>
                        <a:t>Message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3200" b="1" dirty="0"/>
                        <a:t>Cleaned message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8568118"/>
                  </a:ext>
                </a:extLst>
              </a:tr>
              <a:tr h="1718000">
                <a:tc>
                  <a:txBody>
                    <a:bodyPr/>
                    <a:lstStyle/>
                    <a:p>
                      <a:pPr>
                        <a:buNone/>
                      </a:pPr>
                      <a:r>
                        <a:rPr lang="en-IN" sz="32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Go until </a:t>
                      </a:r>
                      <a:r>
                        <a:rPr lang="en-US" sz="3200" dirty="0" err="1"/>
                        <a:t>jurong</a:t>
                      </a:r>
                      <a:r>
                        <a:rPr lang="en-US" sz="3200" dirty="0"/>
                        <a:t> point, crazy.. Available only in </a:t>
                      </a:r>
                      <a:r>
                        <a:rPr lang="en-US" sz="3200" dirty="0" err="1"/>
                        <a:t>bugis</a:t>
                      </a:r>
                      <a:r>
                        <a:rPr lang="en-US" sz="3200" dirty="0"/>
                        <a:t> n great world...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go until </a:t>
                      </a:r>
                      <a:r>
                        <a:rPr lang="en-US" sz="3200" dirty="0" err="1"/>
                        <a:t>jurong</a:t>
                      </a:r>
                      <a:r>
                        <a:rPr lang="en-US" sz="3200" dirty="0"/>
                        <a:t> point crazy available only in </a:t>
                      </a:r>
                      <a:r>
                        <a:rPr lang="en-US" sz="3200" dirty="0" err="1"/>
                        <a:t>bugis</a:t>
                      </a:r>
                      <a:r>
                        <a:rPr lang="en-US" sz="3200" dirty="0"/>
                        <a:t> n great world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9165819"/>
                  </a:ext>
                </a:extLst>
              </a:tr>
              <a:tr h="1718000">
                <a:tc>
                  <a:txBody>
                    <a:bodyPr/>
                    <a:lstStyle/>
                    <a:p>
                      <a:pPr>
                        <a:buNone/>
                      </a:pPr>
                      <a:r>
                        <a:rPr lang="en-IN" sz="32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Free entry in 2 a wkly comp to win FA Cup final tkts 21st May 2005...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free entry in 2 a </a:t>
                      </a:r>
                      <a:r>
                        <a:rPr lang="en-US" sz="3200" dirty="0" err="1"/>
                        <a:t>wkly</a:t>
                      </a:r>
                      <a:r>
                        <a:rPr lang="en-US" sz="3200" dirty="0"/>
                        <a:t> comp to win fa cup final </a:t>
                      </a:r>
                      <a:r>
                        <a:rPr lang="en-US" sz="3200" dirty="0" err="1"/>
                        <a:t>tkts</a:t>
                      </a:r>
                      <a:r>
                        <a:rPr lang="en-US" sz="3200" dirty="0"/>
                        <a:t> 21st may 2005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7132158"/>
                  </a:ext>
                </a:extLst>
              </a:tr>
              <a:tr h="1718000">
                <a:tc>
                  <a:txBody>
                    <a:bodyPr/>
                    <a:lstStyle/>
                    <a:p>
                      <a:pPr>
                        <a:buNone/>
                      </a:pPr>
                      <a:r>
                        <a:rPr lang="en-IN" sz="32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Nah I don’t think he goes to </a:t>
                      </a:r>
                      <a:r>
                        <a:rPr lang="en-US" sz="3200" dirty="0" err="1"/>
                        <a:t>usf</a:t>
                      </a:r>
                      <a:r>
                        <a:rPr lang="en-US" sz="3200" dirty="0"/>
                        <a:t>, he lives around here though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nah </a:t>
                      </a:r>
                      <a:r>
                        <a:rPr lang="en-US" sz="3200" dirty="0" err="1"/>
                        <a:t>i</a:t>
                      </a:r>
                      <a:r>
                        <a:rPr lang="en-US" sz="3200" dirty="0"/>
                        <a:t> </a:t>
                      </a:r>
                      <a:r>
                        <a:rPr lang="en-US" sz="3200" dirty="0" err="1"/>
                        <a:t>dont</a:t>
                      </a:r>
                      <a:r>
                        <a:rPr lang="en-US" sz="3200" dirty="0"/>
                        <a:t> think he goes to </a:t>
                      </a:r>
                      <a:r>
                        <a:rPr lang="en-US" sz="3200" dirty="0" err="1"/>
                        <a:t>usf</a:t>
                      </a:r>
                      <a:r>
                        <a:rPr lang="en-US" sz="3200" dirty="0"/>
                        <a:t> he lives around here though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7616059"/>
                  </a:ext>
                </a:extLst>
              </a:tr>
              <a:tr h="1718000">
                <a:tc>
                  <a:txBody>
                    <a:bodyPr/>
                    <a:lstStyle/>
                    <a:p>
                      <a:pPr>
                        <a:buNone/>
                      </a:pPr>
                      <a:r>
                        <a:rPr lang="en-IN" sz="3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WINNER!! As a valued network customer you have been selected...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winner as a valued network customer you have been selected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615754"/>
                  </a:ext>
                </a:extLst>
              </a:tr>
            </a:tbl>
          </a:graphicData>
        </a:graphic>
      </p:graphicFrame>
      <p:sp>
        <p:nvSpPr>
          <p:cNvPr id="9" name="TextBox 8">
            <a:extLst>
              <a:ext uri="{FF2B5EF4-FFF2-40B4-BE49-F238E27FC236}">
                <a16:creationId xmlns:a16="http://schemas.microsoft.com/office/drawing/2014/main" id="{7404D9D1-A501-6606-D27E-719E38C0B28F}"/>
              </a:ext>
            </a:extLst>
          </p:cNvPr>
          <p:cNvSpPr txBox="1"/>
          <p:nvPr/>
        </p:nvSpPr>
        <p:spPr>
          <a:xfrm>
            <a:off x="2971800" y="184666"/>
            <a:ext cx="13487400" cy="861774"/>
          </a:xfrm>
          <a:prstGeom prst="rect">
            <a:avLst/>
          </a:prstGeom>
          <a:noFill/>
        </p:spPr>
        <p:txBody>
          <a:bodyPr wrap="square" rtlCol="0">
            <a:spAutoFit/>
          </a:bodyPr>
          <a:lstStyle/>
          <a:p>
            <a:r>
              <a:rPr lang="en-IN" sz="5000" b="1" dirty="0"/>
              <a:t>                       Ensuring Complete Data</a:t>
            </a:r>
          </a:p>
        </p:txBody>
      </p:sp>
    </p:spTree>
    <p:extLst>
      <p:ext uri="{BB962C8B-B14F-4D97-AF65-F5344CB8AC3E}">
        <p14:creationId xmlns:p14="http://schemas.microsoft.com/office/powerpoint/2010/main" val="172265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D6C8"/>
        </a:solidFill>
        <a:effectLst/>
      </p:bgPr>
    </p:bg>
    <p:spTree>
      <p:nvGrpSpPr>
        <p:cNvPr id="1" name=""/>
        <p:cNvGrpSpPr/>
        <p:nvPr/>
      </p:nvGrpSpPr>
      <p:grpSpPr>
        <a:xfrm>
          <a:off x="0" y="0"/>
          <a:ext cx="0" cy="0"/>
          <a:chOff x="0" y="0"/>
          <a:chExt cx="0" cy="0"/>
        </a:xfrm>
      </p:grpSpPr>
      <p:grpSp>
        <p:nvGrpSpPr>
          <p:cNvPr id="2" name="Group 2"/>
          <p:cNvGrpSpPr/>
          <p:nvPr/>
        </p:nvGrpSpPr>
        <p:grpSpPr>
          <a:xfrm>
            <a:off x="396302" y="495300"/>
            <a:ext cx="17466056" cy="9516424"/>
            <a:chOff x="0" y="0"/>
            <a:chExt cx="86189481" cy="46960552"/>
          </a:xfrm>
        </p:grpSpPr>
        <p:sp>
          <p:nvSpPr>
            <p:cNvPr id="3" name="Freeform 3"/>
            <p:cNvSpPr/>
            <p:nvPr/>
          </p:nvSpPr>
          <p:spPr>
            <a:xfrm>
              <a:off x="72390" y="72390"/>
              <a:ext cx="86044704" cy="46815771"/>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F5F4F2"/>
            </a:solidFill>
          </p:spPr>
          <p:txBody>
            <a:bodyPr/>
            <a:lstStyle/>
            <a:p>
              <a:endParaRPr lang="en-IN"/>
            </a:p>
          </p:txBody>
        </p:sp>
        <p:sp>
          <p:nvSpPr>
            <p:cNvPr id="4" name="Freeform 4"/>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txBody>
            <a:bodyPr/>
            <a:lstStyle/>
            <a:p>
              <a:endParaRPr lang="en-IN"/>
            </a:p>
          </p:txBody>
        </p:sp>
      </p:grpSp>
      <p:grpSp>
        <p:nvGrpSpPr>
          <p:cNvPr id="5" name="Group 5"/>
          <p:cNvGrpSpPr/>
          <p:nvPr/>
        </p:nvGrpSpPr>
        <p:grpSpPr>
          <a:xfrm>
            <a:off x="410972" y="385288"/>
            <a:ext cx="17466056" cy="2104315"/>
            <a:chOff x="0" y="0"/>
            <a:chExt cx="86189481" cy="10384130"/>
          </a:xfrm>
        </p:grpSpPr>
        <p:sp>
          <p:nvSpPr>
            <p:cNvPr id="6" name="Freeform 6"/>
            <p:cNvSpPr/>
            <p:nvPr/>
          </p:nvSpPr>
          <p:spPr>
            <a:xfrm>
              <a:off x="72390" y="72390"/>
              <a:ext cx="86044704" cy="10239350"/>
            </a:xfrm>
            <a:custGeom>
              <a:avLst/>
              <a:gdLst/>
              <a:ahLst/>
              <a:cxnLst/>
              <a:rect l="l" t="t" r="r" b="b"/>
              <a:pathLst>
                <a:path w="86044704" h="10239350">
                  <a:moveTo>
                    <a:pt x="0" y="0"/>
                  </a:moveTo>
                  <a:lnTo>
                    <a:pt x="86044704" y="0"/>
                  </a:lnTo>
                  <a:lnTo>
                    <a:pt x="86044704" y="10239350"/>
                  </a:lnTo>
                  <a:lnTo>
                    <a:pt x="0" y="10239350"/>
                  </a:lnTo>
                  <a:lnTo>
                    <a:pt x="0" y="0"/>
                  </a:lnTo>
                  <a:close/>
                </a:path>
              </a:pathLst>
            </a:custGeom>
            <a:solidFill>
              <a:srgbClr val="AA9E95"/>
            </a:solidFill>
          </p:spPr>
          <p:txBody>
            <a:bodyPr/>
            <a:lstStyle/>
            <a:p>
              <a:endParaRPr lang="en-IN"/>
            </a:p>
          </p:txBody>
        </p:sp>
        <p:sp>
          <p:nvSpPr>
            <p:cNvPr id="7" name="Freeform 7"/>
            <p:cNvSpPr/>
            <p:nvPr/>
          </p:nvSpPr>
          <p:spPr>
            <a:xfrm>
              <a:off x="0" y="0"/>
              <a:ext cx="86189480" cy="10384130"/>
            </a:xfrm>
            <a:custGeom>
              <a:avLst/>
              <a:gdLst/>
              <a:ahLst/>
              <a:cxnLst/>
              <a:rect l="l" t="t" r="r" b="b"/>
              <a:pathLst>
                <a:path w="86189480" h="1038413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AA9E95"/>
            </a:solidFill>
          </p:spPr>
          <p:txBody>
            <a:bodyPr/>
            <a:lstStyle/>
            <a:p>
              <a:endParaRPr lang="en-IN"/>
            </a:p>
          </p:txBody>
        </p:sp>
      </p:grpSp>
      <p:grpSp>
        <p:nvGrpSpPr>
          <p:cNvPr id="8" name="Group 8"/>
          <p:cNvGrpSpPr/>
          <p:nvPr/>
        </p:nvGrpSpPr>
        <p:grpSpPr>
          <a:xfrm>
            <a:off x="1028700" y="763294"/>
            <a:ext cx="16230600" cy="1348304"/>
            <a:chOff x="0" y="0"/>
            <a:chExt cx="4653345" cy="386561"/>
          </a:xfrm>
        </p:grpSpPr>
        <p:sp>
          <p:nvSpPr>
            <p:cNvPr id="9" name="Freeform 9"/>
            <p:cNvSpPr/>
            <p:nvPr/>
          </p:nvSpPr>
          <p:spPr>
            <a:xfrm>
              <a:off x="0" y="0"/>
              <a:ext cx="4653345" cy="386561"/>
            </a:xfrm>
            <a:custGeom>
              <a:avLst/>
              <a:gdLst/>
              <a:ahLst/>
              <a:cxnLst/>
              <a:rect l="l" t="t" r="r" b="b"/>
              <a:pathLst>
                <a:path w="4653345" h="386561">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txBody>
            <a:bodyPr/>
            <a:lstStyle/>
            <a:p>
              <a:endParaRPr lang="en-IN"/>
            </a:p>
          </p:txBody>
        </p:sp>
        <p:sp>
          <p:nvSpPr>
            <p:cNvPr id="10" name="TextBox 10"/>
            <p:cNvSpPr txBox="1"/>
            <p:nvPr/>
          </p:nvSpPr>
          <p:spPr>
            <a:xfrm>
              <a:off x="0" y="-28575"/>
              <a:ext cx="4653345" cy="415136"/>
            </a:xfrm>
            <a:prstGeom prst="rect">
              <a:avLst/>
            </a:prstGeom>
          </p:spPr>
          <p:txBody>
            <a:bodyPr lIns="63000" tIns="63000" rIns="63000" bIns="63000" rtlCol="0" anchor="ctr"/>
            <a:lstStyle/>
            <a:p>
              <a:pPr algn="ctr">
                <a:lnSpc>
                  <a:spcPts val="2430"/>
                </a:lnSpc>
                <a:spcBef>
                  <a:spcPct val="0"/>
                </a:spcBef>
              </a:pPr>
              <a:endParaRPr/>
            </a:p>
          </p:txBody>
        </p:sp>
      </p:grpSp>
      <p:grpSp>
        <p:nvGrpSpPr>
          <p:cNvPr id="11" name="Group 11"/>
          <p:cNvGrpSpPr/>
          <p:nvPr/>
        </p:nvGrpSpPr>
        <p:grpSpPr>
          <a:xfrm>
            <a:off x="4264139" y="8038320"/>
            <a:ext cx="2344394" cy="585167"/>
            <a:chOff x="0" y="0"/>
            <a:chExt cx="672142" cy="167769"/>
          </a:xfrm>
        </p:grpSpPr>
        <p:sp>
          <p:nvSpPr>
            <p:cNvPr id="12" name="Freeform 12"/>
            <p:cNvSpPr/>
            <p:nvPr/>
          </p:nvSpPr>
          <p:spPr>
            <a:xfrm>
              <a:off x="0" y="0"/>
              <a:ext cx="672142" cy="167769"/>
            </a:xfrm>
            <a:custGeom>
              <a:avLst/>
              <a:gdLst/>
              <a:ahLst/>
              <a:cxnLst/>
              <a:rect l="l" t="t" r="r" b="b"/>
              <a:pathLst>
                <a:path w="672142" h="167769">
                  <a:moveTo>
                    <a:pt x="83884" y="0"/>
                  </a:moveTo>
                  <a:lnTo>
                    <a:pt x="588258" y="0"/>
                  </a:lnTo>
                  <a:cubicBezTo>
                    <a:pt x="634586" y="0"/>
                    <a:pt x="672142" y="37556"/>
                    <a:pt x="672142" y="83884"/>
                  </a:cubicBezTo>
                  <a:lnTo>
                    <a:pt x="672142" y="83884"/>
                  </a:lnTo>
                  <a:cubicBezTo>
                    <a:pt x="672142" y="130212"/>
                    <a:pt x="634586" y="167769"/>
                    <a:pt x="588258" y="167769"/>
                  </a:cubicBezTo>
                  <a:lnTo>
                    <a:pt x="83884" y="167769"/>
                  </a:lnTo>
                  <a:cubicBezTo>
                    <a:pt x="37556" y="167769"/>
                    <a:pt x="0" y="130212"/>
                    <a:pt x="0" y="83884"/>
                  </a:cubicBezTo>
                  <a:lnTo>
                    <a:pt x="0" y="83884"/>
                  </a:lnTo>
                  <a:cubicBezTo>
                    <a:pt x="0" y="37556"/>
                    <a:pt x="37556" y="0"/>
                    <a:pt x="83884" y="0"/>
                  </a:cubicBezTo>
                  <a:close/>
                </a:path>
              </a:pathLst>
            </a:custGeom>
            <a:solidFill>
              <a:srgbClr val="F4F4F4"/>
            </a:solidFill>
            <a:ln w="23812" cap="rnd">
              <a:solidFill>
                <a:srgbClr val="F5F4F2"/>
              </a:solidFill>
              <a:prstDash val="solid"/>
              <a:round/>
            </a:ln>
          </p:spPr>
          <p:txBody>
            <a:bodyPr/>
            <a:lstStyle/>
            <a:p>
              <a:endParaRPr lang="en-IN"/>
            </a:p>
          </p:txBody>
        </p:sp>
        <p:sp>
          <p:nvSpPr>
            <p:cNvPr id="13" name="TextBox 13"/>
            <p:cNvSpPr txBox="1"/>
            <p:nvPr/>
          </p:nvSpPr>
          <p:spPr>
            <a:xfrm>
              <a:off x="0" y="-28575"/>
              <a:ext cx="672142" cy="196344"/>
            </a:xfrm>
            <a:prstGeom prst="rect">
              <a:avLst/>
            </a:prstGeom>
          </p:spPr>
          <p:txBody>
            <a:bodyPr lIns="63000" tIns="63000" rIns="63000" bIns="63000" rtlCol="0" anchor="ctr"/>
            <a:lstStyle/>
            <a:p>
              <a:pPr algn="ctr">
                <a:lnSpc>
                  <a:spcPts val="2430"/>
                </a:lnSpc>
                <a:spcBef>
                  <a:spcPct val="0"/>
                </a:spcBef>
              </a:pPr>
              <a:endParaRPr/>
            </a:p>
          </p:txBody>
        </p:sp>
      </p:grpSp>
      <p:sp>
        <p:nvSpPr>
          <p:cNvPr id="14" name="TextBox 14"/>
          <p:cNvSpPr txBox="1"/>
          <p:nvPr/>
        </p:nvSpPr>
        <p:spPr>
          <a:xfrm>
            <a:off x="410972" y="3471299"/>
            <a:ext cx="16848328" cy="6159500"/>
          </a:xfrm>
          <a:prstGeom prst="rect">
            <a:avLst/>
          </a:prstGeom>
        </p:spPr>
        <p:txBody>
          <a:bodyPr lIns="0" tIns="0" rIns="0" bIns="0" rtlCol="0" anchor="t">
            <a:spAutoFit/>
          </a:bodyPr>
          <a:lstStyle/>
          <a:p>
            <a:pPr marL="755649" lvl="1" indent="-377824" algn="just">
              <a:lnSpc>
                <a:spcPts val="4899"/>
              </a:lnSpc>
              <a:buFont typeface="Arial"/>
              <a:buChar char="•"/>
            </a:pPr>
            <a:r>
              <a:rPr lang="en-US" sz="3499" dirty="0">
                <a:solidFill>
                  <a:srgbClr val="000000"/>
                </a:solidFill>
                <a:latin typeface="Canva Sans"/>
                <a:ea typeface="Canva Sans"/>
                <a:cs typeface="Canva Sans"/>
                <a:sym typeface="Canva Sans"/>
              </a:rPr>
              <a:t>We started with raw text data containing labels and messages.</a:t>
            </a:r>
          </a:p>
          <a:p>
            <a:pPr marL="755649" lvl="1" indent="-377824" algn="just">
              <a:lnSpc>
                <a:spcPts val="4899"/>
              </a:lnSpc>
              <a:buFont typeface="Arial"/>
              <a:buChar char="•"/>
            </a:pPr>
            <a:r>
              <a:rPr lang="en-US" sz="3499" b="1" dirty="0">
                <a:solidFill>
                  <a:srgbClr val="000000"/>
                </a:solidFill>
                <a:latin typeface="Canva Sans Bold"/>
                <a:ea typeface="Canva Sans Bold"/>
                <a:cs typeface="Canva Sans Bold"/>
                <a:sym typeface="Canva Sans Bold"/>
              </a:rPr>
              <a:t>Cleaned the data:</a:t>
            </a:r>
          </a:p>
          <a:p>
            <a:pPr algn="just">
              <a:lnSpc>
                <a:spcPts val="4899"/>
              </a:lnSpc>
            </a:pPr>
            <a:r>
              <a:rPr lang="en-US" sz="3499" dirty="0">
                <a:solidFill>
                  <a:srgbClr val="000000"/>
                </a:solidFill>
                <a:latin typeface="Canva Sans"/>
                <a:ea typeface="Canva Sans"/>
                <a:cs typeface="Canva Sans"/>
                <a:sym typeface="Canva Sans"/>
              </a:rPr>
              <a:t>                 removed punctuation, converted text to lowercase &amp; ensured</a:t>
            </a:r>
          </a:p>
          <a:p>
            <a:pPr algn="just">
              <a:lnSpc>
                <a:spcPts val="4899"/>
              </a:lnSpc>
            </a:pPr>
            <a:r>
              <a:rPr lang="en-US" sz="3499" dirty="0">
                <a:solidFill>
                  <a:srgbClr val="000000"/>
                </a:solidFill>
                <a:latin typeface="Canva Sans"/>
                <a:ea typeface="Canva Sans"/>
                <a:cs typeface="Canva Sans"/>
                <a:sym typeface="Canva Sans"/>
              </a:rPr>
              <a:t>                 labels were numeric.</a:t>
            </a:r>
          </a:p>
          <a:p>
            <a:pPr marL="755649" lvl="1" indent="-377824" algn="just">
              <a:lnSpc>
                <a:spcPts val="4899"/>
              </a:lnSpc>
              <a:buFont typeface="Arial"/>
              <a:buChar char="•"/>
            </a:pPr>
            <a:r>
              <a:rPr lang="en-US" sz="3499" dirty="0">
                <a:solidFill>
                  <a:srgbClr val="000000"/>
                </a:solidFill>
                <a:latin typeface="Canva Sans"/>
                <a:ea typeface="Canva Sans"/>
                <a:cs typeface="Canva Sans"/>
                <a:sym typeface="Canva Sans"/>
              </a:rPr>
              <a:t>Split the dataset into training and testing sets for proper model evaluation.</a:t>
            </a:r>
          </a:p>
          <a:p>
            <a:pPr marL="755649" lvl="1" indent="-377824" algn="just">
              <a:lnSpc>
                <a:spcPts val="4899"/>
              </a:lnSpc>
              <a:buFont typeface="Arial"/>
              <a:buChar char="•"/>
            </a:pPr>
            <a:r>
              <a:rPr lang="en-US" sz="3499" dirty="0">
                <a:solidFill>
                  <a:srgbClr val="000000"/>
                </a:solidFill>
                <a:latin typeface="Canva Sans"/>
                <a:ea typeface="Canva Sans"/>
                <a:cs typeface="Canva Sans"/>
                <a:sym typeface="Canva Sans"/>
              </a:rPr>
              <a:t>Converted text into numerical vectors using TF-IDF, so the model can understand and learn patterns.</a:t>
            </a:r>
          </a:p>
          <a:p>
            <a:pPr marL="755649" lvl="1" indent="-377824" algn="just">
              <a:lnSpc>
                <a:spcPts val="4899"/>
              </a:lnSpc>
              <a:buFont typeface="Arial"/>
              <a:buChar char="•"/>
            </a:pPr>
            <a:r>
              <a:rPr lang="en-US" sz="3499" dirty="0">
                <a:solidFill>
                  <a:srgbClr val="000000"/>
                </a:solidFill>
                <a:latin typeface="Canva Sans"/>
                <a:ea typeface="Canva Sans"/>
                <a:cs typeface="Canva Sans"/>
                <a:sym typeface="Canva Sans"/>
              </a:rPr>
              <a:t>After preprocessing, the dataset is ready for building a machine learning model to detect spam.</a:t>
            </a:r>
          </a:p>
          <a:p>
            <a:pPr algn="just">
              <a:lnSpc>
                <a:spcPts val="4899"/>
              </a:lnSpc>
            </a:pPr>
            <a:endParaRPr lang="en-US" sz="3499" dirty="0">
              <a:solidFill>
                <a:srgbClr val="000000"/>
              </a:solidFill>
              <a:latin typeface="Canva Sans"/>
              <a:ea typeface="Canva Sans"/>
              <a:cs typeface="Canva Sans"/>
              <a:sym typeface="Canva Sans"/>
            </a:endParaRPr>
          </a:p>
        </p:txBody>
      </p:sp>
      <p:sp>
        <p:nvSpPr>
          <p:cNvPr id="15" name="Freeform 15"/>
          <p:cNvSpPr/>
          <p:nvPr/>
        </p:nvSpPr>
        <p:spPr>
          <a:xfrm>
            <a:off x="1556695" y="838494"/>
            <a:ext cx="1197902" cy="1197902"/>
          </a:xfrm>
          <a:custGeom>
            <a:avLst/>
            <a:gdLst/>
            <a:ahLst/>
            <a:cxnLst/>
            <a:rect l="l" t="t" r="r" b="b"/>
            <a:pathLst>
              <a:path w="1197902" h="1197902">
                <a:moveTo>
                  <a:pt x="0" y="0"/>
                </a:moveTo>
                <a:lnTo>
                  <a:pt x="1197902" y="0"/>
                </a:lnTo>
                <a:lnTo>
                  <a:pt x="1197902" y="1197903"/>
                </a:lnTo>
                <a:lnTo>
                  <a:pt x="0" y="11979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6" name="TextBox 16"/>
          <p:cNvSpPr txBox="1"/>
          <p:nvPr/>
        </p:nvSpPr>
        <p:spPr>
          <a:xfrm>
            <a:off x="1321225" y="946273"/>
            <a:ext cx="16230600" cy="887095"/>
          </a:xfrm>
          <a:prstGeom prst="rect">
            <a:avLst/>
          </a:prstGeom>
        </p:spPr>
        <p:txBody>
          <a:bodyPr lIns="0" tIns="0" rIns="0" bIns="0" rtlCol="0" anchor="t">
            <a:spAutoFit/>
          </a:bodyPr>
          <a:lstStyle/>
          <a:p>
            <a:pPr algn="ctr">
              <a:lnSpc>
                <a:spcPts val="7279"/>
              </a:lnSpc>
            </a:pPr>
            <a:r>
              <a:rPr lang="en-US" sz="5199" b="1">
                <a:solidFill>
                  <a:srgbClr val="2B2B2B"/>
                </a:solidFill>
                <a:latin typeface="Canva Sans Bold"/>
                <a:ea typeface="Canva Sans Bold"/>
                <a:cs typeface="Canva Sans Bold"/>
                <a:sym typeface="Canva Sans Bold"/>
              </a:rPr>
              <a:t>Conclusion – Data Preprocessing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BADA2"/>
        </a:solidFill>
        <a:effectLst/>
      </p:bgPr>
    </p:bg>
    <p:spTree>
      <p:nvGrpSpPr>
        <p:cNvPr id="1" name=""/>
        <p:cNvGrpSpPr/>
        <p:nvPr/>
      </p:nvGrpSpPr>
      <p:grpSpPr>
        <a:xfrm>
          <a:off x="0" y="0"/>
          <a:ext cx="0" cy="0"/>
          <a:chOff x="0" y="0"/>
          <a:chExt cx="0" cy="0"/>
        </a:xfrm>
      </p:grpSpPr>
      <p:grpSp>
        <p:nvGrpSpPr>
          <p:cNvPr id="2" name="Group 2"/>
          <p:cNvGrpSpPr/>
          <p:nvPr/>
        </p:nvGrpSpPr>
        <p:grpSpPr>
          <a:xfrm>
            <a:off x="410972" y="385288"/>
            <a:ext cx="17466056" cy="9516424"/>
            <a:chOff x="0" y="0"/>
            <a:chExt cx="86189481" cy="46960552"/>
          </a:xfrm>
        </p:grpSpPr>
        <p:sp>
          <p:nvSpPr>
            <p:cNvPr id="3" name="Freeform 3"/>
            <p:cNvSpPr/>
            <p:nvPr/>
          </p:nvSpPr>
          <p:spPr>
            <a:xfrm>
              <a:off x="72390" y="72390"/>
              <a:ext cx="86044704" cy="46815771"/>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F5F4F2"/>
            </a:solidFill>
          </p:spPr>
          <p:txBody>
            <a:bodyPr/>
            <a:lstStyle/>
            <a:p>
              <a:endParaRPr lang="en-IN"/>
            </a:p>
          </p:txBody>
        </p:sp>
        <p:sp>
          <p:nvSpPr>
            <p:cNvPr id="4" name="Freeform 4"/>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txBody>
            <a:bodyPr/>
            <a:lstStyle/>
            <a:p>
              <a:endParaRPr lang="en-IN"/>
            </a:p>
          </p:txBody>
        </p:sp>
      </p:grpSp>
      <p:grpSp>
        <p:nvGrpSpPr>
          <p:cNvPr id="5" name="Group 5"/>
          <p:cNvGrpSpPr/>
          <p:nvPr/>
        </p:nvGrpSpPr>
        <p:grpSpPr>
          <a:xfrm>
            <a:off x="410972" y="385288"/>
            <a:ext cx="17466056" cy="2104315"/>
            <a:chOff x="0" y="0"/>
            <a:chExt cx="86189481" cy="10384130"/>
          </a:xfrm>
        </p:grpSpPr>
        <p:sp>
          <p:nvSpPr>
            <p:cNvPr id="6" name="Freeform 6"/>
            <p:cNvSpPr/>
            <p:nvPr/>
          </p:nvSpPr>
          <p:spPr>
            <a:xfrm>
              <a:off x="72390" y="72390"/>
              <a:ext cx="86044704" cy="10239350"/>
            </a:xfrm>
            <a:custGeom>
              <a:avLst/>
              <a:gdLst/>
              <a:ahLst/>
              <a:cxnLst/>
              <a:rect l="l" t="t" r="r" b="b"/>
              <a:pathLst>
                <a:path w="86044704" h="10239350">
                  <a:moveTo>
                    <a:pt x="0" y="0"/>
                  </a:moveTo>
                  <a:lnTo>
                    <a:pt x="86044704" y="0"/>
                  </a:lnTo>
                  <a:lnTo>
                    <a:pt x="86044704" y="10239350"/>
                  </a:lnTo>
                  <a:lnTo>
                    <a:pt x="0" y="10239350"/>
                  </a:lnTo>
                  <a:lnTo>
                    <a:pt x="0" y="0"/>
                  </a:lnTo>
                  <a:close/>
                </a:path>
              </a:pathLst>
            </a:custGeom>
            <a:solidFill>
              <a:srgbClr val="E7D6C8"/>
            </a:solidFill>
          </p:spPr>
          <p:txBody>
            <a:bodyPr/>
            <a:lstStyle/>
            <a:p>
              <a:endParaRPr lang="en-IN"/>
            </a:p>
          </p:txBody>
        </p:sp>
        <p:sp>
          <p:nvSpPr>
            <p:cNvPr id="7" name="Freeform 7"/>
            <p:cNvSpPr/>
            <p:nvPr/>
          </p:nvSpPr>
          <p:spPr>
            <a:xfrm>
              <a:off x="0" y="0"/>
              <a:ext cx="86189480" cy="10384130"/>
            </a:xfrm>
            <a:custGeom>
              <a:avLst/>
              <a:gdLst/>
              <a:ahLst/>
              <a:cxnLst/>
              <a:rect l="l" t="t" r="r" b="b"/>
              <a:pathLst>
                <a:path w="86189480" h="1038413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E7D6C8"/>
            </a:solidFill>
          </p:spPr>
          <p:txBody>
            <a:bodyPr/>
            <a:lstStyle/>
            <a:p>
              <a:endParaRPr lang="en-IN"/>
            </a:p>
          </p:txBody>
        </p:sp>
      </p:grpSp>
      <p:sp>
        <p:nvSpPr>
          <p:cNvPr id="8" name="Freeform 8"/>
          <p:cNvSpPr/>
          <p:nvPr/>
        </p:nvSpPr>
        <p:spPr>
          <a:xfrm>
            <a:off x="6428419" y="4168416"/>
            <a:ext cx="5089884" cy="5089884"/>
          </a:xfrm>
          <a:custGeom>
            <a:avLst/>
            <a:gdLst/>
            <a:ahLst/>
            <a:cxnLst/>
            <a:rect l="l" t="t" r="r" b="b"/>
            <a:pathLst>
              <a:path w="5089884" h="5089884">
                <a:moveTo>
                  <a:pt x="0" y="0"/>
                </a:moveTo>
                <a:lnTo>
                  <a:pt x="5089883" y="0"/>
                </a:lnTo>
                <a:lnTo>
                  <a:pt x="5089883" y="5089884"/>
                </a:lnTo>
                <a:lnTo>
                  <a:pt x="0" y="50898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9"/>
          <p:cNvSpPr txBox="1"/>
          <p:nvPr/>
        </p:nvSpPr>
        <p:spPr>
          <a:xfrm>
            <a:off x="5181600" y="2680192"/>
            <a:ext cx="7265908" cy="1566544"/>
          </a:xfrm>
          <a:prstGeom prst="rect">
            <a:avLst/>
          </a:prstGeom>
        </p:spPr>
        <p:txBody>
          <a:bodyPr wrap="square" lIns="0" tIns="0" rIns="0" bIns="0" rtlCol="0" anchor="t">
            <a:spAutoFit/>
          </a:bodyPr>
          <a:lstStyle/>
          <a:p>
            <a:pPr algn="ctr">
              <a:lnSpc>
                <a:spcPts val="12880"/>
              </a:lnSpc>
            </a:pPr>
            <a:r>
              <a:rPr lang="en-US" sz="9200" b="1" dirty="0">
                <a:solidFill>
                  <a:srgbClr val="8F847B"/>
                </a:solidFill>
                <a:latin typeface="Canva Sans Bold"/>
                <a:ea typeface="Canva Sans Bold"/>
                <a:cs typeface="Canva Sans Bold"/>
                <a:sym typeface="Canva Sans Bold"/>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D6C8"/>
        </a:solidFill>
        <a:effectLst/>
      </p:bgPr>
    </p:bg>
    <p:spTree>
      <p:nvGrpSpPr>
        <p:cNvPr id="1" name=""/>
        <p:cNvGrpSpPr/>
        <p:nvPr/>
      </p:nvGrpSpPr>
      <p:grpSpPr>
        <a:xfrm>
          <a:off x="0" y="0"/>
          <a:ext cx="0" cy="0"/>
          <a:chOff x="0" y="0"/>
          <a:chExt cx="0" cy="0"/>
        </a:xfrm>
      </p:grpSpPr>
      <p:grpSp>
        <p:nvGrpSpPr>
          <p:cNvPr id="2" name="Group 2"/>
          <p:cNvGrpSpPr/>
          <p:nvPr/>
        </p:nvGrpSpPr>
        <p:grpSpPr>
          <a:xfrm>
            <a:off x="410972" y="385288"/>
            <a:ext cx="17466056" cy="9516424"/>
            <a:chOff x="0" y="0"/>
            <a:chExt cx="86189481" cy="46960552"/>
          </a:xfrm>
        </p:grpSpPr>
        <p:sp>
          <p:nvSpPr>
            <p:cNvPr id="3" name="Freeform 3"/>
            <p:cNvSpPr/>
            <p:nvPr/>
          </p:nvSpPr>
          <p:spPr>
            <a:xfrm>
              <a:off x="72390" y="72390"/>
              <a:ext cx="86044704" cy="46815771"/>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F4F4F4"/>
            </a:solidFill>
          </p:spPr>
          <p:txBody>
            <a:bodyPr/>
            <a:lstStyle/>
            <a:p>
              <a:endParaRPr lang="en-IN"/>
            </a:p>
          </p:txBody>
        </p:sp>
        <p:sp>
          <p:nvSpPr>
            <p:cNvPr id="4" name="Freeform 4"/>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txBody>
            <a:bodyPr/>
            <a:lstStyle/>
            <a:p>
              <a:endParaRPr lang="en-IN"/>
            </a:p>
          </p:txBody>
        </p:sp>
      </p:grpSp>
      <p:grpSp>
        <p:nvGrpSpPr>
          <p:cNvPr id="5" name="Group 5"/>
          <p:cNvGrpSpPr/>
          <p:nvPr/>
        </p:nvGrpSpPr>
        <p:grpSpPr>
          <a:xfrm>
            <a:off x="410972" y="385288"/>
            <a:ext cx="17466056" cy="2104315"/>
            <a:chOff x="0" y="0"/>
            <a:chExt cx="86189481" cy="10384130"/>
          </a:xfrm>
        </p:grpSpPr>
        <p:sp>
          <p:nvSpPr>
            <p:cNvPr id="6" name="Freeform 6"/>
            <p:cNvSpPr/>
            <p:nvPr/>
          </p:nvSpPr>
          <p:spPr>
            <a:xfrm>
              <a:off x="72390" y="72390"/>
              <a:ext cx="86044704" cy="10239350"/>
            </a:xfrm>
            <a:custGeom>
              <a:avLst/>
              <a:gdLst/>
              <a:ahLst/>
              <a:cxnLst/>
              <a:rect l="l" t="t" r="r" b="b"/>
              <a:pathLst>
                <a:path w="86044704" h="10239350">
                  <a:moveTo>
                    <a:pt x="0" y="0"/>
                  </a:moveTo>
                  <a:lnTo>
                    <a:pt x="86044704" y="0"/>
                  </a:lnTo>
                  <a:lnTo>
                    <a:pt x="86044704" y="10239350"/>
                  </a:lnTo>
                  <a:lnTo>
                    <a:pt x="0" y="10239350"/>
                  </a:lnTo>
                  <a:lnTo>
                    <a:pt x="0" y="0"/>
                  </a:lnTo>
                  <a:close/>
                </a:path>
              </a:pathLst>
            </a:custGeom>
            <a:solidFill>
              <a:srgbClr val="DDC6C6"/>
            </a:solidFill>
          </p:spPr>
          <p:txBody>
            <a:bodyPr/>
            <a:lstStyle/>
            <a:p>
              <a:endParaRPr lang="en-IN"/>
            </a:p>
          </p:txBody>
        </p:sp>
        <p:sp>
          <p:nvSpPr>
            <p:cNvPr id="7" name="Freeform 7"/>
            <p:cNvSpPr/>
            <p:nvPr/>
          </p:nvSpPr>
          <p:spPr>
            <a:xfrm>
              <a:off x="0" y="0"/>
              <a:ext cx="86189480" cy="10384130"/>
            </a:xfrm>
            <a:custGeom>
              <a:avLst/>
              <a:gdLst/>
              <a:ahLst/>
              <a:cxnLst/>
              <a:rect l="l" t="t" r="r" b="b"/>
              <a:pathLst>
                <a:path w="86189480" h="1038413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DC6C6"/>
            </a:solidFill>
          </p:spPr>
          <p:txBody>
            <a:bodyPr/>
            <a:lstStyle/>
            <a:p>
              <a:endParaRPr lang="en-IN"/>
            </a:p>
          </p:txBody>
        </p:sp>
      </p:grpSp>
      <p:sp>
        <p:nvSpPr>
          <p:cNvPr id="8" name="TextBox 8"/>
          <p:cNvSpPr txBox="1"/>
          <p:nvPr/>
        </p:nvSpPr>
        <p:spPr>
          <a:xfrm>
            <a:off x="2335654" y="2973009"/>
            <a:ext cx="13798303" cy="6389125"/>
          </a:xfrm>
          <a:prstGeom prst="rect">
            <a:avLst/>
          </a:prstGeom>
        </p:spPr>
        <p:txBody>
          <a:bodyPr lIns="0" tIns="0" rIns="0" bIns="0" rtlCol="0" anchor="t">
            <a:spAutoFit/>
          </a:bodyPr>
          <a:lstStyle/>
          <a:p>
            <a:pPr algn="ctr">
              <a:lnSpc>
                <a:spcPts val="5068"/>
              </a:lnSpc>
            </a:pPr>
            <a:r>
              <a:rPr lang="en-US" sz="3620" spc="-57">
                <a:solidFill>
                  <a:srgbClr val="000000"/>
                </a:solidFill>
                <a:latin typeface="Canva Sans"/>
                <a:ea typeface="Canva Sans"/>
                <a:cs typeface="Canva Sans"/>
                <a:sym typeface="Canva Sans"/>
              </a:rPr>
              <a:t>Email is a popular way to send and receive messages. But sometimes, people get spam emails. These are unwanted messages that may be harmful or fake. They can try to steal personal information or damage your computer.</a:t>
            </a:r>
          </a:p>
          <a:p>
            <a:pPr algn="ctr">
              <a:lnSpc>
                <a:spcPts val="5068"/>
              </a:lnSpc>
            </a:pPr>
            <a:r>
              <a:rPr lang="en-US" sz="3620" spc="-57">
                <a:solidFill>
                  <a:srgbClr val="000000"/>
                </a:solidFill>
                <a:latin typeface="Canva Sans"/>
                <a:ea typeface="Canva Sans"/>
                <a:cs typeface="Canva Sans"/>
                <a:sym typeface="Canva Sans"/>
              </a:rPr>
              <a:t>An Email Spam Detector is a tool that helps find spam emails. It keeps your inbox clean and safe. Today, we use smart computer programs (Python and Machine learning) to catch spam because spammers keep changing their tricks.</a:t>
            </a:r>
          </a:p>
          <a:p>
            <a:pPr algn="ctr">
              <a:lnSpc>
                <a:spcPts val="5068"/>
              </a:lnSpc>
            </a:pPr>
            <a:endParaRPr lang="en-US" sz="3620" spc="-57">
              <a:solidFill>
                <a:srgbClr val="000000"/>
              </a:solidFill>
              <a:latin typeface="Canva Sans"/>
              <a:ea typeface="Canva Sans"/>
              <a:cs typeface="Canva Sans"/>
              <a:sym typeface="Canva Sans"/>
            </a:endParaRPr>
          </a:p>
          <a:p>
            <a:pPr algn="ctr">
              <a:lnSpc>
                <a:spcPts val="5068"/>
              </a:lnSpc>
            </a:pPr>
            <a:endParaRPr lang="en-US" sz="3620" spc="-57">
              <a:solidFill>
                <a:srgbClr val="000000"/>
              </a:solidFill>
              <a:latin typeface="Canva Sans"/>
              <a:ea typeface="Canva Sans"/>
              <a:cs typeface="Canva Sans"/>
              <a:sym typeface="Canva Sans"/>
            </a:endParaRPr>
          </a:p>
        </p:txBody>
      </p:sp>
      <p:sp>
        <p:nvSpPr>
          <p:cNvPr id="9" name="Freeform 9"/>
          <p:cNvSpPr/>
          <p:nvPr/>
        </p:nvSpPr>
        <p:spPr>
          <a:xfrm>
            <a:off x="1174963" y="1028700"/>
            <a:ext cx="1386758" cy="975774"/>
          </a:xfrm>
          <a:custGeom>
            <a:avLst/>
            <a:gdLst/>
            <a:ahLst/>
            <a:cxnLst/>
            <a:rect l="l" t="t" r="r" b="b"/>
            <a:pathLst>
              <a:path w="1386758" h="975774">
                <a:moveTo>
                  <a:pt x="0" y="0"/>
                </a:moveTo>
                <a:lnTo>
                  <a:pt x="1386758" y="0"/>
                </a:lnTo>
                <a:lnTo>
                  <a:pt x="1386758" y="975774"/>
                </a:lnTo>
                <a:lnTo>
                  <a:pt x="0" y="9757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0" y="895350"/>
            <a:ext cx="12978206" cy="2428007"/>
          </a:xfrm>
          <a:prstGeom prst="rect">
            <a:avLst/>
          </a:prstGeom>
        </p:spPr>
        <p:txBody>
          <a:bodyPr lIns="0" tIns="0" rIns="0" bIns="0" rtlCol="0" anchor="t">
            <a:spAutoFit/>
          </a:bodyPr>
          <a:lstStyle/>
          <a:p>
            <a:pPr algn="ctr">
              <a:lnSpc>
                <a:spcPts val="9773"/>
              </a:lnSpc>
            </a:pPr>
            <a:r>
              <a:rPr lang="en-US" sz="6981" b="1">
                <a:solidFill>
                  <a:srgbClr val="8F847B"/>
                </a:solidFill>
                <a:latin typeface="Canva Sans Bold"/>
                <a:ea typeface="Canva Sans Bold"/>
                <a:cs typeface="Canva Sans Bold"/>
                <a:sym typeface="Canva Sans Bold"/>
              </a:rPr>
              <a:t>INTRODUCTION</a:t>
            </a:r>
          </a:p>
          <a:p>
            <a:pPr algn="ctr">
              <a:lnSpc>
                <a:spcPts val="9773"/>
              </a:lnSpc>
            </a:pPr>
            <a:endParaRPr lang="en-US" sz="6981" b="1">
              <a:solidFill>
                <a:srgbClr val="8F847B"/>
              </a:solidFill>
              <a:latin typeface="Canva Sans Bold"/>
              <a:ea typeface="Canva Sans Bold"/>
              <a:cs typeface="Canva Sans Bold"/>
              <a:sym typeface="Canva Sans Bold"/>
            </a:endParaRPr>
          </a:p>
        </p:txBody>
      </p:sp>
      <p:sp>
        <p:nvSpPr>
          <p:cNvPr id="11" name="TextBox 11"/>
          <p:cNvSpPr txBox="1"/>
          <p:nvPr/>
        </p:nvSpPr>
        <p:spPr>
          <a:xfrm>
            <a:off x="410972" y="9873137"/>
            <a:ext cx="17466056" cy="289275"/>
          </a:xfrm>
          <a:prstGeom prst="rect">
            <a:avLst/>
          </a:prstGeom>
        </p:spPr>
        <p:txBody>
          <a:bodyPr lIns="0" tIns="0" rIns="0" bIns="0" rtlCol="0" anchor="t">
            <a:spAutoFit/>
          </a:bodyPr>
          <a:lstStyle/>
          <a:p>
            <a:pPr algn="ctr">
              <a:lnSpc>
                <a:spcPts val="2430"/>
              </a:lnSpc>
              <a:spcBef>
                <a:spcPct val="0"/>
              </a:spcBef>
            </a:pPr>
            <a:r>
              <a:rPr lang="en-US" sz="1736">
                <a:solidFill>
                  <a:srgbClr val="000000"/>
                </a:solidFill>
                <a:latin typeface="Quicksand"/>
                <a:ea typeface="Quicksand"/>
                <a:cs typeface="Quicksand"/>
                <a:sym typeface="Quicksand"/>
              </a:rPr>
              <a:t>Your paragraph text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410972" y="385288"/>
            <a:ext cx="17466056" cy="9516424"/>
            <a:chOff x="0" y="0"/>
            <a:chExt cx="86189481" cy="46960552"/>
          </a:xfrm>
        </p:grpSpPr>
        <p:sp>
          <p:nvSpPr>
            <p:cNvPr id="3" name="Freeform 3"/>
            <p:cNvSpPr/>
            <p:nvPr/>
          </p:nvSpPr>
          <p:spPr>
            <a:xfrm>
              <a:off x="72390" y="72390"/>
              <a:ext cx="86044704" cy="46815771"/>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E7D6C8"/>
            </a:solidFill>
          </p:spPr>
          <p:txBody>
            <a:bodyPr/>
            <a:lstStyle/>
            <a:p>
              <a:endParaRPr lang="en-IN"/>
            </a:p>
          </p:txBody>
        </p:sp>
        <p:sp>
          <p:nvSpPr>
            <p:cNvPr id="4" name="Freeform 4"/>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E7D6C8"/>
            </a:solidFill>
          </p:spPr>
          <p:txBody>
            <a:bodyPr/>
            <a:lstStyle/>
            <a:p>
              <a:endParaRPr lang="en-IN"/>
            </a:p>
          </p:txBody>
        </p:sp>
      </p:grpSp>
      <p:grpSp>
        <p:nvGrpSpPr>
          <p:cNvPr id="5" name="Group 5"/>
          <p:cNvGrpSpPr/>
          <p:nvPr/>
        </p:nvGrpSpPr>
        <p:grpSpPr>
          <a:xfrm>
            <a:off x="410972" y="385288"/>
            <a:ext cx="17466056" cy="2104315"/>
            <a:chOff x="0" y="0"/>
            <a:chExt cx="86189481" cy="10384130"/>
          </a:xfrm>
        </p:grpSpPr>
        <p:sp>
          <p:nvSpPr>
            <p:cNvPr id="6" name="Freeform 6"/>
            <p:cNvSpPr/>
            <p:nvPr/>
          </p:nvSpPr>
          <p:spPr>
            <a:xfrm>
              <a:off x="72390" y="72390"/>
              <a:ext cx="86044704" cy="10239350"/>
            </a:xfrm>
            <a:custGeom>
              <a:avLst/>
              <a:gdLst/>
              <a:ahLst/>
              <a:cxnLst/>
              <a:rect l="l" t="t" r="r" b="b"/>
              <a:pathLst>
                <a:path w="86044704" h="10239350">
                  <a:moveTo>
                    <a:pt x="0" y="0"/>
                  </a:moveTo>
                  <a:lnTo>
                    <a:pt x="86044704" y="0"/>
                  </a:lnTo>
                  <a:lnTo>
                    <a:pt x="86044704" y="10239350"/>
                  </a:lnTo>
                  <a:lnTo>
                    <a:pt x="0" y="10239350"/>
                  </a:lnTo>
                  <a:lnTo>
                    <a:pt x="0" y="0"/>
                  </a:lnTo>
                  <a:close/>
                </a:path>
              </a:pathLst>
            </a:custGeom>
            <a:solidFill>
              <a:srgbClr val="AA9E95"/>
            </a:solidFill>
          </p:spPr>
          <p:txBody>
            <a:bodyPr/>
            <a:lstStyle/>
            <a:p>
              <a:endParaRPr lang="en-IN"/>
            </a:p>
          </p:txBody>
        </p:sp>
        <p:sp>
          <p:nvSpPr>
            <p:cNvPr id="7" name="Freeform 7"/>
            <p:cNvSpPr/>
            <p:nvPr/>
          </p:nvSpPr>
          <p:spPr>
            <a:xfrm>
              <a:off x="0" y="0"/>
              <a:ext cx="86189480" cy="10384130"/>
            </a:xfrm>
            <a:custGeom>
              <a:avLst/>
              <a:gdLst/>
              <a:ahLst/>
              <a:cxnLst/>
              <a:rect l="l" t="t" r="r" b="b"/>
              <a:pathLst>
                <a:path w="86189480" h="1038413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BBADA2"/>
            </a:solidFill>
          </p:spPr>
          <p:txBody>
            <a:bodyPr/>
            <a:lstStyle/>
            <a:p>
              <a:endParaRPr lang="en-IN"/>
            </a:p>
          </p:txBody>
        </p:sp>
      </p:grpSp>
      <p:grpSp>
        <p:nvGrpSpPr>
          <p:cNvPr id="8" name="Group 8"/>
          <p:cNvGrpSpPr/>
          <p:nvPr/>
        </p:nvGrpSpPr>
        <p:grpSpPr>
          <a:xfrm>
            <a:off x="533400" y="763294"/>
            <a:ext cx="16725900" cy="1348304"/>
            <a:chOff x="0" y="0"/>
            <a:chExt cx="4653345" cy="386561"/>
          </a:xfrm>
        </p:grpSpPr>
        <p:sp>
          <p:nvSpPr>
            <p:cNvPr id="9" name="Freeform 9"/>
            <p:cNvSpPr/>
            <p:nvPr/>
          </p:nvSpPr>
          <p:spPr>
            <a:xfrm>
              <a:off x="0" y="0"/>
              <a:ext cx="4653345" cy="386561"/>
            </a:xfrm>
            <a:custGeom>
              <a:avLst/>
              <a:gdLst/>
              <a:ahLst/>
              <a:cxnLst/>
              <a:rect l="l" t="t" r="r" b="b"/>
              <a:pathLst>
                <a:path w="4653345" h="386561">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txBody>
            <a:bodyPr/>
            <a:lstStyle/>
            <a:p>
              <a:endParaRPr lang="en-IN"/>
            </a:p>
          </p:txBody>
        </p:sp>
        <p:sp>
          <p:nvSpPr>
            <p:cNvPr id="10" name="TextBox 10"/>
            <p:cNvSpPr txBox="1"/>
            <p:nvPr/>
          </p:nvSpPr>
          <p:spPr>
            <a:xfrm>
              <a:off x="0" y="-28575"/>
              <a:ext cx="4653345" cy="415136"/>
            </a:xfrm>
            <a:prstGeom prst="rect">
              <a:avLst/>
            </a:prstGeom>
          </p:spPr>
          <p:txBody>
            <a:bodyPr lIns="63000" tIns="63000" rIns="63000" bIns="63000" rtlCol="0" anchor="ctr"/>
            <a:lstStyle/>
            <a:p>
              <a:pPr algn="ctr">
                <a:lnSpc>
                  <a:spcPts val="2430"/>
                </a:lnSpc>
                <a:spcBef>
                  <a:spcPct val="0"/>
                </a:spcBef>
              </a:pPr>
              <a:endParaRPr/>
            </a:p>
          </p:txBody>
        </p:sp>
      </p:grpSp>
      <p:sp>
        <p:nvSpPr>
          <p:cNvPr id="11" name="TextBox 11"/>
          <p:cNvSpPr txBox="1"/>
          <p:nvPr/>
        </p:nvSpPr>
        <p:spPr>
          <a:xfrm>
            <a:off x="417957" y="3169658"/>
            <a:ext cx="16841343" cy="6370398"/>
          </a:xfrm>
          <a:prstGeom prst="rect">
            <a:avLst/>
          </a:prstGeom>
        </p:spPr>
        <p:txBody>
          <a:bodyPr lIns="0" tIns="0" rIns="0" bIns="0" rtlCol="0" anchor="t">
            <a:spAutoFit/>
          </a:bodyPr>
          <a:lstStyle/>
          <a:p>
            <a:pPr algn="l">
              <a:lnSpc>
                <a:spcPts val="5020"/>
              </a:lnSpc>
            </a:pPr>
            <a:r>
              <a:rPr lang="en-US" sz="3586" b="1" dirty="0">
                <a:solidFill>
                  <a:srgbClr val="000000"/>
                </a:solidFill>
                <a:latin typeface="Canva Sans Bold"/>
                <a:ea typeface="Canva Sans Bold"/>
                <a:cs typeface="Canva Sans Bold"/>
                <a:sym typeface="Canva Sans Bold"/>
              </a:rPr>
              <a:t>Problem:</a:t>
            </a:r>
          </a:p>
          <a:p>
            <a:pPr algn="l">
              <a:lnSpc>
                <a:spcPts val="5020"/>
              </a:lnSpc>
            </a:pPr>
            <a:r>
              <a:rPr lang="en-US" sz="3586">
                <a:solidFill>
                  <a:srgbClr val="000000"/>
                </a:solidFill>
                <a:latin typeface="Canva Sans"/>
                <a:ea typeface="Canva Sans"/>
                <a:cs typeface="Canva Sans"/>
                <a:sym typeface="Canva Sans"/>
              </a:rPr>
              <a:t>         Increasing </a:t>
            </a:r>
            <a:r>
              <a:rPr lang="en-US" sz="3586" dirty="0">
                <a:solidFill>
                  <a:srgbClr val="000000"/>
                </a:solidFill>
                <a:latin typeface="Canva Sans"/>
                <a:ea typeface="Canva Sans"/>
                <a:cs typeface="Canva Sans"/>
                <a:sym typeface="Canva Sans"/>
              </a:rPr>
              <a:t>email spam attacks worldwide.</a:t>
            </a:r>
          </a:p>
          <a:p>
            <a:pPr algn="l">
              <a:lnSpc>
                <a:spcPts val="5020"/>
              </a:lnSpc>
            </a:pPr>
            <a:r>
              <a:rPr lang="en-US" sz="3586" dirty="0">
                <a:solidFill>
                  <a:srgbClr val="000000"/>
                </a:solidFill>
                <a:latin typeface="Canva Sans"/>
                <a:ea typeface="Canva Sans"/>
                <a:cs typeface="Canva Sans"/>
                <a:sym typeface="Canva Sans"/>
              </a:rPr>
              <a:t>         Limited research on multilingual and emotion-based spam detection.</a:t>
            </a:r>
          </a:p>
          <a:p>
            <a:pPr algn="l">
              <a:lnSpc>
                <a:spcPts val="5020"/>
              </a:lnSpc>
            </a:pPr>
            <a:endParaRPr lang="en-US" sz="3586" dirty="0">
              <a:solidFill>
                <a:srgbClr val="000000"/>
              </a:solidFill>
              <a:latin typeface="Canva Sans"/>
              <a:ea typeface="Canva Sans"/>
              <a:cs typeface="Canva Sans"/>
              <a:sym typeface="Canva Sans"/>
            </a:endParaRPr>
          </a:p>
          <a:p>
            <a:pPr algn="l">
              <a:lnSpc>
                <a:spcPts val="5020"/>
              </a:lnSpc>
            </a:pPr>
            <a:r>
              <a:rPr lang="en-US" sz="3586" b="1" dirty="0">
                <a:solidFill>
                  <a:srgbClr val="000000"/>
                </a:solidFill>
                <a:latin typeface="Canva Sans Bold"/>
                <a:ea typeface="Canva Sans Bold"/>
                <a:cs typeface="Canva Sans Bold"/>
                <a:sym typeface="Canva Sans Bold"/>
              </a:rPr>
              <a:t>Objective:</a:t>
            </a:r>
          </a:p>
          <a:p>
            <a:pPr algn="l">
              <a:lnSpc>
                <a:spcPts val="5020"/>
              </a:lnSpc>
            </a:pPr>
            <a:r>
              <a:rPr lang="en-US" sz="3586" dirty="0">
                <a:solidFill>
                  <a:srgbClr val="000000"/>
                </a:solidFill>
                <a:latin typeface="Canva Sans"/>
                <a:ea typeface="Canva Sans"/>
                <a:cs typeface="Canva Sans"/>
                <a:sym typeface="Canva Sans"/>
              </a:rPr>
              <a:t>         Develop a robust email spam detector using ML algorithms.</a:t>
            </a:r>
          </a:p>
          <a:p>
            <a:pPr algn="l">
              <a:lnSpc>
                <a:spcPts val="5020"/>
              </a:lnSpc>
            </a:pPr>
            <a:r>
              <a:rPr lang="en-US" sz="3586" dirty="0">
                <a:solidFill>
                  <a:srgbClr val="000000"/>
                </a:solidFill>
                <a:latin typeface="Canva Sans"/>
                <a:ea typeface="Canva Sans"/>
                <a:cs typeface="Canva Sans"/>
                <a:sym typeface="Canva Sans"/>
              </a:rPr>
              <a:t>         Improve accuracy with preprocessing and feature extraction techniques.</a:t>
            </a:r>
          </a:p>
          <a:p>
            <a:pPr algn="l">
              <a:lnSpc>
                <a:spcPts val="5020"/>
              </a:lnSpc>
            </a:pPr>
            <a:endParaRPr lang="en-US" sz="3586" dirty="0">
              <a:solidFill>
                <a:srgbClr val="000000"/>
              </a:solidFill>
              <a:latin typeface="Canva Sans"/>
              <a:ea typeface="Canva Sans"/>
              <a:cs typeface="Canva Sans"/>
              <a:sym typeface="Canva Sans"/>
            </a:endParaRPr>
          </a:p>
          <a:p>
            <a:pPr algn="l">
              <a:lnSpc>
                <a:spcPts val="5020"/>
              </a:lnSpc>
            </a:pPr>
            <a:endParaRPr lang="en-US" sz="3586" dirty="0">
              <a:solidFill>
                <a:srgbClr val="000000"/>
              </a:solidFill>
              <a:latin typeface="Canva Sans"/>
              <a:ea typeface="Canva Sans"/>
              <a:cs typeface="Canva Sans"/>
              <a:sym typeface="Canva Sans"/>
            </a:endParaRPr>
          </a:p>
        </p:txBody>
      </p:sp>
      <p:sp>
        <p:nvSpPr>
          <p:cNvPr id="12" name="Freeform 12"/>
          <p:cNvSpPr/>
          <p:nvPr/>
        </p:nvSpPr>
        <p:spPr>
          <a:xfrm>
            <a:off x="799542" y="3817413"/>
            <a:ext cx="529726" cy="475768"/>
          </a:xfrm>
          <a:custGeom>
            <a:avLst/>
            <a:gdLst/>
            <a:ahLst/>
            <a:cxnLst/>
            <a:rect l="l" t="t" r="r" b="b"/>
            <a:pathLst>
              <a:path w="529726" h="475768">
                <a:moveTo>
                  <a:pt x="0" y="0"/>
                </a:moveTo>
                <a:lnTo>
                  <a:pt x="529726" y="0"/>
                </a:lnTo>
                <a:lnTo>
                  <a:pt x="529726" y="475768"/>
                </a:lnTo>
                <a:lnTo>
                  <a:pt x="0" y="4757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799542" y="4559899"/>
            <a:ext cx="529726" cy="475768"/>
          </a:xfrm>
          <a:custGeom>
            <a:avLst/>
            <a:gdLst/>
            <a:ahLst/>
            <a:cxnLst/>
            <a:rect l="l" t="t" r="r" b="b"/>
            <a:pathLst>
              <a:path w="529726" h="475768">
                <a:moveTo>
                  <a:pt x="0" y="0"/>
                </a:moveTo>
                <a:lnTo>
                  <a:pt x="529726" y="0"/>
                </a:lnTo>
                <a:lnTo>
                  <a:pt x="529726" y="475768"/>
                </a:lnTo>
                <a:lnTo>
                  <a:pt x="0" y="4757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4" name="Freeform 14"/>
          <p:cNvSpPr/>
          <p:nvPr/>
        </p:nvSpPr>
        <p:spPr>
          <a:xfrm>
            <a:off x="763837" y="6359642"/>
            <a:ext cx="529726" cy="475768"/>
          </a:xfrm>
          <a:custGeom>
            <a:avLst/>
            <a:gdLst/>
            <a:ahLst/>
            <a:cxnLst/>
            <a:rect l="l" t="t" r="r" b="b"/>
            <a:pathLst>
              <a:path w="529726" h="475768">
                <a:moveTo>
                  <a:pt x="0" y="0"/>
                </a:moveTo>
                <a:lnTo>
                  <a:pt x="529726" y="0"/>
                </a:lnTo>
                <a:lnTo>
                  <a:pt x="529726" y="475769"/>
                </a:lnTo>
                <a:lnTo>
                  <a:pt x="0" y="4757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763837" y="7102111"/>
            <a:ext cx="529726" cy="475768"/>
          </a:xfrm>
          <a:custGeom>
            <a:avLst/>
            <a:gdLst/>
            <a:ahLst/>
            <a:cxnLst/>
            <a:rect l="l" t="t" r="r" b="b"/>
            <a:pathLst>
              <a:path w="529726" h="475768">
                <a:moveTo>
                  <a:pt x="0" y="0"/>
                </a:moveTo>
                <a:lnTo>
                  <a:pt x="529726" y="0"/>
                </a:lnTo>
                <a:lnTo>
                  <a:pt x="529726" y="475768"/>
                </a:lnTo>
                <a:lnTo>
                  <a:pt x="0" y="4757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6" name="Freeform 16"/>
          <p:cNvSpPr/>
          <p:nvPr/>
        </p:nvSpPr>
        <p:spPr>
          <a:xfrm>
            <a:off x="1835676" y="834085"/>
            <a:ext cx="1091153" cy="1073298"/>
          </a:xfrm>
          <a:custGeom>
            <a:avLst/>
            <a:gdLst/>
            <a:ahLst/>
            <a:cxnLst/>
            <a:rect l="l" t="t" r="r" b="b"/>
            <a:pathLst>
              <a:path w="1091153" h="1073298">
                <a:moveTo>
                  <a:pt x="0" y="0"/>
                </a:moveTo>
                <a:lnTo>
                  <a:pt x="1091152" y="0"/>
                </a:lnTo>
                <a:lnTo>
                  <a:pt x="1091152" y="1073297"/>
                </a:lnTo>
                <a:lnTo>
                  <a:pt x="0" y="10732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7" name="TextBox 17"/>
          <p:cNvSpPr txBox="1"/>
          <p:nvPr/>
        </p:nvSpPr>
        <p:spPr>
          <a:xfrm>
            <a:off x="2667001" y="829165"/>
            <a:ext cx="13120610" cy="1078218"/>
          </a:xfrm>
          <a:prstGeom prst="rect">
            <a:avLst/>
          </a:prstGeom>
        </p:spPr>
        <p:txBody>
          <a:bodyPr wrap="square" lIns="0" tIns="0" rIns="0" bIns="0" rtlCol="0" anchor="t">
            <a:spAutoFit/>
          </a:bodyPr>
          <a:lstStyle/>
          <a:p>
            <a:pPr algn="ctr">
              <a:lnSpc>
                <a:spcPts val="8820"/>
              </a:lnSpc>
            </a:pPr>
            <a:r>
              <a:rPr lang="en-US" sz="6300" b="1" dirty="0">
                <a:solidFill>
                  <a:srgbClr val="8F847B"/>
                </a:solidFill>
                <a:latin typeface="Canva Sans Bold"/>
                <a:ea typeface="Canva Sans Bold"/>
                <a:cs typeface="Canva Sans Bold"/>
                <a:sym typeface="Canva Sans Bold"/>
              </a:rPr>
              <a:t>Problem Statement &amp; 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D6C8"/>
        </a:solidFill>
        <a:effectLst/>
      </p:bgPr>
    </p:bg>
    <p:spTree>
      <p:nvGrpSpPr>
        <p:cNvPr id="1" name=""/>
        <p:cNvGrpSpPr/>
        <p:nvPr/>
      </p:nvGrpSpPr>
      <p:grpSpPr>
        <a:xfrm>
          <a:off x="0" y="0"/>
          <a:ext cx="0" cy="0"/>
          <a:chOff x="0" y="0"/>
          <a:chExt cx="0" cy="0"/>
        </a:xfrm>
      </p:grpSpPr>
      <p:grpSp>
        <p:nvGrpSpPr>
          <p:cNvPr id="2" name="Group 2"/>
          <p:cNvGrpSpPr/>
          <p:nvPr/>
        </p:nvGrpSpPr>
        <p:grpSpPr>
          <a:xfrm>
            <a:off x="401447" y="385288"/>
            <a:ext cx="17466056" cy="9516424"/>
            <a:chOff x="0" y="0"/>
            <a:chExt cx="86189481" cy="46960552"/>
          </a:xfrm>
        </p:grpSpPr>
        <p:sp>
          <p:nvSpPr>
            <p:cNvPr id="3" name="Freeform 3"/>
            <p:cNvSpPr/>
            <p:nvPr/>
          </p:nvSpPr>
          <p:spPr>
            <a:xfrm>
              <a:off x="72390" y="72390"/>
              <a:ext cx="86044704" cy="46815771"/>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F5F4F2"/>
            </a:solidFill>
          </p:spPr>
          <p:txBody>
            <a:bodyPr/>
            <a:lstStyle/>
            <a:p>
              <a:endParaRPr lang="en-IN"/>
            </a:p>
          </p:txBody>
        </p:sp>
        <p:sp>
          <p:nvSpPr>
            <p:cNvPr id="4" name="Freeform 4"/>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txBody>
            <a:bodyPr/>
            <a:lstStyle/>
            <a:p>
              <a:endParaRPr lang="en-IN"/>
            </a:p>
          </p:txBody>
        </p:sp>
      </p:grpSp>
      <p:grpSp>
        <p:nvGrpSpPr>
          <p:cNvPr id="5" name="Group 5"/>
          <p:cNvGrpSpPr/>
          <p:nvPr/>
        </p:nvGrpSpPr>
        <p:grpSpPr>
          <a:xfrm>
            <a:off x="410972" y="385288"/>
            <a:ext cx="17466056" cy="2104315"/>
            <a:chOff x="0" y="0"/>
            <a:chExt cx="86189481" cy="10384130"/>
          </a:xfrm>
        </p:grpSpPr>
        <p:sp>
          <p:nvSpPr>
            <p:cNvPr id="6" name="Freeform 6"/>
            <p:cNvSpPr/>
            <p:nvPr/>
          </p:nvSpPr>
          <p:spPr>
            <a:xfrm>
              <a:off x="72390" y="72390"/>
              <a:ext cx="86044704" cy="10239350"/>
            </a:xfrm>
            <a:custGeom>
              <a:avLst/>
              <a:gdLst/>
              <a:ahLst/>
              <a:cxnLst/>
              <a:rect l="l" t="t" r="r" b="b"/>
              <a:pathLst>
                <a:path w="86044704" h="10239350">
                  <a:moveTo>
                    <a:pt x="0" y="0"/>
                  </a:moveTo>
                  <a:lnTo>
                    <a:pt x="86044704" y="0"/>
                  </a:lnTo>
                  <a:lnTo>
                    <a:pt x="86044704" y="10239350"/>
                  </a:lnTo>
                  <a:lnTo>
                    <a:pt x="0" y="10239350"/>
                  </a:lnTo>
                  <a:lnTo>
                    <a:pt x="0" y="0"/>
                  </a:lnTo>
                  <a:close/>
                </a:path>
              </a:pathLst>
            </a:custGeom>
            <a:solidFill>
              <a:srgbClr val="BBADA2"/>
            </a:solidFill>
          </p:spPr>
          <p:txBody>
            <a:bodyPr/>
            <a:lstStyle/>
            <a:p>
              <a:endParaRPr lang="en-IN"/>
            </a:p>
          </p:txBody>
        </p:sp>
        <p:sp>
          <p:nvSpPr>
            <p:cNvPr id="7" name="Freeform 7"/>
            <p:cNvSpPr/>
            <p:nvPr/>
          </p:nvSpPr>
          <p:spPr>
            <a:xfrm>
              <a:off x="0" y="0"/>
              <a:ext cx="86189480" cy="10384130"/>
            </a:xfrm>
            <a:custGeom>
              <a:avLst/>
              <a:gdLst/>
              <a:ahLst/>
              <a:cxnLst/>
              <a:rect l="l" t="t" r="r" b="b"/>
              <a:pathLst>
                <a:path w="86189480" h="1038413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BBADA2"/>
            </a:solidFill>
          </p:spPr>
          <p:txBody>
            <a:bodyPr/>
            <a:lstStyle/>
            <a:p>
              <a:endParaRPr lang="en-IN"/>
            </a:p>
          </p:txBody>
        </p:sp>
      </p:grpSp>
      <p:grpSp>
        <p:nvGrpSpPr>
          <p:cNvPr id="8" name="Group 8"/>
          <p:cNvGrpSpPr/>
          <p:nvPr/>
        </p:nvGrpSpPr>
        <p:grpSpPr>
          <a:xfrm>
            <a:off x="1028700" y="763294"/>
            <a:ext cx="16230600" cy="1348304"/>
            <a:chOff x="0" y="0"/>
            <a:chExt cx="4653345" cy="386561"/>
          </a:xfrm>
        </p:grpSpPr>
        <p:sp>
          <p:nvSpPr>
            <p:cNvPr id="9" name="Freeform 9"/>
            <p:cNvSpPr/>
            <p:nvPr/>
          </p:nvSpPr>
          <p:spPr>
            <a:xfrm>
              <a:off x="0" y="0"/>
              <a:ext cx="4653345" cy="386561"/>
            </a:xfrm>
            <a:custGeom>
              <a:avLst/>
              <a:gdLst/>
              <a:ahLst/>
              <a:cxnLst/>
              <a:rect l="l" t="t" r="r" b="b"/>
              <a:pathLst>
                <a:path w="4653345" h="386561">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txBody>
            <a:bodyPr/>
            <a:lstStyle/>
            <a:p>
              <a:endParaRPr lang="en-IN"/>
            </a:p>
          </p:txBody>
        </p:sp>
        <p:sp>
          <p:nvSpPr>
            <p:cNvPr id="10" name="TextBox 10"/>
            <p:cNvSpPr txBox="1"/>
            <p:nvPr/>
          </p:nvSpPr>
          <p:spPr>
            <a:xfrm>
              <a:off x="0" y="-28575"/>
              <a:ext cx="4653345" cy="415136"/>
            </a:xfrm>
            <a:prstGeom prst="rect">
              <a:avLst/>
            </a:prstGeom>
          </p:spPr>
          <p:txBody>
            <a:bodyPr lIns="63000" tIns="63000" rIns="63000" bIns="63000" rtlCol="0" anchor="ctr"/>
            <a:lstStyle/>
            <a:p>
              <a:pPr algn="ctr">
                <a:lnSpc>
                  <a:spcPts val="2430"/>
                </a:lnSpc>
                <a:spcBef>
                  <a:spcPct val="0"/>
                </a:spcBef>
              </a:pPr>
              <a:endParaRPr/>
            </a:p>
          </p:txBody>
        </p:sp>
      </p:grpSp>
      <p:sp>
        <p:nvSpPr>
          <p:cNvPr id="12" name="Freeform 12"/>
          <p:cNvSpPr/>
          <p:nvPr/>
        </p:nvSpPr>
        <p:spPr>
          <a:xfrm>
            <a:off x="1562341" y="949559"/>
            <a:ext cx="1386758" cy="975774"/>
          </a:xfrm>
          <a:custGeom>
            <a:avLst/>
            <a:gdLst/>
            <a:ahLst/>
            <a:cxnLst/>
            <a:rect l="l" t="t" r="r" b="b"/>
            <a:pathLst>
              <a:path w="1386758" h="975774">
                <a:moveTo>
                  <a:pt x="0" y="0"/>
                </a:moveTo>
                <a:lnTo>
                  <a:pt x="1386758" y="0"/>
                </a:lnTo>
                <a:lnTo>
                  <a:pt x="1386758" y="975773"/>
                </a:lnTo>
                <a:lnTo>
                  <a:pt x="0" y="9757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p:cNvSpPr txBox="1"/>
          <p:nvPr/>
        </p:nvSpPr>
        <p:spPr>
          <a:xfrm>
            <a:off x="2949099" y="988788"/>
            <a:ext cx="13309841" cy="1659255"/>
          </a:xfrm>
          <a:prstGeom prst="rect">
            <a:avLst/>
          </a:prstGeom>
        </p:spPr>
        <p:txBody>
          <a:bodyPr lIns="0" tIns="0" rIns="0" bIns="0" rtlCol="0" anchor="t">
            <a:spAutoFit/>
          </a:bodyPr>
          <a:lstStyle/>
          <a:p>
            <a:pPr algn="ctr">
              <a:lnSpc>
                <a:spcPts val="6719"/>
              </a:lnSpc>
            </a:pPr>
            <a:r>
              <a:rPr lang="en-US" sz="4800" b="1">
                <a:solidFill>
                  <a:srgbClr val="2B2B2B"/>
                </a:solidFill>
                <a:latin typeface="Quicksand Bold"/>
                <a:ea typeface="Quicksand Bold"/>
                <a:cs typeface="Quicksand Bold"/>
                <a:sym typeface="Quicksand Bold"/>
              </a:rPr>
              <a:t>LITERATURE SURVEY</a:t>
            </a:r>
          </a:p>
          <a:p>
            <a:pPr algn="ctr">
              <a:lnSpc>
                <a:spcPts val="6719"/>
              </a:lnSpc>
            </a:pPr>
            <a:endParaRPr lang="en-US" sz="4800" b="1">
              <a:solidFill>
                <a:srgbClr val="2B2B2B"/>
              </a:solidFill>
              <a:latin typeface="Quicksand Bold"/>
              <a:ea typeface="Quicksand Bold"/>
              <a:cs typeface="Quicksand Bold"/>
              <a:sym typeface="Quicksand Bold"/>
            </a:endParaRPr>
          </a:p>
        </p:txBody>
      </p:sp>
      <p:sp>
        <p:nvSpPr>
          <p:cNvPr id="14" name="Freeform 14"/>
          <p:cNvSpPr/>
          <p:nvPr/>
        </p:nvSpPr>
        <p:spPr>
          <a:xfrm>
            <a:off x="15195273" y="1028700"/>
            <a:ext cx="1386758" cy="975774"/>
          </a:xfrm>
          <a:custGeom>
            <a:avLst/>
            <a:gdLst/>
            <a:ahLst/>
            <a:cxnLst/>
            <a:rect l="l" t="t" r="r" b="b"/>
            <a:pathLst>
              <a:path w="1386758" h="975774">
                <a:moveTo>
                  <a:pt x="0" y="0"/>
                </a:moveTo>
                <a:lnTo>
                  <a:pt x="1386758" y="0"/>
                </a:lnTo>
                <a:lnTo>
                  <a:pt x="1386758" y="975774"/>
                </a:lnTo>
                <a:lnTo>
                  <a:pt x="0" y="9757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aphicFrame>
        <p:nvGraphicFramePr>
          <p:cNvPr id="15" name="Table 14">
            <a:extLst>
              <a:ext uri="{FF2B5EF4-FFF2-40B4-BE49-F238E27FC236}">
                <a16:creationId xmlns:a16="http://schemas.microsoft.com/office/drawing/2014/main" id="{3BB40501-FF7D-A7EC-B275-F80A9277F690}"/>
              </a:ext>
            </a:extLst>
          </p:cNvPr>
          <p:cNvGraphicFramePr>
            <a:graphicFrameLocks noGrp="1"/>
          </p:cNvGraphicFramePr>
          <p:nvPr>
            <p:extLst>
              <p:ext uri="{D42A27DB-BD31-4B8C-83A1-F6EECF244321}">
                <p14:modId xmlns:p14="http://schemas.microsoft.com/office/powerpoint/2010/main" val="3963756948"/>
              </p:ext>
            </p:extLst>
          </p:nvPr>
        </p:nvGraphicFramePr>
        <p:xfrm>
          <a:off x="685800" y="2753271"/>
          <a:ext cx="16992599" cy="6901669"/>
        </p:xfrm>
        <a:graphic>
          <a:graphicData uri="http://schemas.openxmlformats.org/drawingml/2006/table">
            <a:tbl>
              <a:tblPr firstRow="1" bandRow="1">
                <a:tableStyleId>{8EC20E35-A176-4012-BC5E-935CFFF8708E}</a:tableStyleId>
              </a:tblPr>
              <a:tblGrid>
                <a:gridCol w="2987709">
                  <a:extLst>
                    <a:ext uri="{9D8B030D-6E8A-4147-A177-3AD203B41FA5}">
                      <a16:colId xmlns:a16="http://schemas.microsoft.com/office/drawing/2014/main" val="1656681325"/>
                    </a:ext>
                  </a:extLst>
                </a:gridCol>
                <a:gridCol w="2800978">
                  <a:extLst>
                    <a:ext uri="{9D8B030D-6E8A-4147-A177-3AD203B41FA5}">
                      <a16:colId xmlns:a16="http://schemas.microsoft.com/office/drawing/2014/main" val="3883136562"/>
                    </a:ext>
                  </a:extLst>
                </a:gridCol>
                <a:gridCol w="2800978">
                  <a:extLst>
                    <a:ext uri="{9D8B030D-6E8A-4147-A177-3AD203B41FA5}">
                      <a16:colId xmlns:a16="http://schemas.microsoft.com/office/drawing/2014/main" val="2391021052"/>
                    </a:ext>
                  </a:extLst>
                </a:gridCol>
                <a:gridCol w="2800978">
                  <a:extLst>
                    <a:ext uri="{9D8B030D-6E8A-4147-A177-3AD203B41FA5}">
                      <a16:colId xmlns:a16="http://schemas.microsoft.com/office/drawing/2014/main" val="1199633610"/>
                    </a:ext>
                  </a:extLst>
                </a:gridCol>
                <a:gridCol w="2800978">
                  <a:extLst>
                    <a:ext uri="{9D8B030D-6E8A-4147-A177-3AD203B41FA5}">
                      <a16:colId xmlns:a16="http://schemas.microsoft.com/office/drawing/2014/main" val="643337799"/>
                    </a:ext>
                  </a:extLst>
                </a:gridCol>
                <a:gridCol w="2800978">
                  <a:extLst>
                    <a:ext uri="{9D8B030D-6E8A-4147-A177-3AD203B41FA5}">
                      <a16:colId xmlns:a16="http://schemas.microsoft.com/office/drawing/2014/main" val="1851948372"/>
                    </a:ext>
                  </a:extLst>
                </a:gridCol>
              </a:tblGrid>
              <a:tr h="652100">
                <a:tc>
                  <a:txBody>
                    <a:bodyPr/>
                    <a:lstStyle/>
                    <a:p>
                      <a:r>
                        <a:rPr sz="2500" dirty="0"/>
                        <a:t>Year</a:t>
                      </a:r>
                    </a:p>
                  </a:txBody>
                  <a:tcPr/>
                </a:tc>
                <a:tc>
                  <a:txBody>
                    <a:bodyPr/>
                    <a:lstStyle/>
                    <a:p>
                      <a:r>
                        <a:rPr sz="2500"/>
                        <a:t>Title</a:t>
                      </a:r>
                    </a:p>
                  </a:txBody>
                  <a:tcPr/>
                </a:tc>
                <a:tc>
                  <a:txBody>
                    <a:bodyPr/>
                    <a:lstStyle/>
                    <a:p>
                      <a:r>
                        <a:rPr sz="2500"/>
                        <a:t>Techniques</a:t>
                      </a:r>
                    </a:p>
                  </a:txBody>
                  <a:tcPr/>
                </a:tc>
                <a:tc>
                  <a:txBody>
                    <a:bodyPr/>
                    <a:lstStyle/>
                    <a:p>
                      <a:r>
                        <a:rPr sz="2500"/>
                        <a:t>Accuracy</a:t>
                      </a:r>
                    </a:p>
                  </a:txBody>
                  <a:tcPr/>
                </a:tc>
                <a:tc>
                  <a:txBody>
                    <a:bodyPr/>
                    <a:lstStyle/>
                    <a:p>
                      <a:r>
                        <a:rPr sz="2500"/>
                        <a:t>Dataset</a:t>
                      </a:r>
                    </a:p>
                  </a:txBody>
                  <a:tcPr/>
                </a:tc>
                <a:tc>
                  <a:txBody>
                    <a:bodyPr/>
                    <a:lstStyle/>
                    <a:p>
                      <a:r>
                        <a:rPr sz="2500"/>
                        <a:t>Limitations</a:t>
                      </a:r>
                    </a:p>
                  </a:txBody>
                  <a:tcPr/>
                </a:tc>
                <a:extLst>
                  <a:ext uri="{0D108BD9-81ED-4DB2-BD59-A6C34878D82A}">
                    <a16:rowId xmlns:a16="http://schemas.microsoft.com/office/drawing/2014/main" val="1104031609"/>
                  </a:ext>
                </a:extLst>
              </a:tr>
              <a:tr h="821873">
                <a:tc>
                  <a:txBody>
                    <a:bodyPr/>
                    <a:lstStyle/>
                    <a:p>
                      <a:r>
                        <a:rPr sz="2500" dirty="0"/>
                        <a:t>2023</a:t>
                      </a:r>
                    </a:p>
                  </a:txBody>
                  <a:tcPr/>
                </a:tc>
                <a:tc>
                  <a:txBody>
                    <a:bodyPr/>
                    <a:lstStyle/>
                    <a:p>
                      <a:r>
                        <a:rPr sz="2500" dirty="0"/>
                        <a:t>Arabic Email Spam Detection</a:t>
                      </a:r>
                    </a:p>
                  </a:txBody>
                  <a:tcPr/>
                </a:tc>
                <a:tc>
                  <a:txBody>
                    <a:bodyPr/>
                    <a:lstStyle/>
                    <a:p>
                      <a:r>
                        <a:rPr sz="2500" dirty="0"/>
                        <a:t>SVM, TF-IDF</a:t>
                      </a:r>
                    </a:p>
                  </a:txBody>
                  <a:tcPr/>
                </a:tc>
                <a:tc>
                  <a:txBody>
                    <a:bodyPr/>
                    <a:lstStyle/>
                    <a:p>
                      <a:r>
                        <a:rPr sz="2500" dirty="0"/>
                        <a:t>98-99%</a:t>
                      </a:r>
                    </a:p>
                  </a:txBody>
                  <a:tcPr/>
                </a:tc>
                <a:tc>
                  <a:txBody>
                    <a:bodyPr/>
                    <a:lstStyle/>
                    <a:p>
                      <a:r>
                        <a:rPr sz="2500"/>
                        <a:t>Kaggle Arabic Emails</a:t>
                      </a:r>
                    </a:p>
                  </a:txBody>
                  <a:tcPr/>
                </a:tc>
                <a:tc>
                  <a:txBody>
                    <a:bodyPr/>
                    <a:lstStyle/>
                    <a:p>
                      <a:r>
                        <a:rPr sz="2500"/>
                        <a:t>Language-specific</a:t>
                      </a:r>
                    </a:p>
                  </a:txBody>
                  <a:tcPr/>
                </a:tc>
                <a:extLst>
                  <a:ext uri="{0D108BD9-81ED-4DB2-BD59-A6C34878D82A}">
                    <a16:rowId xmlns:a16="http://schemas.microsoft.com/office/drawing/2014/main" val="395234302"/>
                  </a:ext>
                </a:extLst>
              </a:tr>
              <a:tr h="1304200">
                <a:tc>
                  <a:txBody>
                    <a:bodyPr/>
                    <a:lstStyle/>
                    <a:p>
                      <a:r>
                        <a:rPr sz="2500"/>
                        <a:t>2022</a:t>
                      </a:r>
                    </a:p>
                  </a:txBody>
                  <a:tcPr/>
                </a:tc>
                <a:tc>
                  <a:txBody>
                    <a:bodyPr/>
                    <a:lstStyle/>
                    <a:p>
                      <a:r>
                        <a:rPr sz="2500" dirty="0"/>
                        <a:t>Intelligent Spam Detection</a:t>
                      </a:r>
                    </a:p>
                  </a:txBody>
                  <a:tcPr/>
                </a:tc>
                <a:tc>
                  <a:txBody>
                    <a:bodyPr/>
                    <a:lstStyle/>
                    <a:p>
                      <a:r>
                        <a:rPr sz="2500" dirty="0"/>
                        <a:t>Random Forest, Naïve Bayes</a:t>
                      </a:r>
                    </a:p>
                  </a:txBody>
                  <a:tcPr/>
                </a:tc>
                <a:tc>
                  <a:txBody>
                    <a:bodyPr/>
                    <a:lstStyle/>
                    <a:p>
                      <a:r>
                        <a:rPr sz="2500" dirty="0"/>
                        <a:t>98.45%</a:t>
                      </a:r>
                    </a:p>
                  </a:txBody>
                  <a:tcPr/>
                </a:tc>
                <a:tc>
                  <a:txBody>
                    <a:bodyPr/>
                    <a:lstStyle/>
                    <a:p>
                      <a:r>
                        <a:rPr sz="2500"/>
                        <a:t>English Spam Dataset</a:t>
                      </a:r>
                    </a:p>
                  </a:txBody>
                  <a:tcPr/>
                </a:tc>
                <a:tc>
                  <a:txBody>
                    <a:bodyPr/>
                    <a:lstStyle/>
                    <a:p>
                      <a:r>
                        <a:rPr sz="2500"/>
                        <a:t>High computational cost</a:t>
                      </a:r>
                    </a:p>
                  </a:txBody>
                  <a:tcPr/>
                </a:tc>
                <a:extLst>
                  <a:ext uri="{0D108BD9-81ED-4DB2-BD59-A6C34878D82A}">
                    <a16:rowId xmlns:a16="http://schemas.microsoft.com/office/drawing/2014/main" val="31282844"/>
                  </a:ext>
                </a:extLst>
              </a:tr>
              <a:tr h="1874789">
                <a:tc>
                  <a:txBody>
                    <a:bodyPr/>
                    <a:lstStyle/>
                    <a:p>
                      <a:r>
                        <a:rPr sz="2500"/>
                        <a:t>2021</a:t>
                      </a:r>
                    </a:p>
                  </a:txBody>
                  <a:tcPr/>
                </a:tc>
                <a:tc>
                  <a:txBody>
                    <a:bodyPr/>
                    <a:lstStyle/>
                    <a:p>
                      <a:r>
                        <a:rPr lang="en-US" sz="2500" dirty="0"/>
                        <a:t>Almeida and José María Gómez Hidalgo at the University </a:t>
                      </a:r>
                      <a:endParaRPr sz="2500" dirty="0"/>
                    </a:p>
                  </a:txBody>
                  <a:tcPr/>
                </a:tc>
                <a:tc>
                  <a:txBody>
                    <a:bodyPr/>
                    <a:lstStyle/>
                    <a:p>
                      <a:r>
                        <a:rPr sz="2500" dirty="0"/>
                        <a:t>LSTM, NLP</a:t>
                      </a:r>
                      <a:r>
                        <a:rPr lang="en-IN" sz="2500" dirty="0"/>
                        <a:t>,</a:t>
                      </a:r>
                      <a:r>
                        <a:rPr kumimoji="0" lang="en-US" altLang="en-US" sz="2500" b="1" u="none" strike="noStrike" cap="none" normalizeH="0" baseline="0" dirty="0">
                          <a:ln>
                            <a:noFill/>
                          </a:ln>
                          <a:solidFill>
                            <a:schemeClr val="tx1"/>
                          </a:solidFill>
                          <a:effectLst/>
                        </a:rPr>
                        <a:t> </a:t>
                      </a:r>
                      <a:r>
                        <a:rPr kumimoji="0" lang="en-US" altLang="en-US" sz="2500" b="0" u="none" strike="noStrike" cap="none" normalizeH="0" baseline="0" dirty="0">
                          <a:ln>
                            <a:noFill/>
                          </a:ln>
                          <a:solidFill>
                            <a:schemeClr val="tx1"/>
                          </a:solidFill>
                          <a:effectLst/>
                        </a:rPr>
                        <a:t>Naive Bayes,</a:t>
                      </a:r>
                      <a:r>
                        <a:rPr kumimoji="0" lang="en-US" altLang="en-US" sz="2500" b="1" u="none" strike="noStrike" cap="none" normalizeH="0" baseline="0" dirty="0">
                          <a:ln>
                            <a:noFill/>
                          </a:ln>
                          <a:solidFill>
                            <a:schemeClr val="tx1"/>
                          </a:solidFill>
                          <a:effectLst/>
                        </a:rPr>
                        <a:t> </a:t>
                      </a:r>
                      <a:r>
                        <a:rPr kumimoji="0" lang="en-US" altLang="en-US" sz="2500" b="0" u="none" strike="noStrike" cap="none" normalizeH="0" baseline="0" dirty="0">
                          <a:ln>
                            <a:noFill/>
                          </a:ln>
                          <a:solidFill>
                            <a:schemeClr val="tx1"/>
                          </a:solidFill>
                          <a:effectLst/>
                        </a:rPr>
                        <a:t>Decision Trees </a:t>
                      </a:r>
                      <a:endParaRPr sz="2500" b="0" dirty="0"/>
                    </a:p>
                  </a:txBody>
                  <a:tcPr/>
                </a:tc>
                <a:tc>
                  <a:txBody>
                    <a:bodyPr/>
                    <a:lstStyle/>
                    <a:p>
                      <a:r>
                        <a:rPr sz="2500" dirty="0"/>
                        <a:t>97%</a:t>
                      </a:r>
                    </a:p>
                  </a:txBody>
                  <a:tcPr/>
                </a:tc>
                <a:tc>
                  <a:txBody>
                    <a:bodyPr/>
                    <a:lstStyle/>
                    <a:p>
                      <a:r>
                        <a:rPr sz="2500" dirty="0"/>
                        <a:t>Mixed Dataset</a:t>
                      </a:r>
                    </a:p>
                  </a:txBody>
                  <a:tcPr/>
                </a:tc>
                <a:tc>
                  <a:txBody>
                    <a:bodyPr/>
                    <a:lstStyle/>
                    <a:p>
                      <a:r>
                        <a:rPr sz="2500" dirty="0"/>
                        <a:t>Limited dataset size</a:t>
                      </a:r>
                    </a:p>
                  </a:txBody>
                  <a:tcPr/>
                </a:tc>
                <a:extLst>
                  <a:ext uri="{0D108BD9-81ED-4DB2-BD59-A6C34878D82A}">
                    <a16:rowId xmlns:a16="http://schemas.microsoft.com/office/drawing/2014/main" val="136291089"/>
                  </a:ext>
                </a:extLst>
              </a:tr>
              <a:tr h="1304200">
                <a:tc>
                  <a:txBody>
                    <a:bodyPr/>
                    <a:lstStyle/>
                    <a:p>
                      <a:r>
                        <a:rPr sz="2500"/>
                        <a:t>2020</a:t>
                      </a:r>
                    </a:p>
                  </a:txBody>
                  <a:tcPr/>
                </a:tc>
                <a:tc>
                  <a:txBody>
                    <a:bodyPr/>
                    <a:lstStyle/>
                    <a:p>
                      <a:r>
                        <a:rPr sz="2500"/>
                        <a:t>SMS Spam Filtering</a:t>
                      </a:r>
                    </a:p>
                  </a:txBody>
                  <a:tcPr/>
                </a:tc>
                <a:tc>
                  <a:txBody>
                    <a:bodyPr/>
                    <a:lstStyle/>
                    <a:p>
                      <a:r>
                        <a:rPr sz="2500" dirty="0"/>
                        <a:t>Logistic Regression</a:t>
                      </a:r>
                    </a:p>
                  </a:txBody>
                  <a:tcPr/>
                </a:tc>
                <a:tc>
                  <a:txBody>
                    <a:bodyPr/>
                    <a:lstStyle/>
                    <a:p>
                      <a:r>
                        <a:rPr sz="2500" dirty="0"/>
                        <a:t>96%</a:t>
                      </a:r>
                    </a:p>
                  </a:txBody>
                  <a:tcPr/>
                </a:tc>
                <a:tc>
                  <a:txBody>
                    <a:bodyPr/>
                    <a:lstStyle/>
                    <a:p>
                      <a:r>
                        <a:rPr sz="2500" dirty="0"/>
                        <a:t>Indian SMS Dataset</a:t>
                      </a:r>
                    </a:p>
                  </a:txBody>
                  <a:tcPr/>
                </a:tc>
                <a:tc>
                  <a:txBody>
                    <a:bodyPr/>
                    <a:lstStyle/>
                    <a:p>
                      <a:r>
                        <a:rPr sz="2500" dirty="0"/>
                        <a:t>Poor multilingual support</a:t>
                      </a:r>
                    </a:p>
                  </a:txBody>
                  <a:tcPr/>
                </a:tc>
                <a:extLst>
                  <a:ext uri="{0D108BD9-81ED-4DB2-BD59-A6C34878D82A}">
                    <a16:rowId xmlns:a16="http://schemas.microsoft.com/office/drawing/2014/main" val="2141426818"/>
                  </a:ext>
                </a:extLst>
              </a:tr>
              <a:tr h="912940">
                <a:tc>
                  <a:txBody>
                    <a:bodyPr/>
                    <a:lstStyle/>
                    <a:p>
                      <a:r>
                        <a:rPr sz="2500"/>
                        <a:t>2020</a:t>
                      </a:r>
                    </a:p>
                  </a:txBody>
                  <a:tcPr/>
                </a:tc>
                <a:tc>
                  <a:txBody>
                    <a:bodyPr/>
                    <a:lstStyle/>
                    <a:p>
                      <a:r>
                        <a:rPr sz="2500"/>
                        <a:t>Email Filterations</a:t>
                      </a:r>
                    </a:p>
                  </a:txBody>
                  <a:tcPr/>
                </a:tc>
                <a:tc>
                  <a:txBody>
                    <a:bodyPr/>
                    <a:lstStyle/>
                    <a:p>
                      <a:r>
                        <a:rPr sz="2500" dirty="0"/>
                        <a:t>Decision Tree</a:t>
                      </a:r>
                    </a:p>
                  </a:txBody>
                  <a:tcPr/>
                </a:tc>
                <a:tc>
                  <a:txBody>
                    <a:bodyPr/>
                    <a:lstStyle/>
                    <a:p>
                      <a:r>
                        <a:rPr sz="2500"/>
                        <a:t>94%</a:t>
                      </a:r>
                    </a:p>
                  </a:txBody>
                  <a:tcPr/>
                </a:tc>
                <a:tc>
                  <a:txBody>
                    <a:bodyPr/>
                    <a:lstStyle/>
                    <a:p>
                      <a:r>
                        <a:rPr sz="2500"/>
                        <a:t>Public Spam Emails</a:t>
                      </a:r>
                    </a:p>
                  </a:txBody>
                  <a:tcPr/>
                </a:tc>
                <a:tc>
                  <a:txBody>
                    <a:bodyPr/>
                    <a:lstStyle/>
                    <a:p>
                      <a:r>
                        <a:rPr sz="2500" dirty="0"/>
                        <a:t>Overfitting issues</a:t>
                      </a:r>
                    </a:p>
                  </a:txBody>
                  <a:tcPr/>
                </a:tc>
                <a:extLst>
                  <a:ext uri="{0D108BD9-81ED-4DB2-BD59-A6C34878D82A}">
                    <a16:rowId xmlns:a16="http://schemas.microsoft.com/office/drawing/2014/main" val="393093897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C6C6"/>
        </a:solidFill>
        <a:effectLst/>
      </p:bgPr>
    </p:bg>
    <p:spTree>
      <p:nvGrpSpPr>
        <p:cNvPr id="1" name=""/>
        <p:cNvGrpSpPr/>
        <p:nvPr/>
      </p:nvGrpSpPr>
      <p:grpSpPr>
        <a:xfrm>
          <a:off x="0" y="0"/>
          <a:ext cx="0" cy="0"/>
          <a:chOff x="0" y="0"/>
          <a:chExt cx="0" cy="0"/>
        </a:xfrm>
      </p:grpSpPr>
      <p:grpSp>
        <p:nvGrpSpPr>
          <p:cNvPr id="2" name="Group 2"/>
          <p:cNvGrpSpPr/>
          <p:nvPr/>
        </p:nvGrpSpPr>
        <p:grpSpPr>
          <a:xfrm>
            <a:off x="410972" y="385288"/>
            <a:ext cx="17466056" cy="9516424"/>
            <a:chOff x="0" y="0"/>
            <a:chExt cx="86189481" cy="46960552"/>
          </a:xfrm>
        </p:grpSpPr>
        <p:sp>
          <p:nvSpPr>
            <p:cNvPr id="3" name="Freeform 3"/>
            <p:cNvSpPr/>
            <p:nvPr/>
          </p:nvSpPr>
          <p:spPr>
            <a:xfrm>
              <a:off x="72390" y="72390"/>
              <a:ext cx="86044704" cy="46815771"/>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F5F4F2"/>
            </a:solidFill>
          </p:spPr>
          <p:txBody>
            <a:bodyPr/>
            <a:lstStyle/>
            <a:p>
              <a:endParaRPr lang="en-IN"/>
            </a:p>
          </p:txBody>
        </p:sp>
        <p:sp>
          <p:nvSpPr>
            <p:cNvPr id="4" name="Freeform 4"/>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txBody>
            <a:bodyPr/>
            <a:lstStyle/>
            <a:p>
              <a:endParaRPr lang="en-IN"/>
            </a:p>
          </p:txBody>
        </p:sp>
      </p:grpSp>
      <p:grpSp>
        <p:nvGrpSpPr>
          <p:cNvPr id="5" name="Group 5"/>
          <p:cNvGrpSpPr/>
          <p:nvPr/>
        </p:nvGrpSpPr>
        <p:grpSpPr>
          <a:xfrm>
            <a:off x="410972" y="385288"/>
            <a:ext cx="17466056" cy="2104315"/>
            <a:chOff x="0" y="0"/>
            <a:chExt cx="86189481" cy="10384130"/>
          </a:xfrm>
        </p:grpSpPr>
        <p:sp>
          <p:nvSpPr>
            <p:cNvPr id="6" name="Freeform 6"/>
            <p:cNvSpPr/>
            <p:nvPr/>
          </p:nvSpPr>
          <p:spPr>
            <a:xfrm>
              <a:off x="72390" y="72390"/>
              <a:ext cx="86044704" cy="10239350"/>
            </a:xfrm>
            <a:custGeom>
              <a:avLst/>
              <a:gdLst/>
              <a:ahLst/>
              <a:cxnLst/>
              <a:rect l="l" t="t" r="r" b="b"/>
              <a:pathLst>
                <a:path w="86044704" h="10239350">
                  <a:moveTo>
                    <a:pt x="0" y="0"/>
                  </a:moveTo>
                  <a:lnTo>
                    <a:pt x="86044704" y="0"/>
                  </a:lnTo>
                  <a:lnTo>
                    <a:pt x="86044704" y="10239350"/>
                  </a:lnTo>
                  <a:lnTo>
                    <a:pt x="0" y="10239350"/>
                  </a:lnTo>
                  <a:lnTo>
                    <a:pt x="0" y="0"/>
                  </a:lnTo>
                  <a:close/>
                </a:path>
              </a:pathLst>
            </a:custGeom>
            <a:solidFill>
              <a:srgbClr val="BBADA2"/>
            </a:solidFill>
          </p:spPr>
          <p:txBody>
            <a:bodyPr/>
            <a:lstStyle/>
            <a:p>
              <a:endParaRPr lang="en-IN"/>
            </a:p>
          </p:txBody>
        </p:sp>
        <p:sp>
          <p:nvSpPr>
            <p:cNvPr id="7" name="Freeform 7"/>
            <p:cNvSpPr/>
            <p:nvPr/>
          </p:nvSpPr>
          <p:spPr>
            <a:xfrm>
              <a:off x="0" y="0"/>
              <a:ext cx="86189480" cy="10384130"/>
            </a:xfrm>
            <a:custGeom>
              <a:avLst/>
              <a:gdLst/>
              <a:ahLst/>
              <a:cxnLst/>
              <a:rect l="l" t="t" r="r" b="b"/>
              <a:pathLst>
                <a:path w="86189480" h="1038413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2C1B3"/>
            </a:solidFill>
          </p:spPr>
          <p:txBody>
            <a:bodyPr/>
            <a:lstStyle/>
            <a:p>
              <a:endParaRPr lang="en-IN"/>
            </a:p>
          </p:txBody>
        </p:sp>
      </p:grpSp>
      <p:grpSp>
        <p:nvGrpSpPr>
          <p:cNvPr id="8" name="Group 8"/>
          <p:cNvGrpSpPr/>
          <p:nvPr/>
        </p:nvGrpSpPr>
        <p:grpSpPr>
          <a:xfrm>
            <a:off x="1028700" y="763294"/>
            <a:ext cx="16230600" cy="1348304"/>
            <a:chOff x="0" y="0"/>
            <a:chExt cx="4653345" cy="386561"/>
          </a:xfrm>
        </p:grpSpPr>
        <p:sp>
          <p:nvSpPr>
            <p:cNvPr id="9" name="Freeform 9"/>
            <p:cNvSpPr/>
            <p:nvPr/>
          </p:nvSpPr>
          <p:spPr>
            <a:xfrm>
              <a:off x="0" y="0"/>
              <a:ext cx="4653345" cy="386561"/>
            </a:xfrm>
            <a:custGeom>
              <a:avLst/>
              <a:gdLst/>
              <a:ahLst/>
              <a:cxnLst/>
              <a:rect l="l" t="t" r="r" b="b"/>
              <a:pathLst>
                <a:path w="4653345" h="386561">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txBody>
            <a:bodyPr/>
            <a:lstStyle/>
            <a:p>
              <a:endParaRPr lang="en-IN"/>
            </a:p>
          </p:txBody>
        </p:sp>
        <p:sp>
          <p:nvSpPr>
            <p:cNvPr id="10" name="TextBox 10"/>
            <p:cNvSpPr txBox="1"/>
            <p:nvPr/>
          </p:nvSpPr>
          <p:spPr>
            <a:xfrm>
              <a:off x="0" y="-28575"/>
              <a:ext cx="4653345" cy="415136"/>
            </a:xfrm>
            <a:prstGeom prst="rect">
              <a:avLst/>
            </a:prstGeom>
          </p:spPr>
          <p:txBody>
            <a:bodyPr lIns="63000" tIns="63000" rIns="63000" bIns="63000" rtlCol="0" anchor="ctr"/>
            <a:lstStyle/>
            <a:p>
              <a:pPr algn="ctr">
                <a:lnSpc>
                  <a:spcPts val="2430"/>
                </a:lnSpc>
                <a:spcBef>
                  <a:spcPct val="0"/>
                </a:spcBef>
              </a:pPr>
              <a:endParaRPr/>
            </a:p>
          </p:txBody>
        </p:sp>
      </p:grpSp>
      <p:sp>
        <p:nvSpPr>
          <p:cNvPr id="11" name="Freeform 11"/>
          <p:cNvSpPr/>
          <p:nvPr/>
        </p:nvSpPr>
        <p:spPr>
          <a:xfrm>
            <a:off x="9144000" y="6341642"/>
            <a:ext cx="3300833" cy="3203432"/>
          </a:xfrm>
          <a:custGeom>
            <a:avLst/>
            <a:gdLst/>
            <a:ahLst/>
            <a:cxnLst/>
            <a:rect l="l" t="t" r="r" b="b"/>
            <a:pathLst>
              <a:path w="3300833" h="3203432">
                <a:moveTo>
                  <a:pt x="0" y="0"/>
                </a:moveTo>
                <a:lnTo>
                  <a:pt x="3300833" y="0"/>
                </a:lnTo>
                <a:lnTo>
                  <a:pt x="3300833" y="3203432"/>
                </a:lnTo>
                <a:lnTo>
                  <a:pt x="0" y="3203432"/>
                </a:lnTo>
                <a:lnTo>
                  <a:pt x="0" y="0"/>
                </a:lnTo>
                <a:close/>
              </a:path>
            </a:pathLst>
          </a:custGeom>
          <a:blipFill>
            <a:blip r:embed="rId2"/>
            <a:stretch>
              <a:fillRect r="-1242"/>
            </a:stretch>
          </a:blipFill>
        </p:spPr>
        <p:txBody>
          <a:bodyPr/>
          <a:lstStyle/>
          <a:p>
            <a:endParaRPr lang="en-IN"/>
          </a:p>
        </p:txBody>
      </p:sp>
      <p:sp>
        <p:nvSpPr>
          <p:cNvPr id="12" name="Freeform 12"/>
          <p:cNvSpPr/>
          <p:nvPr/>
        </p:nvSpPr>
        <p:spPr>
          <a:xfrm>
            <a:off x="13155751" y="6489457"/>
            <a:ext cx="4366301" cy="3055617"/>
          </a:xfrm>
          <a:custGeom>
            <a:avLst/>
            <a:gdLst/>
            <a:ahLst/>
            <a:cxnLst/>
            <a:rect l="l" t="t" r="r" b="b"/>
            <a:pathLst>
              <a:path w="4366301" h="3055617">
                <a:moveTo>
                  <a:pt x="0" y="0"/>
                </a:moveTo>
                <a:lnTo>
                  <a:pt x="4366300" y="0"/>
                </a:lnTo>
                <a:lnTo>
                  <a:pt x="4366300" y="3055617"/>
                </a:lnTo>
                <a:lnTo>
                  <a:pt x="0" y="3055617"/>
                </a:lnTo>
                <a:lnTo>
                  <a:pt x="0" y="0"/>
                </a:lnTo>
                <a:close/>
              </a:path>
            </a:pathLst>
          </a:custGeom>
          <a:blipFill>
            <a:blip r:embed="rId3"/>
            <a:stretch>
              <a:fillRect l="-17865" r="-15228"/>
            </a:stretch>
          </a:blipFill>
        </p:spPr>
        <p:txBody>
          <a:bodyPr/>
          <a:lstStyle/>
          <a:p>
            <a:endParaRPr lang="en-IN"/>
          </a:p>
        </p:txBody>
      </p:sp>
      <p:sp>
        <p:nvSpPr>
          <p:cNvPr id="13" name="Freeform 13"/>
          <p:cNvSpPr/>
          <p:nvPr/>
        </p:nvSpPr>
        <p:spPr>
          <a:xfrm>
            <a:off x="9301857" y="2548663"/>
            <a:ext cx="3374550" cy="3355914"/>
          </a:xfrm>
          <a:custGeom>
            <a:avLst/>
            <a:gdLst/>
            <a:ahLst/>
            <a:cxnLst/>
            <a:rect l="l" t="t" r="r" b="b"/>
            <a:pathLst>
              <a:path w="3374550" h="3355914">
                <a:moveTo>
                  <a:pt x="0" y="0"/>
                </a:moveTo>
                <a:lnTo>
                  <a:pt x="3374550" y="0"/>
                </a:lnTo>
                <a:lnTo>
                  <a:pt x="3374550" y="3355914"/>
                </a:lnTo>
                <a:lnTo>
                  <a:pt x="0" y="3355914"/>
                </a:lnTo>
                <a:lnTo>
                  <a:pt x="0" y="0"/>
                </a:lnTo>
                <a:close/>
              </a:path>
            </a:pathLst>
          </a:custGeom>
          <a:blipFill>
            <a:blip r:embed="rId4"/>
            <a:stretch>
              <a:fillRect l="-54083" r="-44812"/>
            </a:stretch>
          </a:blipFill>
        </p:spPr>
        <p:txBody>
          <a:bodyPr/>
          <a:lstStyle/>
          <a:p>
            <a:endParaRPr lang="en-IN"/>
          </a:p>
        </p:txBody>
      </p:sp>
      <p:sp>
        <p:nvSpPr>
          <p:cNvPr id="14" name="TextBox 14"/>
          <p:cNvSpPr txBox="1"/>
          <p:nvPr/>
        </p:nvSpPr>
        <p:spPr>
          <a:xfrm>
            <a:off x="731313" y="3177177"/>
            <a:ext cx="10409347" cy="4427221"/>
          </a:xfrm>
          <a:prstGeom prst="rect">
            <a:avLst/>
          </a:prstGeom>
        </p:spPr>
        <p:txBody>
          <a:bodyPr lIns="0" tIns="0" rIns="0" bIns="0" rtlCol="0" anchor="t">
            <a:spAutoFit/>
          </a:bodyPr>
          <a:lstStyle/>
          <a:p>
            <a:pPr algn="just">
              <a:lnSpc>
                <a:spcPts val="5879"/>
              </a:lnSpc>
            </a:pPr>
            <a:endParaRPr/>
          </a:p>
          <a:p>
            <a:pPr algn="just">
              <a:lnSpc>
                <a:spcPts val="5879"/>
              </a:lnSpc>
            </a:pPr>
            <a:r>
              <a:rPr lang="en-US" sz="4199">
                <a:solidFill>
                  <a:srgbClr val="2B2B2B"/>
                </a:solidFill>
                <a:latin typeface="Canva Sans"/>
                <a:ea typeface="Canva Sans"/>
                <a:cs typeface="Canva Sans"/>
                <a:sym typeface="Canva Sans"/>
              </a:rPr>
              <a:t>•Kaggle (Dataset)</a:t>
            </a:r>
          </a:p>
          <a:p>
            <a:pPr algn="just">
              <a:lnSpc>
                <a:spcPts val="5879"/>
              </a:lnSpc>
            </a:pPr>
            <a:r>
              <a:rPr lang="en-US" sz="4199">
                <a:solidFill>
                  <a:srgbClr val="2B2B2B"/>
                </a:solidFill>
                <a:latin typeface="Canva Sans"/>
                <a:ea typeface="Canva Sans"/>
                <a:cs typeface="Canva Sans"/>
                <a:sym typeface="Canva Sans"/>
              </a:rPr>
              <a:t>•Python(Programming Language)</a:t>
            </a:r>
          </a:p>
          <a:p>
            <a:pPr algn="just">
              <a:lnSpc>
                <a:spcPts val="5879"/>
              </a:lnSpc>
            </a:pPr>
            <a:r>
              <a:rPr lang="en-US" sz="4199">
                <a:solidFill>
                  <a:srgbClr val="2B2B2B"/>
                </a:solidFill>
                <a:latin typeface="Canva Sans"/>
                <a:ea typeface="Canva Sans"/>
                <a:cs typeface="Canva Sans"/>
                <a:sym typeface="Canva Sans"/>
              </a:rPr>
              <a:t>•JupyterNotebook / VS  Editor</a:t>
            </a:r>
          </a:p>
          <a:p>
            <a:pPr algn="just">
              <a:lnSpc>
                <a:spcPts val="5879"/>
              </a:lnSpc>
            </a:pPr>
            <a:r>
              <a:rPr lang="en-US" sz="4199">
                <a:solidFill>
                  <a:srgbClr val="2B2B2B"/>
                </a:solidFill>
                <a:latin typeface="Canva Sans"/>
                <a:ea typeface="Canva Sans"/>
                <a:cs typeface="Canva Sans"/>
                <a:sym typeface="Canva Sans"/>
              </a:rPr>
              <a:t>•Pandas (Data Handling)</a:t>
            </a:r>
          </a:p>
          <a:p>
            <a:pPr algn="just">
              <a:lnSpc>
                <a:spcPts val="5879"/>
              </a:lnSpc>
            </a:pPr>
            <a:r>
              <a:rPr lang="en-US" sz="4199">
                <a:solidFill>
                  <a:srgbClr val="2B2B2B"/>
                </a:solidFill>
                <a:latin typeface="Canva Sans"/>
                <a:ea typeface="Canva Sans"/>
                <a:cs typeface="Canva Sans"/>
                <a:sym typeface="Canva Sans"/>
              </a:rPr>
              <a:t>•HTML / CSS (Frontend)</a:t>
            </a:r>
          </a:p>
        </p:txBody>
      </p:sp>
      <p:sp>
        <p:nvSpPr>
          <p:cNvPr id="15" name="Freeform 15"/>
          <p:cNvSpPr/>
          <p:nvPr/>
        </p:nvSpPr>
        <p:spPr>
          <a:xfrm>
            <a:off x="13586027" y="2736656"/>
            <a:ext cx="3505748" cy="3505748"/>
          </a:xfrm>
          <a:custGeom>
            <a:avLst/>
            <a:gdLst/>
            <a:ahLst/>
            <a:cxnLst/>
            <a:rect l="l" t="t" r="r" b="b"/>
            <a:pathLst>
              <a:path w="3505748" h="3505748">
                <a:moveTo>
                  <a:pt x="0" y="0"/>
                </a:moveTo>
                <a:lnTo>
                  <a:pt x="3505748" y="0"/>
                </a:lnTo>
                <a:lnTo>
                  <a:pt x="3505748" y="3505748"/>
                </a:lnTo>
                <a:lnTo>
                  <a:pt x="0" y="3505748"/>
                </a:lnTo>
                <a:lnTo>
                  <a:pt x="0" y="0"/>
                </a:lnTo>
                <a:close/>
              </a:path>
            </a:pathLst>
          </a:custGeom>
          <a:blipFill>
            <a:blip r:embed="rId5"/>
            <a:stretch>
              <a:fillRect/>
            </a:stretch>
          </a:blipFill>
        </p:spPr>
        <p:txBody>
          <a:bodyPr/>
          <a:lstStyle/>
          <a:p>
            <a:endParaRPr lang="en-IN"/>
          </a:p>
        </p:txBody>
      </p:sp>
      <p:sp>
        <p:nvSpPr>
          <p:cNvPr id="16" name="TextBox 16"/>
          <p:cNvSpPr txBox="1"/>
          <p:nvPr/>
        </p:nvSpPr>
        <p:spPr>
          <a:xfrm>
            <a:off x="2949099" y="988788"/>
            <a:ext cx="12389802" cy="811530"/>
          </a:xfrm>
          <a:prstGeom prst="rect">
            <a:avLst/>
          </a:prstGeom>
        </p:spPr>
        <p:txBody>
          <a:bodyPr lIns="0" tIns="0" rIns="0" bIns="0" rtlCol="0" anchor="t">
            <a:spAutoFit/>
          </a:bodyPr>
          <a:lstStyle/>
          <a:p>
            <a:pPr algn="ctr">
              <a:lnSpc>
                <a:spcPts val="6719"/>
              </a:lnSpc>
            </a:pPr>
            <a:r>
              <a:rPr lang="en-US" sz="4800" b="1">
                <a:solidFill>
                  <a:srgbClr val="2B2B2B"/>
                </a:solidFill>
                <a:latin typeface="Quicksand Bold"/>
                <a:ea typeface="Quicksand Bold"/>
                <a:cs typeface="Quicksand Bold"/>
                <a:sym typeface="Quicksand Bold"/>
              </a:rPr>
              <a:t>🛠️ TOOLS USED – KEY POINTS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F847B"/>
        </a:solidFill>
        <a:effectLst/>
      </p:bgPr>
    </p:bg>
    <p:spTree>
      <p:nvGrpSpPr>
        <p:cNvPr id="1" name=""/>
        <p:cNvGrpSpPr/>
        <p:nvPr/>
      </p:nvGrpSpPr>
      <p:grpSpPr>
        <a:xfrm>
          <a:off x="0" y="0"/>
          <a:ext cx="0" cy="0"/>
          <a:chOff x="0" y="0"/>
          <a:chExt cx="0" cy="0"/>
        </a:xfrm>
      </p:grpSpPr>
      <p:grpSp>
        <p:nvGrpSpPr>
          <p:cNvPr id="2" name="Group 2"/>
          <p:cNvGrpSpPr/>
          <p:nvPr/>
        </p:nvGrpSpPr>
        <p:grpSpPr>
          <a:xfrm>
            <a:off x="410972" y="2489603"/>
            <a:ext cx="17466056" cy="7412109"/>
            <a:chOff x="0" y="0"/>
            <a:chExt cx="86189481" cy="36576422"/>
          </a:xfrm>
        </p:grpSpPr>
        <p:sp>
          <p:nvSpPr>
            <p:cNvPr id="3" name="Freeform 3"/>
            <p:cNvSpPr/>
            <p:nvPr/>
          </p:nvSpPr>
          <p:spPr>
            <a:xfrm>
              <a:off x="72390" y="72390"/>
              <a:ext cx="86044704" cy="36431642"/>
            </a:xfrm>
            <a:custGeom>
              <a:avLst/>
              <a:gdLst/>
              <a:ahLst/>
              <a:cxnLst/>
              <a:rect l="l" t="t" r="r" b="b"/>
              <a:pathLst>
                <a:path w="86044704" h="36431642">
                  <a:moveTo>
                    <a:pt x="0" y="0"/>
                  </a:moveTo>
                  <a:lnTo>
                    <a:pt x="86044704" y="0"/>
                  </a:lnTo>
                  <a:lnTo>
                    <a:pt x="86044704" y="36431642"/>
                  </a:lnTo>
                  <a:lnTo>
                    <a:pt x="0" y="36431642"/>
                  </a:lnTo>
                  <a:lnTo>
                    <a:pt x="0" y="0"/>
                  </a:lnTo>
                  <a:close/>
                </a:path>
              </a:pathLst>
            </a:custGeom>
            <a:solidFill>
              <a:srgbClr val="FEFFFF"/>
            </a:solidFill>
          </p:spPr>
          <p:txBody>
            <a:bodyPr/>
            <a:lstStyle/>
            <a:p>
              <a:endParaRPr lang="en-IN"/>
            </a:p>
          </p:txBody>
        </p:sp>
        <p:sp>
          <p:nvSpPr>
            <p:cNvPr id="4" name="Freeform 4"/>
            <p:cNvSpPr/>
            <p:nvPr/>
          </p:nvSpPr>
          <p:spPr>
            <a:xfrm>
              <a:off x="0" y="0"/>
              <a:ext cx="86189480" cy="36576422"/>
            </a:xfrm>
            <a:custGeom>
              <a:avLst/>
              <a:gdLst/>
              <a:ahLst/>
              <a:cxnLst/>
              <a:rect l="l" t="t" r="r" b="b"/>
              <a:pathLst>
                <a:path w="86189480" h="36576422">
                  <a:moveTo>
                    <a:pt x="86044701" y="36431643"/>
                  </a:moveTo>
                  <a:lnTo>
                    <a:pt x="86189480" y="36431643"/>
                  </a:lnTo>
                  <a:lnTo>
                    <a:pt x="86189480" y="36576422"/>
                  </a:lnTo>
                  <a:lnTo>
                    <a:pt x="86044701" y="36576422"/>
                  </a:lnTo>
                  <a:lnTo>
                    <a:pt x="86044701" y="36431643"/>
                  </a:lnTo>
                  <a:close/>
                  <a:moveTo>
                    <a:pt x="0" y="144780"/>
                  </a:moveTo>
                  <a:lnTo>
                    <a:pt x="144780" y="144780"/>
                  </a:lnTo>
                  <a:lnTo>
                    <a:pt x="144780" y="36431643"/>
                  </a:lnTo>
                  <a:lnTo>
                    <a:pt x="0" y="36431643"/>
                  </a:lnTo>
                  <a:lnTo>
                    <a:pt x="0" y="144780"/>
                  </a:lnTo>
                  <a:close/>
                  <a:moveTo>
                    <a:pt x="0" y="36431643"/>
                  </a:moveTo>
                  <a:lnTo>
                    <a:pt x="144780" y="36431643"/>
                  </a:lnTo>
                  <a:lnTo>
                    <a:pt x="144780" y="36576422"/>
                  </a:lnTo>
                  <a:lnTo>
                    <a:pt x="0" y="36576422"/>
                  </a:lnTo>
                  <a:lnTo>
                    <a:pt x="0" y="36431643"/>
                  </a:lnTo>
                  <a:close/>
                  <a:moveTo>
                    <a:pt x="86044701" y="144780"/>
                  </a:moveTo>
                  <a:lnTo>
                    <a:pt x="86189480" y="144780"/>
                  </a:lnTo>
                  <a:lnTo>
                    <a:pt x="86189480" y="36431643"/>
                  </a:lnTo>
                  <a:lnTo>
                    <a:pt x="86044701" y="36431643"/>
                  </a:lnTo>
                  <a:lnTo>
                    <a:pt x="86044701" y="144780"/>
                  </a:lnTo>
                  <a:close/>
                  <a:moveTo>
                    <a:pt x="144780" y="36431643"/>
                  </a:moveTo>
                  <a:lnTo>
                    <a:pt x="86044701" y="36431643"/>
                  </a:lnTo>
                  <a:lnTo>
                    <a:pt x="86044701" y="36576422"/>
                  </a:lnTo>
                  <a:lnTo>
                    <a:pt x="144780" y="36576422"/>
                  </a:lnTo>
                  <a:lnTo>
                    <a:pt x="144780" y="36431643"/>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txBody>
            <a:bodyPr/>
            <a:lstStyle/>
            <a:p>
              <a:endParaRPr lang="en-IN"/>
            </a:p>
          </p:txBody>
        </p:sp>
      </p:grpSp>
      <p:grpSp>
        <p:nvGrpSpPr>
          <p:cNvPr id="5" name="Group 5"/>
          <p:cNvGrpSpPr/>
          <p:nvPr/>
        </p:nvGrpSpPr>
        <p:grpSpPr>
          <a:xfrm>
            <a:off x="410972" y="385288"/>
            <a:ext cx="17466056" cy="2104315"/>
            <a:chOff x="0" y="0"/>
            <a:chExt cx="86189481" cy="10384130"/>
          </a:xfrm>
        </p:grpSpPr>
        <p:sp>
          <p:nvSpPr>
            <p:cNvPr id="6" name="Freeform 6"/>
            <p:cNvSpPr/>
            <p:nvPr/>
          </p:nvSpPr>
          <p:spPr>
            <a:xfrm>
              <a:off x="72390" y="72390"/>
              <a:ext cx="86044704" cy="10239350"/>
            </a:xfrm>
            <a:custGeom>
              <a:avLst/>
              <a:gdLst/>
              <a:ahLst/>
              <a:cxnLst/>
              <a:rect l="l" t="t" r="r" b="b"/>
              <a:pathLst>
                <a:path w="86044704" h="10239350">
                  <a:moveTo>
                    <a:pt x="0" y="0"/>
                  </a:moveTo>
                  <a:lnTo>
                    <a:pt x="86044704" y="0"/>
                  </a:lnTo>
                  <a:lnTo>
                    <a:pt x="86044704" y="10239350"/>
                  </a:lnTo>
                  <a:lnTo>
                    <a:pt x="0" y="10239350"/>
                  </a:lnTo>
                  <a:lnTo>
                    <a:pt x="0" y="0"/>
                  </a:lnTo>
                  <a:close/>
                </a:path>
              </a:pathLst>
            </a:custGeom>
            <a:solidFill>
              <a:srgbClr val="DDC6C6"/>
            </a:solidFill>
          </p:spPr>
          <p:txBody>
            <a:bodyPr/>
            <a:lstStyle/>
            <a:p>
              <a:endParaRPr lang="en-IN"/>
            </a:p>
          </p:txBody>
        </p:sp>
        <p:sp>
          <p:nvSpPr>
            <p:cNvPr id="7" name="Freeform 7"/>
            <p:cNvSpPr/>
            <p:nvPr/>
          </p:nvSpPr>
          <p:spPr>
            <a:xfrm>
              <a:off x="0" y="0"/>
              <a:ext cx="86189480" cy="10384130"/>
            </a:xfrm>
            <a:custGeom>
              <a:avLst/>
              <a:gdLst/>
              <a:ahLst/>
              <a:cxnLst/>
              <a:rect l="l" t="t" r="r" b="b"/>
              <a:pathLst>
                <a:path w="86189480" h="1038413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DC6C6"/>
            </a:solidFill>
          </p:spPr>
          <p:txBody>
            <a:bodyPr/>
            <a:lstStyle/>
            <a:p>
              <a:endParaRPr lang="en-IN"/>
            </a:p>
          </p:txBody>
        </p:sp>
      </p:grpSp>
      <p:grpSp>
        <p:nvGrpSpPr>
          <p:cNvPr id="8" name="Group 8"/>
          <p:cNvGrpSpPr/>
          <p:nvPr/>
        </p:nvGrpSpPr>
        <p:grpSpPr>
          <a:xfrm>
            <a:off x="1028700" y="763294"/>
            <a:ext cx="16230600" cy="1348304"/>
            <a:chOff x="0" y="0"/>
            <a:chExt cx="4653345" cy="386561"/>
          </a:xfrm>
        </p:grpSpPr>
        <p:sp>
          <p:nvSpPr>
            <p:cNvPr id="9" name="Freeform 9"/>
            <p:cNvSpPr/>
            <p:nvPr/>
          </p:nvSpPr>
          <p:spPr>
            <a:xfrm>
              <a:off x="0" y="0"/>
              <a:ext cx="4653345" cy="386561"/>
            </a:xfrm>
            <a:custGeom>
              <a:avLst/>
              <a:gdLst/>
              <a:ahLst/>
              <a:cxnLst/>
              <a:rect l="l" t="t" r="r" b="b"/>
              <a:pathLst>
                <a:path w="4653345" h="386561">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txBody>
            <a:bodyPr/>
            <a:lstStyle/>
            <a:p>
              <a:endParaRPr lang="en-IN"/>
            </a:p>
          </p:txBody>
        </p:sp>
        <p:sp>
          <p:nvSpPr>
            <p:cNvPr id="10" name="TextBox 10"/>
            <p:cNvSpPr txBox="1"/>
            <p:nvPr/>
          </p:nvSpPr>
          <p:spPr>
            <a:xfrm>
              <a:off x="0" y="-28575"/>
              <a:ext cx="4653345" cy="415136"/>
            </a:xfrm>
            <a:prstGeom prst="rect">
              <a:avLst/>
            </a:prstGeom>
          </p:spPr>
          <p:txBody>
            <a:bodyPr lIns="63000" tIns="63000" rIns="63000" bIns="63000" rtlCol="0" anchor="ctr"/>
            <a:lstStyle/>
            <a:p>
              <a:pPr algn="ctr">
                <a:lnSpc>
                  <a:spcPts val="2430"/>
                </a:lnSpc>
                <a:spcBef>
                  <a:spcPct val="0"/>
                </a:spcBef>
              </a:pPr>
              <a:endParaRPr/>
            </a:p>
          </p:txBody>
        </p:sp>
      </p:grpSp>
      <p:sp>
        <p:nvSpPr>
          <p:cNvPr id="11" name="Freeform 11"/>
          <p:cNvSpPr/>
          <p:nvPr/>
        </p:nvSpPr>
        <p:spPr>
          <a:xfrm>
            <a:off x="7098049" y="2489603"/>
            <a:ext cx="4718362" cy="7412109"/>
          </a:xfrm>
          <a:custGeom>
            <a:avLst/>
            <a:gdLst/>
            <a:ahLst/>
            <a:cxnLst/>
            <a:rect l="l" t="t" r="r" b="b"/>
            <a:pathLst>
              <a:path w="4718362" h="7412109">
                <a:moveTo>
                  <a:pt x="0" y="0"/>
                </a:moveTo>
                <a:lnTo>
                  <a:pt x="4718362" y="0"/>
                </a:lnTo>
                <a:lnTo>
                  <a:pt x="4718362" y="7412109"/>
                </a:lnTo>
                <a:lnTo>
                  <a:pt x="0" y="7412109"/>
                </a:lnTo>
                <a:lnTo>
                  <a:pt x="0" y="0"/>
                </a:lnTo>
                <a:close/>
              </a:path>
            </a:pathLst>
          </a:custGeom>
          <a:blipFill>
            <a:blip r:embed="rId2"/>
            <a:stretch>
              <a:fillRect l="-11705" r="-5915"/>
            </a:stretch>
          </a:blipFill>
        </p:spPr>
        <p:txBody>
          <a:bodyPr/>
          <a:lstStyle/>
          <a:p>
            <a:endParaRPr lang="en-IN"/>
          </a:p>
        </p:txBody>
      </p:sp>
      <p:sp>
        <p:nvSpPr>
          <p:cNvPr id="12" name="TextBox 12"/>
          <p:cNvSpPr txBox="1"/>
          <p:nvPr/>
        </p:nvSpPr>
        <p:spPr>
          <a:xfrm>
            <a:off x="5954196" y="564103"/>
            <a:ext cx="7062166" cy="2425055"/>
          </a:xfrm>
          <a:prstGeom prst="rect">
            <a:avLst/>
          </a:prstGeom>
        </p:spPr>
        <p:txBody>
          <a:bodyPr lIns="0" tIns="0" rIns="0" bIns="0" rtlCol="0" anchor="t">
            <a:spAutoFit/>
          </a:bodyPr>
          <a:lstStyle/>
          <a:p>
            <a:pPr algn="ctr">
              <a:lnSpc>
                <a:spcPts val="11200"/>
              </a:lnSpc>
            </a:pPr>
            <a:r>
              <a:rPr lang="en-US" sz="8000" b="1">
                <a:solidFill>
                  <a:srgbClr val="8F847B"/>
                </a:solidFill>
                <a:latin typeface="Canva Sans Bold"/>
                <a:ea typeface="Canva Sans Bold"/>
                <a:cs typeface="Canva Sans Bold"/>
                <a:sym typeface="Canva Sans Bold"/>
              </a:rPr>
              <a:t>FLOWCHART</a:t>
            </a:r>
          </a:p>
          <a:p>
            <a:pPr algn="ctr">
              <a:lnSpc>
                <a:spcPts val="8120"/>
              </a:lnSpc>
            </a:pPr>
            <a:endParaRPr lang="en-US" sz="8000" b="1">
              <a:solidFill>
                <a:srgbClr val="8F847B"/>
              </a:solidFill>
              <a:latin typeface="Canva Sans Bold"/>
              <a:ea typeface="Canva Sans Bold"/>
              <a:cs typeface="Canva Sans Bold"/>
              <a:sym typeface="Canva Sans Bold"/>
            </a:endParaRPr>
          </a:p>
        </p:txBody>
      </p:sp>
      <p:sp>
        <p:nvSpPr>
          <p:cNvPr id="13" name="Freeform 13"/>
          <p:cNvSpPr/>
          <p:nvPr/>
        </p:nvSpPr>
        <p:spPr>
          <a:xfrm>
            <a:off x="1579609" y="1145645"/>
            <a:ext cx="649788" cy="583601"/>
          </a:xfrm>
          <a:custGeom>
            <a:avLst/>
            <a:gdLst/>
            <a:ahLst/>
            <a:cxnLst/>
            <a:rect l="l" t="t" r="r" b="b"/>
            <a:pathLst>
              <a:path w="649788" h="583601">
                <a:moveTo>
                  <a:pt x="0" y="0"/>
                </a:moveTo>
                <a:lnTo>
                  <a:pt x="649788" y="0"/>
                </a:lnTo>
                <a:lnTo>
                  <a:pt x="649788" y="583601"/>
                </a:lnTo>
                <a:lnTo>
                  <a:pt x="0" y="5836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4" name="Freeform 14"/>
          <p:cNvSpPr/>
          <p:nvPr/>
        </p:nvSpPr>
        <p:spPr>
          <a:xfrm>
            <a:off x="16010847" y="1145645"/>
            <a:ext cx="649788" cy="583601"/>
          </a:xfrm>
          <a:custGeom>
            <a:avLst/>
            <a:gdLst/>
            <a:ahLst/>
            <a:cxnLst/>
            <a:rect l="l" t="t" r="r" b="b"/>
            <a:pathLst>
              <a:path w="649788" h="583601">
                <a:moveTo>
                  <a:pt x="0" y="0"/>
                </a:moveTo>
                <a:lnTo>
                  <a:pt x="649789" y="0"/>
                </a:lnTo>
                <a:lnTo>
                  <a:pt x="649789" y="583601"/>
                </a:lnTo>
                <a:lnTo>
                  <a:pt x="0" y="5836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CABC"/>
        </a:solidFill>
        <a:effectLst/>
      </p:bgPr>
    </p:bg>
    <p:spTree>
      <p:nvGrpSpPr>
        <p:cNvPr id="1" name=""/>
        <p:cNvGrpSpPr/>
        <p:nvPr/>
      </p:nvGrpSpPr>
      <p:grpSpPr>
        <a:xfrm>
          <a:off x="0" y="0"/>
          <a:ext cx="0" cy="0"/>
          <a:chOff x="0" y="0"/>
          <a:chExt cx="0" cy="0"/>
        </a:xfrm>
      </p:grpSpPr>
      <p:grpSp>
        <p:nvGrpSpPr>
          <p:cNvPr id="2" name="Group 2"/>
          <p:cNvGrpSpPr/>
          <p:nvPr/>
        </p:nvGrpSpPr>
        <p:grpSpPr>
          <a:xfrm>
            <a:off x="410972" y="385288"/>
            <a:ext cx="17466056" cy="9516424"/>
            <a:chOff x="0" y="0"/>
            <a:chExt cx="86189481" cy="46960552"/>
          </a:xfrm>
        </p:grpSpPr>
        <p:sp>
          <p:nvSpPr>
            <p:cNvPr id="3" name="Freeform 3"/>
            <p:cNvSpPr/>
            <p:nvPr/>
          </p:nvSpPr>
          <p:spPr>
            <a:xfrm>
              <a:off x="72390" y="72390"/>
              <a:ext cx="86044704" cy="46815771"/>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F6F6F6"/>
            </a:solidFill>
          </p:spPr>
          <p:txBody>
            <a:bodyPr/>
            <a:lstStyle/>
            <a:p>
              <a:endParaRPr lang="en-IN"/>
            </a:p>
          </p:txBody>
        </p:sp>
        <p:sp>
          <p:nvSpPr>
            <p:cNvPr id="4" name="Freeform 4"/>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CCABC"/>
            </a:solidFill>
          </p:spPr>
          <p:txBody>
            <a:bodyPr/>
            <a:lstStyle/>
            <a:p>
              <a:endParaRPr lang="en-IN"/>
            </a:p>
          </p:txBody>
        </p:sp>
      </p:grpSp>
      <p:grpSp>
        <p:nvGrpSpPr>
          <p:cNvPr id="5" name="Group 5"/>
          <p:cNvGrpSpPr/>
          <p:nvPr/>
        </p:nvGrpSpPr>
        <p:grpSpPr>
          <a:xfrm>
            <a:off x="410972" y="385288"/>
            <a:ext cx="17466056" cy="2104315"/>
            <a:chOff x="0" y="0"/>
            <a:chExt cx="86189481" cy="10384130"/>
          </a:xfrm>
        </p:grpSpPr>
        <p:sp>
          <p:nvSpPr>
            <p:cNvPr id="6" name="Freeform 6"/>
            <p:cNvSpPr/>
            <p:nvPr/>
          </p:nvSpPr>
          <p:spPr>
            <a:xfrm>
              <a:off x="72390" y="72390"/>
              <a:ext cx="86044704" cy="10239350"/>
            </a:xfrm>
            <a:custGeom>
              <a:avLst/>
              <a:gdLst/>
              <a:ahLst/>
              <a:cxnLst/>
              <a:rect l="l" t="t" r="r" b="b"/>
              <a:pathLst>
                <a:path w="86044704" h="10239350">
                  <a:moveTo>
                    <a:pt x="0" y="0"/>
                  </a:moveTo>
                  <a:lnTo>
                    <a:pt x="86044704" y="0"/>
                  </a:lnTo>
                  <a:lnTo>
                    <a:pt x="86044704" y="10239350"/>
                  </a:lnTo>
                  <a:lnTo>
                    <a:pt x="0" y="10239350"/>
                  </a:lnTo>
                  <a:lnTo>
                    <a:pt x="0" y="0"/>
                  </a:lnTo>
                  <a:close/>
                </a:path>
              </a:pathLst>
            </a:custGeom>
            <a:solidFill>
              <a:srgbClr val="AA9E95"/>
            </a:solidFill>
          </p:spPr>
          <p:txBody>
            <a:bodyPr/>
            <a:lstStyle/>
            <a:p>
              <a:endParaRPr lang="en-IN"/>
            </a:p>
          </p:txBody>
        </p:sp>
        <p:sp>
          <p:nvSpPr>
            <p:cNvPr id="7" name="Freeform 7"/>
            <p:cNvSpPr/>
            <p:nvPr/>
          </p:nvSpPr>
          <p:spPr>
            <a:xfrm>
              <a:off x="0" y="0"/>
              <a:ext cx="86189480" cy="10384130"/>
            </a:xfrm>
            <a:custGeom>
              <a:avLst/>
              <a:gdLst/>
              <a:ahLst/>
              <a:cxnLst/>
              <a:rect l="l" t="t" r="r" b="b"/>
              <a:pathLst>
                <a:path w="86189480" h="1038413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AA9E95"/>
            </a:solidFill>
          </p:spPr>
          <p:txBody>
            <a:bodyPr/>
            <a:lstStyle/>
            <a:p>
              <a:endParaRPr lang="en-IN"/>
            </a:p>
          </p:txBody>
        </p:sp>
      </p:grpSp>
      <p:grpSp>
        <p:nvGrpSpPr>
          <p:cNvPr id="8" name="Group 8"/>
          <p:cNvGrpSpPr/>
          <p:nvPr/>
        </p:nvGrpSpPr>
        <p:grpSpPr>
          <a:xfrm>
            <a:off x="1028700" y="763294"/>
            <a:ext cx="16230600" cy="1348304"/>
            <a:chOff x="0" y="0"/>
            <a:chExt cx="4653345" cy="386561"/>
          </a:xfrm>
        </p:grpSpPr>
        <p:sp>
          <p:nvSpPr>
            <p:cNvPr id="9" name="Freeform 9"/>
            <p:cNvSpPr/>
            <p:nvPr/>
          </p:nvSpPr>
          <p:spPr>
            <a:xfrm>
              <a:off x="0" y="0"/>
              <a:ext cx="4653345" cy="386561"/>
            </a:xfrm>
            <a:custGeom>
              <a:avLst/>
              <a:gdLst/>
              <a:ahLst/>
              <a:cxnLst/>
              <a:rect l="l" t="t" r="r" b="b"/>
              <a:pathLst>
                <a:path w="4653345" h="386561">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6F6F6"/>
            </a:solidFill>
            <a:ln w="23812" cap="rnd">
              <a:solidFill>
                <a:srgbClr val="F5F4F2"/>
              </a:solidFill>
              <a:prstDash val="solid"/>
              <a:round/>
            </a:ln>
          </p:spPr>
          <p:txBody>
            <a:bodyPr/>
            <a:lstStyle/>
            <a:p>
              <a:endParaRPr lang="en-IN"/>
            </a:p>
          </p:txBody>
        </p:sp>
        <p:sp>
          <p:nvSpPr>
            <p:cNvPr id="10" name="TextBox 10"/>
            <p:cNvSpPr txBox="1"/>
            <p:nvPr/>
          </p:nvSpPr>
          <p:spPr>
            <a:xfrm>
              <a:off x="0" y="-28575"/>
              <a:ext cx="4653345" cy="415136"/>
            </a:xfrm>
            <a:prstGeom prst="rect">
              <a:avLst/>
            </a:prstGeom>
          </p:spPr>
          <p:txBody>
            <a:bodyPr lIns="63000" tIns="63000" rIns="63000" bIns="63000" rtlCol="0" anchor="ctr"/>
            <a:lstStyle/>
            <a:p>
              <a:pPr algn="ctr">
                <a:lnSpc>
                  <a:spcPts val="2430"/>
                </a:lnSpc>
                <a:spcBef>
                  <a:spcPct val="0"/>
                </a:spcBef>
              </a:pPr>
              <a:endParaRPr/>
            </a:p>
          </p:txBody>
        </p:sp>
      </p:grpSp>
      <p:sp>
        <p:nvSpPr>
          <p:cNvPr id="11" name="TextBox 11"/>
          <p:cNvSpPr txBox="1"/>
          <p:nvPr/>
        </p:nvSpPr>
        <p:spPr>
          <a:xfrm>
            <a:off x="2949099" y="988788"/>
            <a:ext cx="12389802" cy="1659255"/>
          </a:xfrm>
          <a:prstGeom prst="rect">
            <a:avLst/>
          </a:prstGeom>
        </p:spPr>
        <p:txBody>
          <a:bodyPr lIns="0" tIns="0" rIns="0" bIns="0" rtlCol="0" anchor="t">
            <a:spAutoFit/>
          </a:bodyPr>
          <a:lstStyle/>
          <a:p>
            <a:pPr algn="ctr">
              <a:lnSpc>
                <a:spcPts val="6719"/>
              </a:lnSpc>
            </a:pPr>
            <a:r>
              <a:rPr lang="en-US" sz="4800" b="1">
                <a:solidFill>
                  <a:srgbClr val="8F847B"/>
                </a:solidFill>
                <a:latin typeface="Quicksand Bold"/>
                <a:ea typeface="Quicksand Bold"/>
                <a:cs typeface="Quicksand Bold"/>
                <a:sym typeface="Quicksand Bold"/>
              </a:rPr>
              <a:t>DATASET ANALYSIS SUMMARY </a:t>
            </a:r>
          </a:p>
          <a:p>
            <a:pPr algn="ctr">
              <a:lnSpc>
                <a:spcPts val="6719"/>
              </a:lnSpc>
            </a:pPr>
            <a:endParaRPr lang="en-US" sz="4800" b="1">
              <a:solidFill>
                <a:srgbClr val="8F847B"/>
              </a:solidFill>
              <a:latin typeface="Quicksand Bold"/>
              <a:ea typeface="Quicksand Bold"/>
              <a:cs typeface="Quicksand Bold"/>
              <a:sym typeface="Quicksand Bold"/>
            </a:endParaRPr>
          </a:p>
        </p:txBody>
      </p:sp>
      <p:sp>
        <p:nvSpPr>
          <p:cNvPr id="12" name="TextBox 12"/>
          <p:cNvSpPr txBox="1"/>
          <p:nvPr/>
        </p:nvSpPr>
        <p:spPr>
          <a:xfrm>
            <a:off x="581611" y="2590893"/>
            <a:ext cx="17295417" cy="8887867"/>
          </a:xfrm>
          <a:prstGeom prst="rect">
            <a:avLst/>
          </a:prstGeom>
        </p:spPr>
        <p:txBody>
          <a:bodyPr lIns="0" tIns="0" rIns="0" bIns="0" rtlCol="0" anchor="t">
            <a:spAutoFit/>
          </a:bodyPr>
          <a:lstStyle/>
          <a:p>
            <a:pPr algn="just">
              <a:lnSpc>
                <a:spcPts val="4142"/>
              </a:lnSpc>
            </a:pPr>
            <a:r>
              <a:rPr lang="en-US" sz="2958" dirty="0">
                <a:solidFill>
                  <a:srgbClr val="2B2B2B"/>
                </a:solidFill>
                <a:latin typeface="Canva Sans"/>
                <a:ea typeface="Canva Sans"/>
                <a:cs typeface="Canva Sans"/>
                <a:sym typeface="Canva Sans"/>
              </a:rPr>
              <a:t>1.</a:t>
            </a:r>
            <a:r>
              <a:rPr lang="en-US" sz="2958" b="1" dirty="0">
                <a:solidFill>
                  <a:srgbClr val="2B2B2B"/>
                </a:solidFill>
                <a:latin typeface="Canva Sans"/>
                <a:ea typeface="Canva Sans"/>
                <a:cs typeface="Canva Sans"/>
                <a:sym typeface="Canva Sans"/>
              </a:rPr>
              <a:t>Number of Records: </a:t>
            </a:r>
            <a:r>
              <a:rPr lang="en-US" sz="2958" dirty="0">
                <a:solidFill>
                  <a:srgbClr val="2B2B2B"/>
                </a:solidFill>
                <a:latin typeface="Canva Sans"/>
                <a:ea typeface="Canva Sans"/>
                <a:cs typeface="Canva Sans"/>
                <a:sym typeface="Canva Sans"/>
              </a:rPr>
              <a:t>5,572</a:t>
            </a:r>
          </a:p>
          <a:p>
            <a:pPr algn="just">
              <a:lnSpc>
                <a:spcPts val="4142"/>
              </a:lnSpc>
            </a:pPr>
            <a:r>
              <a:rPr lang="en-US" sz="2958" dirty="0">
                <a:solidFill>
                  <a:srgbClr val="2B2B2B"/>
                </a:solidFill>
                <a:latin typeface="Canva Sans"/>
                <a:ea typeface="Canva Sans"/>
                <a:cs typeface="Canva Sans"/>
                <a:sym typeface="Canva Sans"/>
              </a:rPr>
              <a:t>2. </a:t>
            </a:r>
            <a:r>
              <a:rPr lang="en-US" sz="2958" b="1" dirty="0">
                <a:solidFill>
                  <a:srgbClr val="2B2B2B"/>
                </a:solidFill>
                <a:latin typeface="Canva Sans"/>
                <a:ea typeface="Canva Sans"/>
                <a:cs typeface="Canva Sans"/>
                <a:sym typeface="Canva Sans"/>
              </a:rPr>
              <a:t>Number of Features:</a:t>
            </a:r>
          </a:p>
          <a:p>
            <a:pPr algn="just">
              <a:lnSpc>
                <a:spcPts val="4142"/>
              </a:lnSpc>
            </a:pPr>
            <a:r>
              <a:rPr lang="en-US" sz="2958" dirty="0">
                <a:solidFill>
                  <a:srgbClr val="2B2B2B"/>
                </a:solidFill>
                <a:latin typeface="Canva Sans"/>
                <a:ea typeface="Canva Sans"/>
                <a:cs typeface="Canva Sans"/>
                <a:sym typeface="Canva Sans"/>
              </a:rPr>
              <a:t>    • label → category: ham or spam</a:t>
            </a:r>
          </a:p>
          <a:p>
            <a:pPr algn="just">
              <a:lnSpc>
                <a:spcPts val="4142"/>
              </a:lnSpc>
            </a:pPr>
            <a:r>
              <a:rPr lang="en-US" sz="2958" dirty="0">
                <a:solidFill>
                  <a:srgbClr val="2B2B2B"/>
                </a:solidFill>
                <a:latin typeface="Canva Sans"/>
                <a:ea typeface="Canva Sans"/>
                <a:cs typeface="Canva Sans"/>
                <a:sym typeface="Canva Sans"/>
              </a:rPr>
              <a:t>    • message → text of the email/SMS </a:t>
            </a:r>
          </a:p>
          <a:p>
            <a:pPr algn="just">
              <a:lnSpc>
                <a:spcPts val="4142"/>
              </a:lnSpc>
            </a:pPr>
            <a:r>
              <a:rPr lang="en-US" sz="2958" dirty="0">
                <a:solidFill>
                  <a:srgbClr val="2B2B2B"/>
                </a:solidFill>
                <a:latin typeface="Canva Sans"/>
                <a:ea typeface="Canva Sans"/>
                <a:cs typeface="Canva Sans"/>
                <a:sym typeface="Canva Sans"/>
              </a:rPr>
              <a:t>3. </a:t>
            </a:r>
            <a:r>
              <a:rPr lang="en-US" sz="2958" b="1" dirty="0">
                <a:solidFill>
                  <a:srgbClr val="2B2B2B"/>
                </a:solidFill>
                <a:latin typeface="Canva Sans"/>
                <a:ea typeface="Canva Sans"/>
                <a:cs typeface="Canva Sans"/>
                <a:sym typeface="Canva Sans"/>
              </a:rPr>
              <a:t>Class Distribution:</a:t>
            </a:r>
          </a:p>
          <a:p>
            <a:pPr algn="just">
              <a:lnSpc>
                <a:spcPts val="4142"/>
              </a:lnSpc>
            </a:pPr>
            <a:r>
              <a:rPr lang="en-US" sz="2958" dirty="0">
                <a:solidFill>
                  <a:srgbClr val="2B2B2B"/>
                </a:solidFill>
                <a:latin typeface="Canva Sans"/>
                <a:ea typeface="Canva Sans"/>
                <a:cs typeface="Canva Sans"/>
                <a:sym typeface="Canva Sans"/>
              </a:rPr>
              <a:t>    • Ham (not spam): 4,825 (≈ 86%)</a:t>
            </a:r>
          </a:p>
          <a:p>
            <a:pPr algn="just">
              <a:lnSpc>
                <a:spcPts val="4142"/>
              </a:lnSpc>
            </a:pPr>
            <a:r>
              <a:rPr lang="en-US" sz="2958" dirty="0">
                <a:solidFill>
                  <a:srgbClr val="2B2B2B"/>
                </a:solidFill>
                <a:latin typeface="Canva Sans"/>
                <a:ea typeface="Canva Sans"/>
                <a:cs typeface="Canva Sans"/>
                <a:sym typeface="Canva Sans"/>
              </a:rPr>
              <a:t>    • Spam: 747 (≈ 14%)</a:t>
            </a:r>
          </a:p>
          <a:p>
            <a:pPr algn="just">
              <a:lnSpc>
                <a:spcPts val="4142"/>
              </a:lnSpc>
            </a:pPr>
            <a:r>
              <a:rPr lang="en-US" sz="2958" dirty="0">
                <a:solidFill>
                  <a:srgbClr val="2B2B2B"/>
                </a:solidFill>
                <a:latin typeface="Canva Sans"/>
                <a:ea typeface="Canva Sans"/>
                <a:cs typeface="Canva Sans"/>
                <a:sym typeface="Canva Sans"/>
              </a:rPr>
              <a:t>4.</a:t>
            </a:r>
            <a:r>
              <a:rPr lang="en-US" sz="2958" b="1" dirty="0">
                <a:solidFill>
                  <a:srgbClr val="2B2B2B"/>
                </a:solidFill>
                <a:latin typeface="Canva Sans"/>
                <a:ea typeface="Canva Sans"/>
                <a:cs typeface="Canva Sans"/>
                <a:sym typeface="Canva Sans"/>
              </a:rPr>
              <a:t>Balanced or Not: </a:t>
            </a:r>
            <a:r>
              <a:rPr lang="en-US" sz="2958" dirty="0">
                <a:solidFill>
                  <a:srgbClr val="2B2B2B"/>
                </a:solidFill>
                <a:latin typeface="Canva Sans"/>
                <a:ea typeface="Canva Sans"/>
                <a:cs typeface="Canva Sans"/>
                <a:sym typeface="Canva Sans"/>
              </a:rPr>
              <a:t>Not balanced → dataset is skewed toward ham messages.</a:t>
            </a:r>
          </a:p>
          <a:p>
            <a:pPr algn="just">
              <a:lnSpc>
                <a:spcPts val="4142"/>
              </a:lnSpc>
            </a:pPr>
            <a:r>
              <a:rPr lang="en-US" sz="2958" dirty="0">
                <a:solidFill>
                  <a:srgbClr val="2B2B2B"/>
                </a:solidFill>
                <a:latin typeface="Canva Sans"/>
                <a:ea typeface="Canva Sans"/>
                <a:cs typeface="Canva Sans"/>
                <a:sym typeface="Canva Sans"/>
              </a:rPr>
              <a:t>5.</a:t>
            </a:r>
            <a:r>
              <a:rPr lang="en-US" sz="2958" b="1" dirty="0">
                <a:solidFill>
                  <a:srgbClr val="2B2B2B"/>
                </a:solidFill>
                <a:latin typeface="Canva Sans"/>
                <a:ea typeface="Canva Sans"/>
                <a:cs typeface="Canva Sans"/>
                <a:sym typeface="Canva Sans"/>
              </a:rPr>
              <a:t>Source:</a:t>
            </a:r>
          </a:p>
          <a:p>
            <a:pPr algn="l">
              <a:lnSpc>
                <a:spcPts val="4142"/>
              </a:lnSpc>
            </a:pPr>
            <a:r>
              <a:rPr lang="en-US" sz="2958" dirty="0">
                <a:solidFill>
                  <a:srgbClr val="2B2B2B"/>
                </a:solidFill>
                <a:latin typeface="Canva Sans"/>
                <a:ea typeface="Canva Sans"/>
                <a:cs typeface="Canva Sans"/>
                <a:sym typeface="Canva Sans"/>
              </a:rPr>
              <a:t> Created by Tiago A. Almeida and José María Gómez Hidalgo at the University of São Paulo,     2021.</a:t>
            </a:r>
          </a:p>
          <a:p>
            <a:pPr algn="l">
              <a:lnSpc>
                <a:spcPts val="4142"/>
              </a:lnSpc>
            </a:pPr>
            <a:r>
              <a:rPr lang="en-US" sz="2958" dirty="0">
                <a:solidFill>
                  <a:srgbClr val="2B2B2B"/>
                </a:solidFill>
                <a:latin typeface="Canva Sans"/>
                <a:ea typeface="Canva Sans"/>
                <a:cs typeface="Canva Sans"/>
                <a:sym typeface="Canva Sans"/>
              </a:rPr>
              <a:t>   •Naive Bayes → ~97.5% accuracy</a:t>
            </a:r>
          </a:p>
          <a:p>
            <a:pPr algn="l">
              <a:lnSpc>
                <a:spcPts val="4142"/>
              </a:lnSpc>
            </a:pPr>
            <a:r>
              <a:rPr lang="en-US" sz="2958" dirty="0">
                <a:solidFill>
                  <a:srgbClr val="2B2B2B"/>
                </a:solidFill>
                <a:latin typeface="Canva Sans"/>
                <a:ea typeface="Canva Sans"/>
                <a:cs typeface="Canva Sans"/>
                <a:sym typeface="Canva Sans"/>
              </a:rPr>
              <a:t>   •Support Vector Machines (SVM) → ~96.7% accuracy</a:t>
            </a:r>
          </a:p>
          <a:p>
            <a:pPr algn="l">
              <a:lnSpc>
                <a:spcPts val="4142"/>
              </a:lnSpc>
            </a:pPr>
            <a:r>
              <a:rPr lang="en-US" sz="2958" dirty="0">
                <a:solidFill>
                  <a:srgbClr val="2B2B2B"/>
                </a:solidFill>
                <a:latin typeface="Canva Sans"/>
                <a:ea typeface="Canva Sans"/>
                <a:cs typeface="Canva Sans"/>
                <a:sym typeface="Canva Sans"/>
              </a:rPr>
              <a:t>   •Decision Trees → ~95% accuracy</a:t>
            </a:r>
          </a:p>
          <a:p>
            <a:pPr algn="l">
              <a:lnSpc>
                <a:spcPts val="4142"/>
              </a:lnSpc>
            </a:pPr>
            <a:endParaRPr lang="en-US" sz="2958" dirty="0">
              <a:solidFill>
                <a:srgbClr val="2B2B2B"/>
              </a:solidFill>
              <a:latin typeface="Canva Sans"/>
              <a:ea typeface="Canva Sans"/>
              <a:cs typeface="Canva Sans"/>
              <a:sym typeface="Canva Sans"/>
            </a:endParaRPr>
          </a:p>
          <a:p>
            <a:pPr algn="just">
              <a:lnSpc>
                <a:spcPts val="4142"/>
              </a:lnSpc>
            </a:pPr>
            <a:endParaRPr lang="en-US" sz="2958" dirty="0">
              <a:solidFill>
                <a:srgbClr val="2B2B2B"/>
              </a:solidFill>
              <a:latin typeface="Canva Sans"/>
              <a:ea typeface="Canva Sans"/>
              <a:cs typeface="Canva Sans"/>
              <a:sym typeface="Canva Sans"/>
            </a:endParaRPr>
          </a:p>
          <a:p>
            <a:pPr algn="just">
              <a:lnSpc>
                <a:spcPts val="4142"/>
              </a:lnSpc>
            </a:pPr>
            <a:endParaRPr lang="en-US" sz="2958" dirty="0">
              <a:solidFill>
                <a:srgbClr val="2B2B2B"/>
              </a:solidFill>
              <a:latin typeface="Canva Sans"/>
              <a:ea typeface="Canva Sans"/>
              <a:cs typeface="Canva Sans"/>
              <a:sym typeface="Canva Sans"/>
            </a:endParaRPr>
          </a:p>
        </p:txBody>
      </p:sp>
      <p:sp>
        <p:nvSpPr>
          <p:cNvPr id="13" name="Freeform 13"/>
          <p:cNvSpPr/>
          <p:nvPr/>
        </p:nvSpPr>
        <p:spPr>
          <a:xfrm>
            <a:off x="1564971" y="898503"/>
            <a:ext cx="1224869" cy="1077885"/>
          </a:xfrm>
          <a:custGeom>
            <a:avLst/>
            <a:gdLst/>
            <a:ahLst/>
            <a:cxnLst/>
            <a:rect l="l" t="t" r="r" b="b"/>
            <a:pathLst>
              <a:path w="1224869" h="1077885">
                <a:moveTo>
                  <a:pt x="0" y="0"/>
                </a:moveTo>
                <a:lnTo>
                  <a:pt x="1224869" y="0"/>
                </a:lnTo>
                <a:lnTo>
                  <a:pt x="1224869" y="1077885"/>
                </a:lnTo>
                <a:lnTo>
                  <a:pt x="0" y="10778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D6C8"/>
        </a:solidFill>
        <a:effectLst/>
      </p:bgPr>
    </p:bg>
    <p:spTree>
      <p:nvGrpSpPr>
        <p:cNvPr id="1" name=""/>
        <p:cNvGrpSpPr/>
        <p:nvPr/>
      </p:nvGrpSpPr>
      <p:grpSpPr>
        <a:xfrm>
          <a:off x="0" y="0"/>
          <a:ext cx="0" cy="0"/>
          <a:chOff x="0" y="0"/>
          <a:chExt cx="0" cy="0"/>
        </a:xfrm>
      </p:grpSpPr>
      <p:grpSp>
        <p:nvGrpSpPr>
          <p:cNvPr id="2" name="Group 2"/>
          <p:cNvGrpSpPr/>
          <p:nvPr/>
        </p:nvGrpSpPr>
        <p:grpSpPr>
          <a:xfrm>
            <a:off x="401447" y="385288"/>
            <a:ext cx="17466056" cy="9516424"/>
            <a:chOff x="0" y="0"/>
            <a:chExt cx="86189481" cy="46960552"/>
          </a:xfrm>
        </p:grpSpPr>
        <p:sp>
          <p:nvSpPr>
            <p:cNvPr id="3" name="Freeform 3"/>
            <p:cNvSpPr/>
            <p:nvPr/>
          </p:nvSpPr>
          <p:spPr>
            <a:xfrm>
              <a:off x="72390" y="72390"/>
              <a:ext cx="86044704" cy="46815771"/>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F5F4F2"/>
            </a:solidFill>
          </p:spPr>
          <p:txBody>
            <a:bodyPr/>
            <a:lstStyle/>
            <a:p>
              <a:endParaRPr lang="en-IN"/>
            </a:p>
          </p:txBody>
        </p:sp>
        <p:sp>
          <p:nvSpPr>
            <p:cNvPr id="4" name="Freeform 4"/>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txBody>
            <a:bodyPr/>
            <a:lstStyle/>
            <a:p>
              <a:endParaRPr lang="en-IN"/>
            </a:p>
          </p:txBody>
        </p:sp>
      </p:grpSp>
      <p:grpSp>
        <p:nvGrpSpPr>
          <p:cNvPr id="5" name="Group 5"/>
          <p:cNvGrpSpPr/>
          <p:nvPr/>
        </p:nvGrpSpPr>
        <p:grpSpPr>
          <a:xfrm>
            <a:off x="410972" y="385288"/>
            <a:ext cx="17466056" cy="2104315"/>
            <a:chOff x="0" y="0"/>
            <a:chExt cx="86189481" cy="10384130"/>
          </a:xfrm>
        </p:grpSpPr>
        <p:sp>
          <p:nvSpPr>
            <p:cNvPr id="6" name="Freeform 6"/>
            <p:cNvSpPr/>
            <p:nvPr/>
          </p:nvSpPr>
          <p:spPr>
            <a:xfrm>
              <a:off x="72390" y="72390"/>
              <a:ext cx="86044704" cy="10239350"/>
            </a:xfrm>
            <a:custGeom>
              <a:avLst/>
              <a:gdLst/>
              <a:ahLst/>
              <a:cxnLst/>
              <a:rect l="l" t="t" r="r" b="b"/>
              <a:pathLst>
                <a:path w="86044704" h="10239350">
                  <a:moveTo>
                    <a:pt x="0" y="0"/>
                  </a:moveTo>
                  <a:lnTo>
                    <a:pt x="86044704" y="0"/>
                  </a:lnTo>
                  <a:lnTo>
                    <a:pt x="86044704" y="10239350"/>
                  </a:lnTo>
                  <a:lnTo>
                    <a:pt x="0" y="10239350"/>
                  </a:lnTo>
                  <a:lnTo>
                    <a:pt x="0" y="0"/>
                  </a:lnTo>
                  <a:close/>
                </a:path>
              </a:pathLst>
            </a:custGeom>
            <a:solidFill>
              <a:srgbClr val="BBADA2"/>
            </a:solidFill>
          </p:spPr>
          <p:txBody>
            <a:bodyPr/>
            <a:lstStyle/>
            <a:p>
              <a:endParaRPr lang="en-IN"/>
            </a:p>
          </p:txBody>
        </p:sp>
        <p:sp>
          <p:nvSpPr>
            <p:cNvPr id="7" name="Freeform 7"/>
            <p:cNvSpPr/>
            <p:nvPr/>
          </p:nvSpPr>
          <p:spPr>
            <a:xfrm>
              <a:off x="0" y="0"/>
              <a:ext cx="86189480" cy="10384130"/>
            </a:xfrm>
            <a:custGeom>
              <a:avLst/>
              <a:gdLst/>
              <a:ahLst/>
              <a:cxnLst/>
              <a:rect l="l" t="t" r="r" b="b"/>
              <a:pathLst>
                <a:path w="86189480" h="1038413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BBADA2"/>
            </a:solidFill>
          </p:spPr>
          <p:txBody>
            <a:bodyPr/>
            <a:lstStyle/>
            <a:p>
              <a:endParaRPr lang="en-IN"/>
            </a:p>
          </p:txBody>
        </p:sp>
      </p:grpSp>
      <p:grpSp>
        <p:nvGrpSpPr>
          <p:cNvPr id="8" name="Group 8"/>
          <p:cNvGrpSpPr/>
          <p:nvPr/>
        </p:nvGrpSpPr>
        <p:grpSpPr>
          <a:xfrm>
            <a:off x="1028700" y="763294"/>
            <a:ext cx="16230600" cy="1348304"/>
            <a:chOff x="0" y="0"/>
            <a:chExt cx="4653345" cy="386561"/>
          </a:xfrm>
        </p:grpSpPr>
        <p:sp>
          <p:nvSpPr>
            <p:cNvPr id="9" name="Freeform 9"/>
            <p:cNvSpPr/>
            <p:nvPr/>
          </p:nvSpPr>
          <p:spPr>
            <a:xfrm>
              <a:off x="0" y="0"/>
              <a:ext cx="4653345" cy="386561"/>
            </a:xfrm>
            <a:custGeom>
              <a:avLst/>
              <a:gdLst/>
              <a:ahLst/>
              <a:cxnLst/>
              <a:rect l="l" t="t" r="r" b="b"/>
              <a:pathLst>
                <a:path w="4653345" h="386561">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txBody>
            <a:bodyPr/>
            <a:lstStyle/>
            <a:p>
              <a:endParaRPr lang="en-IN"/>
            </a:p>
          </p:txBody>
        </p:sp>
        <p:sp>
          <p:nvSpPr>
            <p:cNvPr id="10" name="TextBox 10"/>
            <p:cNvSpPr txBox="1"/>
            <p:nvPr/>
          </p:nvSpPr>
          <p:spPr>
            <a:xfrm>
              <a:off x="0" y="-28575"/>
              <a:ext cx="4653345" cy="415136"/>
            </a:xfrm>
            <a:prstGeom prst="rect">
              <a:avLst/>
            </a:prstGeom>
          </p:spPr>
          <p:txBody>
            <a:bodyPr lIns="63000" tIns="63000" rIns="63000" bIns="63000" rtlCol="0" anchor="ctr"/>
            <a:lstStyle/>
            <a:p>
              <a:pPr algn="ctr">
                <a:lnSpc>
                  <a:spcPts val="2430"/>
                </a:lnSpc>
                <a:spcBef>
                  <a:spcPct val="0"/>
                </a:spcBef>
              </a:pPr>
              <a:endParaRPr/>
            </a:p>
          </p:txBody>
        </p:sp>
      </p:grpSp>
      <p:grpSp>
        <p:nvGrpSpPr>
          <p:cNvPr id="11" name="Group 11"/>
          <p:cNvGrpSpPr/>
          <p:nvPr/>
        </p:nvGrpSpPr>
        <p:grpSpPr>
          <a:xfrm>
            <a:off x="401447" y="2489603"/>
            <a:ext cx="17466056" cy="7411931"/>
            <a:chOff x="0" y="0"/>
            <a:chExt cx="4600114" cy="1952113"/>
          </a:xfrm>
        </p:grpSpPr>
        <p:sp>
          <p:nvSpPr>
            <p:cNvPr id="12" name="Freeform 12"/>
            <p:cNvSpPr/>
            <p:nvPr/>
          </p:nvSpPr>
          <p:spPr>
            <a:xfrm>
              <a:off x="0" y="0"/>
              <a:ext cx="4600114" cy="1952113"/>
            </a:xfrm>
            <a:custGeom>
              <a:avLst/>
              <a:gdLst/>
              <a:ahLst/>
              <a:cxnLst/>
              <a:rect l="l" t="t" r="r" b="b"/>
              <a:pathLst>
                <a:path w="4600114" h="1952113">
                  <a:moveTo>
                    <a:pt x="0" y="0"/>
                  </a:moveTo>
                  <a:lnTo>
                    <a:pt x="4600114" y="0"/>
                  </a:lnTo>
                  <a:lnTo>
                    <a:pt x="4600114" y="1952113"/>
                  </a:lnTo>
                  <a:lnTo>
                    <a:pt x="0" y="1952113"/>
                  </a:lnTo>
                  <a:close/>
                </a:path>
              </a:pathLst>
            </a:custGeom>
            <a:solidFill>
              <a:srgbClr val="DDC6C6"/>
            </a:solidFill>
          </p:spPr>
          <p:txBody>
            <a:bodyPr/>
            <a:lstStyle/>
            <a:p>
              <a:endParaRPr lang="en-IN"/>
            </a:p>
          </p:txBody>
        </p:sp>
        <p:sp>
          <p:nvSpPr>
            <p:cNvPr id="13" name="TextBox 13"/>
            <p:cNvSpPr txBox="1"/>
            <p:nvPr/>
          </p:nvSpPr>
          <p:spPr>
            <a:xfrm>
              <a:off x="0" y="-28575"/>
              <a:ext cx="4600114" cy="1980688"/>
            </a:xfrm>
            <a:prstGeom prst="rect">
              <a:avLst/>
            </a:prstGeom>
          </p:spPr>
          <p:txBody>
            <a:bodyPr lIns="50800" tIns="50800" rIns="50800" bIns="50800" rtlCol="0" anchor="ctr"/>
            <a:lstStyle/>
            <a:p>
              <a:pPr algn="ctr">
                <a:lnSpc>
                  <a:spcPts val="2430"/>
                </a:lnSpc>
              </a:pPr>
              <a:endParaRPr/>
            </a:p>
          </p:txBody>
        </p:sp>
      </p:grpSp>
      <p:sp>
        <p:nvSpPr>
          <p:cNvPr id="14" name="Freeform 14"/>
          <p:cNvSpPr/>
          <p:nvPr/>
        </p:nvSpPr>
        <p:spPr>
          <a:xfrm>
            <a:off x="1028700" y="2489603"/>
            <a:ext cx="5069446" cy="3613132"/>
          </a:xfrm>
          <a:custGeom>
            <a:avLst/>
            <a:gdLst/>
            <a:ahLst/>
            <a:cxnLst/>
            <a:rect l="l" t="t" r="r" b="b"/>
            <a:pathLst>
              <a:path w="5069446" h="3613132">
                <a:moveTo>
                  <a:pt x="0" y="0"/>
                </a:moveTo>
                <a:lnTo>
                  <a:pt x="5069446" y="0"/>
                </a:lnTo>
                <a:lnTo>
                  <a:pt x="5069446" y="3613132"/>
                </a:lnTo>
                <a:lnTo>
                  <a:pt x="0" y="36131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TextBox 15"/>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16" name="TextBox 16"/>
          <p:cNvSpPr txBox="1"/>
          <p:nvPr/>
        </p:nvSpPr>
        <p:spPr>
          <a:xfrm>
            <a:off x="9459925" y="9002659"/>
            <a:ext cx="101560" cy="898875"/>
          </a:xfrm>
          <a:prstGeom prst="rect">
            <a:avLst/>
          </a:prstGeom>
        </p:spPr>
        <p:txBody>
          <a:bodyPr lIns="0" tIns="0" rIns="0" bIns="0" rtlCol="0" anchor="t">
            <a:spAutoFit/>
          </a:bodyPr>
          <a:lstStyle/>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p:txBody>
      </p:sp>
      <p:sp>
        <p:nvSpPr>
          <p:cNvPr id="17" name="Freeform 17"/>
          <p:cNvSpPr/>
          <p:nvPr/>
        </p:nvSpPr>
        <p:spPr>
          <a:xfrm>
            <a:off x="6599752" y="2489603"/>
            <a:ext cx="5069446" cy="3613132"/>
          </a:xfrm>
          <a:custGeom>
            <a:avLst/>
            <a:gdLst/>
            <a:ahLst/>
            <a:cxnLst/>
            <a:rect l="l" t="t" r="r" b="b"/>
            <a:pathLst>
              <a:path w="5069446" h="3613132">
                <a:moveTo>
                  <a:pt x="0" y="0"/>
                </a:moveTo>
                <a:lnTo>
                  <a:pt x="5069446" y="0"/>
                </a:lnTo>
                <a:lnTo>
                  <a:pt x="5069446" y="3613132"/>
                </a:lnTo>
                <a:lnTo>
                  <a:pt x="0" y="36131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8" name="Freeform 18"/>
          <p:cNvSpPr/>
          <p:nvPr/>
        </p:nvSpPr>
        <p:spPr>
          <a:xfrm>
            <a:off x="12560838" y="2582436"/>
            <a:ext cx="5069446" cy="3613132"/>
          </a:xfrm>
          <a:custGeom>
            <a:avLst/>
            <a:gdLst/>
            <a:ahLst/>
            <a:cxnLst/>
            <a:rect l="l" t="t" r="r" b="b"/>
            <a:pathLst>
              <a:path w="5069446" h="3613132">
                <a:moveTo>
                  <a:pt x="0" y="0"/>
                </a:moveTo>
                <a:lnTo>
                  <a:pt x="5069445" y="0"/>
                </a:lnTo>
                <a:lnTo>
                  <a:pt x="5069445" y="3613132"/>
                </a:lnTo>
                <a:lnTo>
                  <a:pt x="0" y="36131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410972" y="6195568"/>
            <a:ext cx="5069446" cy="3613132"/>
          </a:xfrm>
          <a:custGeom>
            <a:avLst/>
            <a:gdLst/>
            <a:ahLst/>
            <a:cxnLst/>
            <a:rect l="l" t="t" r="r" b="b"/>
            <a:pathLst>
              <a:path w="5069446" h="3613132">
                <a:moveTo>
                  <a:pt x="0" y="0"/>
                </a:moveTo>
                <a:lnTo>
                  <a:pt x="5069446" y="0"/>
                </a:lnTo>
                <a:lnTo>
                  <a:pt x="5069446" y="3613132"/>
                </a:lnTo>
                <a:lnTo>
                  <a:pt x="0" y="36131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0" name="Freeform 20"/>
          <p:cNvSpPr/>
          <p:nvPr/>
        </p:nvSpPr>
        <p:spPr>
          <a:xfrm>
            <a:off x="6599752" y="6195568"/>
            <a:ext cx="5069446" cy="3613132"/>
          </a:xfrm>
          <a:custGeom>
            <a:avLst/>
            <a:gdLst/>
            <a:ahLst/>
            <a:cxnLst/>
            <a:rect l="l" t="t" r="r" b="b"/>
            <a:pathLst>
              <a:path w="5069446" h="3613132">
                <a:moveTo>
                  <a:pt x="0" y="0"/>
                </a:moveTo>
                <a:lnTo>
                  <a:pt x="5069446" y="0"/>
                </a:lnTo>
                <a:lnTo>
                  <a:pt x="5069446" y="3613132"/>
                </a:lnTo>
                <a:lnTo>
                  <a:pt x="0" y="36131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1" name="Freeform 21"/>
          <p:cNvSpPr/>
          <p:nvPr/>
        </p:nvSpPr>
        <p:spPr>
          <a:xfrm>
            <a:off x="12082454" y="6195568"/>
            <a:ext cx="5069446" cy="3613132"/>
          </a:xfrm>
          <a:custGeom>
            <a:avLst/>
            <a:gdLst/>
            <a:ahLst/>
            <a:cxnLst/>
            <a:rect l="l" t="t" r="r" b="b"/>
            <a:pathLst>
              <a:path w="5069446" h="3613132">
                <a:moveTo>
                  <a:pt x="0" y="0"/>
                </a:moveTo>
                <a:lnTo>
                  <a:pt x="5069445" y="0"/>
                </a:lnTo>
                <a:lnTo>
                  <a:pt x="5069445" y="3613132"/>
                </a:lnTo>
                <a:lnTo>
                  <a:pt x="0" y="36131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2" name="Freeform 22"/>
          <p:cNvSpPr/>
          <p:nvPr/>
        </p:nvSpPr>
        <p:spPr>
          <a:xfrm>
            <a:off x="1537105" y="882461"/>
            <a:ext cx="1408590" cy="1142719"/>
          </a:xfrm>
          <a:custGeom>
            <a:avLst/>
            <a:gdLst/>
            <a:ahLst/>
            <a:cxnLst/>
            <a:rect l="l" t="t" r="r" b="b"/>
            <a:pathLst>
              <a:path w="1408590" h="1142719">
                <a:moveTo>
                  <a:pt x="0" y="0"/>
                </a:moveTo>
                <a:lnTo>
                  <a:pt x="1408590" y="0"/>
                </a:lnTo>
                <a:lnTo>
                  <a:pt x="1408590" y="1142719"/>
                </a:lnTo>
                <a:lnTo>
                  <a:pt x="0" y="1142719"/>
                </a:lnTo>
                <a:lnTo>
                  <a:pt x="0" y="0"/>
                </a:lnTo>
                <a:close/>
              </a:path>
            </a:pathLst>
          </a:custGeom>
          <a:blipFill>
            <a:blip r:embed="rId4"/>
            <a:stretch>
              <a:fillRect/>
            </a:stretch>
          </a:blipFill>
        </p:spPr>
        <p:txBody>
          <a:bodyPr/>
          <a:lstStyle/>
          <a:p>
            <a:endParaRPr lang="en-IN"/>
          </a:p>
        </p:txBody>
      </p:sp>
      <p:sp>
        <p:nvSpPr>
          <p:cNvPr id="23" name="TextBox 23"/>
          <p:cNvSpPr txBox="1"/>
          <p:nvPr/>
        </p:nvSpPr>
        <p:spPr>
          <a:xfrm>
            <a:off x="3657600" y="749111"/>
            <a:ext cx="10959577" cy="1243318"/>
          </a:xfrm>
          <a:prstGeom prst="rect">
            <a:avLst/>
          </a:prstGeom>
        </p:spPr>
        <p:txBody>
          <a:bodyPr wrap="square" lIns="0" tIns="0" rIns="0" bIns="0" rtlCol="0" anchor="t">
            <a:spAutoFit/>
          </a:bodyPr>
          <a:lstStyle/>
          <a:p>
            <a:pPr algn="ctr">
              <a:lnSpc>
                <a:spcPts val="10220"/>
              </a:lnSpc>
            </a:pPr>
            <a:r>
              <a:rPr lang="en-US" sz="7300" b="1" dirty="0">
                <a:solidFill>
                  <a:srgbClr val="8F847B"/>
                </a:solidFill>
                <a:latin typeface="Canva Sans Bold"/>
                <a:ea typeface="Canva Sans Bold"/>
                <a:cs typeface="Canva Sans Bold"/>
                <a:sym typeface="Canva Sans Bold"/>
              </a:rPr>
              <a:t>Preprocessing of DATA</a:t>
            </a:r>
          </a:p>
        </p:txBody>
      </p:sp>
      <p:sp>
        <p:nvSpPr>
          <p:cNvPr id="24" name="TextBox 24"/>
          <p:cNvSpPr txBox="1"/>
          <p:nvPr/>
        </p:nvSpPr>
        <p:spPr>
          <a:xfrm>
            <a:off x="410972" y="3236369"/>
            <a:ext cx="6796893" cy="2052926"/>
          </a:xfrm>
          <a:prstGeom prst="rect">
            <a:avLst/>
          </a:prstGeom>
        </p:spPr>
        <p:txBody>
          <a:bodyPr lIns="0" tIns="0" rIns="0" bIns="0" rtlCol="0" anchor="t">
            <a:spAutoFit/>
          </a:bodyPr>
          <a:lstStyle/>
          <a:p>
            <a:pPr algn="ctr">
              <a:lnSpc>
                <a:spcPts val="5496"/>
              </a:lnSpc>
              <a:spcBef>
                <a:spcPct val="0"/>
              </a:spcBef>
            </a:pPr>
            <a:r>
              <a:rPr lang="en-US" sz="3926" b="1">
                <a:solidFill>
                  <a:srgbClr val="2B2B2B"/>
                </a:solidFill>
                <a:latin typeface="Quicksand Bold"/>
                <a:ea typeface="Quicksand Bold"/>
                <a:cs typeface="Quicksand Bold"/>
                <a:sym typeface="Quicksand Bold"/>
              </a:rPr>
              <a:t>1.Load </a:t>
            </a:r>
          </a:p>
          <a:p>
            <a:pPr algn="ctr">
              <a:lnSpc>
                <a:spcPts val="5496"/>
              </a:lnSpc>
              <a:spcBef>
                <a:spcPct val="0"/>
              </a:spcBef>
            </a:pPr>
            <a:r>
              <a:rPr lang="en-US" sz="3926" b="1">
                <a:solidFill>
                  <a:srgbClr val="2B2B2B"/>
                </a:solidFill>
                <a:latin typeface="Quicksand Bold"/>
                <a:ea typeface="Quicksand Bold"/>
                <a:cs typeface="Quicksand Bold"/>
                <a:sym typeface="Quicksand Bold"/>
              </a:rPr>
              <a:t>the </a:t>
            </a:r>
          </a:p>
          <a:p>
            <a:pPr algn="ctr">
              <a:lnSpc>
                <a:spcPts val="5496"/>
              </a:lnSpc>
              <a:spcBef>
                <a:spcPct val="0"/>
              </a:spcBef>
            </a:pPr>
            <a:r>
              <a:rPr lang="en-US" sz="3926" b="1">
                <a:solidFill>
                  <a:srgbClr val="2B2B2B"/>
                </a:solidFill>
                <a:latin typeface="Quicksand Bold"/>
                <a:ea typeface="Quicksand Bold"/>
                <a:cs typeface="Quicksand Bold"/>
                <a:sym typeface="Quicksand Bold"/>
              </a:rPr>
              <a:t>dataset</a:t>
            </a:r>
          </a:p>
        </p:txBody>
      </p:sp>
      <p:sp>
        <p:nvSpPr>
          <p:cNvPr id="25" name="TextBox 25"/>
          <p:cNvSpPr txBox="1"/>
          <p:nvPr/>
        </p:nvSpPr>
        <p:spPr>
          <a:xfrm>
            <a:off x="7941377" y="3426573"/>
            <a:ext cx="2414772" cy="2453666"/>
          </a:xfrm>
          <a:prstGeom prst="rect">
            <a:avLst/>
          </a:prstGeom>
        </p:spPr>
        <p:txBody>
          <a:bodyPr lIns="0" tIns="0" rIns="0" bIns="0" rtlCol="0" anchor="t">
            <a:spAutoFit/>
          </a:bodyPr>
          <a:lstStyle/>
          <a:p>
            <a:pPr algn="ctr">
              <a:lnSpc>
                <a:spcPts val="4933"/>
              </a:lnSpc>
            </a:pPr>
            <a:r>
              <a:rPr lang="en-US" sz="3523" b="1">
                <a:solidFill>
                  <a:srgbClr val="2B2B2B"/>
                </a:solidFill>
                <a:latin typeface="Canva Sans Bold"/>
                <a:ea typeface="Canva Sans Bold"/>
                <a:cs typeface="Canva Sans Bold"/>
                <a:sym typeface="Canva Sans Bold"/>
              </a:rPr>
              <a:t>2.Handle missing </a:t>
            </a:r>
          </a:p>
          <a:p>
            <a:pPr algn="ctr">
              <a:lnSpc>
                <a:spcPts val="4933"/>
              </a:lnSpc>
            </a:pPr>
            <a:r>
              <a:rPr lang="en-US" sz="3523" b="1">
                <a:solidFill>
                  <a:srgbClr val="2B2B2B"/>
                </a:solidFill>
                <a:latin typeface="Canva Sans Bold"/>
                <a:ea typeface="Canva Sans Bold"/>
                <a:cs typeface="Canva Sans Bold"/>
                <a:sym typeface="Canva Sans Bold"/>
              </a:rPr>
              <a:t>values </a:t>
            </a:r>
          </a:p>
          <a:p>
            <a:pPr algn="ctr">
              <a:lnSpc>
                <a:spcPts val="4933"/>
              </a:lnSpc>
            </a:pPr>
            <a:endParaRPr lang="en-US" sz="3523" b="1">
              <a:solidFill>
                <a:srgbClr val="2B2B2B"/>
              </a:solidFill>
              <a:latin typeface="Canva Sans Bold"/>
              <a:ea typeface="Canva Sans Bold"/>
              <a:cs typeface="Canva Sans Bold"/>
              <a:sym typeface="Canva Sans Bold"/>
            </a:endParaRPr>
          </a:p>
        </p:txBody>
      </p:sp>
      <p:sp>
        <p:nvSpPr>
          <p:cNvPr id="26" name="TextBox 26"/>
          <p:cNvSpPr txBox="1"/>
          <p:nvPr/>
        </p:nvSpPr>
        <p:spPr>
          <a:xfrm>
            <a:off x="13282430" y="3467198"/>
            <a:ext cx="3976870" cy="1544737"/>
          </a:xfrm>
          <a:prstGeom prst="rect">
            <a:avLst/>
          </a:prstGeom>
        </p:spPr>
        <p:txBody>
          <a:bodyPr lIns="0" tIns="0" rIns="0" bIns="0" rtlCol="0" anchor="t">
            <a:spAutoFit/>
          </a:bodyPr>
          <a:lstStyle/>
          <a:p>
            <a:pPr algn="ctr">
              <a:lnSpc>
                <a:spcPts val="6207"/>
              </a:lnSpc>
            </a:pPr>
            <a:r>
              <a:rPr lang="en-US" sz="4433" b="1">
                <a:solidFill>
                  <a:srgbClr val="2B2B2B"/>
                </a:solidFill>
                <a:latin typeface="Canva Sans Bold"/>
                <a:ea typeface="Canva Sans Bold"/>
                <a:cs typeface="Canva Sans Bold"/>
                <a:sym typeface="Canva Sans Bold"/>
              </a:rPr>
              <a:t>3.Remove </a:t>
            </a:r>
          </a:p>
          <a:p>
            <a:pPr algn="ctr">
              <a:lnSpc>
                <a:spcPts val="6207"/>
              </a:lnSpc>
            </a:pPr>
            <a:r>
              <a:rPr lang="en-US" sz="4433" b="1">
                <a:solidFill>
                  <a:srgbClr val="2B2B2B"/>
                </a:solidFill>
                <a:latin typeface="Canva Sans Bold"/>
                <a:ea typeface="Canva Sans Bold"/>
                <a:cs typeface="Canva Sans Bold"/>
                <a:sym typeface="Canva Sans Bold"/>
              </a:rPr>
              <a:t>duplicates </a:t>
            </a:r>
          </a:p>
        </p:txBody>
      </p:sp>
      <p:sp>
        <p:nvSpPr>
          <p:cNvPr id="27" name="TextBox 27"/>
          <p:cNvSpPr txBox="1"/>
          <p:nvPr/>
        </p:nvSpPr>
        <p:spPr>
          <a:xfrm>
            <a:off x="410972" y="7350510"/>
            <a:ext cx="5115943" cy="1516540"/>
          </a:xfrm>
          <a:prstGeom prst="rect">
            <a:avLst/>
          </a:prstGeom>
        </p:spPr>
        <p:txBody>
          <a:bodyPr lIns="0" tIns="0" rIns="0" bIns="0" rtlCol="0" anchor="t">
            <a:spAutoFit/>
          </a:bodyPr>
          <a:lstStyle/>
          <a:p>
            <a:pPr algn="ctr">
              <a:lnSpc>
                <a:spcPts val="5766"/>
              </a:lnSpc>
            </a:pPr>
            <a:r>
              <a:rPr lang="en-US" sz="4118" b="1">
                <a:solidFill>
                  <a:srgbClr val="2B2B2B"/>
                </a:solidFill>
                <a:latin typeface="Canva Sans Bold"/>
                <a:ea typeface="Canva Sans Bold"/>
                <a:cs typeface="Canva Sans Bold"/>
                <a:sym typeface="Canva Sans Bold"/>
              </a:rPr>
              <a:t>4.Data type </a:t>
            </a:r>
          </a:p>
          <a:p>
            <a:pPr algn="ctr">
              <a:lnSpc>
                <a:spcPts val="6606"/>
              </a:lnSpc>
            </a:pPr>
            <a:r>
              <a:rPr lang="en-US" sz="4718" b="1">
                <a:solidFill>
                  <a:srgbClr val="2B2B2B"/>
                </a:solidFill>
                <a:latin typeface="Canva Sans Bold"/>
                <a:ea typeface="Canva Sans Bold"/>
                <a:cs typeface="Canva Sans Bold"/>
                <a:sym typeface="Canva Sans Bold"/>
              </a:rPr>
              <a:t>conversion</a:t>
            </a:r>
          </a:p>
        </p:txBody>
      </p:sp>
      <p:sp>
        <p:nvSpPr>
          <p:cNvPr id="28" name="TextBox 28"/>
          <p:cNvSpPr txBox="1"/>
          <p:nvPr/>
        </p:nvSpPr>
        <p:spPr>
          <a:xfrm>
            <a:off x="7207865" y="7026660"/>
            <a:ext cx="4047180" cy="2143759"/>
          </a:xfrm>
          <a:prstGeom prst="rect">
            <a:avLst/>
          </a:prstGeom>
        </p:spPr>
        <p:txBody>
          <a:bodyPr lIns="0" tIns="0" rIns="0" bIns="0" rtlCol="0" anchor="t">
            <a:spAutoFit/>
          </a:bodyPr>
          <a:lstStyle/>
          <a:p>
            <a:pPr algn="ctr">
              <a:lnSpc>
                <a:spcPts val="5740"/>
              </a:lnSpc>
            </a:pPr>
            <a:r>
              <a:rPr lang="en-US" sz="4100" b="1">
                <a:solidFill>
                  <a:srgbClr val="2B2B2B"/>
                </a:solidFill>
                <a:latin typeface="Canva Sans Bold"/>
                <a:ea typeface="Canva Sans Bold"/>
                <a:cs typeface="Canva Sans Bold"/>
                <a:sym typeface="Canva Sans Bold"/>
              </a:rPr>
              <a:t>5.Encoding categorical values </a:t>
            </a:r>
          </a:p>
        </p:txBody>
      </p:sp>
      <p:sp>
        <p:nvSpPr>
          <p:cNvPr id="29" name="TextBox 29"/>
          <p:cNvSpPr txBox="1"/>
          <p:nvPr/>
        </p:nvSpPr>
        <p:spPr>
          <a:xfrm>
            <a:off x="12548534" y="7681468"/>
            <a:ext cx="4406384" cy="738504"/>
          </a:xfrm>
          <a:prstGeom prst="rect">
            <a:avLst/>
          </a:prstGeom>
        </p:spPr>
        <p:txBody>
          <a:bodyPr lIns="0" tIns="0" rIns="0" bIns="0" rtlCol="0" anchor="t">
            <a:spAutoFit/>
          </a:bodyPr>
          <a:lstStyle/>
          <a:p>
            <a:pPr algn="ctr">
              <a:lnSpc>
                <a:spcPts val="6020"/>
              </a:lnSpc>
            </a:pPr>
            <a:r>
              <a:rPr lang="en-US" sz="4300" b="1">
                <a:solidFill>
                  <a:srgbClr val="2B2B2B"/>
                </a:solidFill>
                <a:latin typeface="Canva Sans Bold"/>
                <a:ea typeface="Canva Sans Bold"/>
                <a:cs typeface="Canva Sans Bold"/>
                <a:sym typeface="Canva Sans Bold"/>
              </a:rPr>
              <a:t>6.Normalization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1CD61-27D9-0E61-DA02-6315023A47F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7314903-44B4-3270-3778-B6AABD61310B}"/>
              </a:ext>
            </a:extLst>
          </p:cNvPr>
          <p:cNvGrpSpPr/>
          <p:nvPr/>
        </p:nvGrpSpPr>
        <p:grpSpPr>
          <a:xfrm>
            <a:off x="-381000" y="-375168"/>
            <a:ext cx="20285779" cy="11037336"/>
            <a:chOff x="0" y="0"/>
            <a:chExt cx="86309901" cy="46960551"/>
          </a:xfrm>
        </p:grpSpPr>
        <p:sp>
          <p:nvSpPr>
            <p:cNvPr id="3" name="Freeform 3">
              <a:extLst>
                <a:ext uri="{FF2B5EF4-FFF2-40B4-BE49-F238E27FC236}">
                  <a16:creationId xmlns:a16="http://schemas.microsoft.com/office/drawing/2014/main" id="{2055D7E7-F01E-6B73-F8C0-7D07F8B9684B}"/>
                </a:ext>
              </a:extLst>
            </p:cNvPr>
            <p:cNvSpPr/>
            <p:nvPr/>
          </p:nvSpPr>
          <p:spPr>
            <a:xfrm>
              <a:off x="192810" y="279351"/>
              <a:ext cx="86117091" cy="46401849"/>
            </a:xfrm>
            <a:custGeom>
              <a:avLst/>
              <a:gdLst/>
              <a:ahLst/>
              <a:cxnLst/>
              <a:rect l="l" t="t" r="r" b="b"/>
              <a:pathLst>
                <a:path w="86044704" h="46815771">
                  <a:moveTo>
                    <a:pt x="0" y="0"/>
                  </a:moveTo>
                  <a:lnTo>
                    <a:pt x="86044704" y="0"/>
                  </a:lnTo>
                  <a:lnTo>
                    <a:pt x="86044704" y="46815771"/>
                  </a:lnTo>
                  <a:lnTo>
                    <a:pt x="0" y="46815771"/>
                  </a:lnTo>
                  <a:lnTo>
                    <a:pt x="0" y="0"/>
                  </a:lnTo>
                  <a:close/>
                </a:path>
              </a:pathLst>
            </a:custGeom>
            <a:solidFill>
              <a:srgbClr val="D2C1B3"/>
            </a:solidFill>
          </p:spPr>
          <p:txBody>
            <a:bodyPr/>
            <a:lstStyle/>
            <a:p>
              <a:endParaRPr lang="en-IN" dirty="0"/>
            </a:p>
          </p:txBody>
        </p:sp>
        <p:sp>
          <p:nvSpPr>
            <p:cNvPr id="4" name="Freeform 4">
              <a:extLst>
                <a:ext uri="{FF2B5EF4-FFF2-40B4-BE49-F238E27FC236}">
                  <a16:creationId xmlns:a16="http://schemas.microsoft.com/office/drawing/2014/main" id="{03F78518-39FB-492A-C726-7588BEC5FD2C}"/>
                </a:ext>
              </a:extLst>
            </p:cNvPr>
            <p:cNvSpPr/>
            <p:nvPr/>
          </p:nvSpPr>
          <p:spPr>
            <a:xfrm>
              <a:off x="0" y="0"/>
              <a:ext cx="86189480" cy="46960551"/>
            </a:xfrm>
            <a:custGeom>
              <a:avLst/>
              <a:gdLst/>
              <a:ahLst/>
              <a:cxnLst/>
              <a:rect l="l" t="t" r="r" b="b"/>
              <a:pathLst>
                <a:path w="86189480" h="46960551">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2C1B3"/>
            </a:solidFill>
          </p:spPr>
          <p:txBody>
            <a:bodyPr/>
            <a:lstStyle/>
            <a:p>
              <a:endParaRPr lang="en-IN"/>
            </a:p>
          </p:txBody>
        </p:sp>
      </p:grpSp>
      <p:sp>
        <p:nvSpPr>
          <p:cNvPr id="8" name="TextBox 8">
            <a:extLst>
              <a:ext uri="{FF2B5EF4-FFF2-40B4-BE49-F238E27FC236}">
                <a16:creationId xmlns:a16="http://schemas.microsoft.com/office/drawing/2014/main" id="{B5173979-FE81-EDF9-4989-EE725FBD73A3}"/>
              </a:ext>
            </a:extLst>
          </p:cNvPr>
          <p:cNvSpPr txBox="1"/>
          <p:nvPr/>
        </p:nvSpPr>
        <p:spPr>
          <a:xfrm>
            <a:off x="9459925" y="9002659"/>
            <a:ext cx="101560" cy="898875"/>
          </a:xfrm>
          <a:prstGeom prst="rect">
            <a:avLst/>
          </a:prstGeom>
        </p:spPr>
        <p:txBody>
          <a:bodyPr lIns="0" tIns="0" rIns="0" bIns="0" rtlCol="0" anchor="t">
            <a:spAutoFit/>
          </a:bodyPr>
          <a:lstStyle/>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a:p>
            <a:pPr algn="ctr">
              <a:lnSpc>
                <a:spcPts val="2430"/>
              </a:lnSpc>
              <a:spcBef>
                <a:spcPct val="0"/>
              </a:spcBef>
            </a:pPr>
            <a:r>
              <a:rPr lang="en-US" sz="1736">
                <a:solidFill>
                  <a:srgbClr val="2B2B2B"/>
                </a:solidFill>
                <a:latin typeface="Quicksand"/>
                <a:ea typeface="Quicksand"/>
                <a:cs typeface="Quicksand"/>
                <a:sym typeface="Quicksand"/>
              </a:rPr>
              <a:t> </a:t>
            </a:r>
          </a:p>
        </p:txBody>
      </p:sp>
      <p:sp>
        <p:nvSpPr>
          <p:cNvPr id="10" name="TextBox 10">
            <a:extLst>
              <a:ext uri="{FF2B5EF4-FFF2-40B4-BE49-F238E27FC236}">
                <a16:creationId xmlns:a16="http://schemas.microsoft.com/office/drawing/2014/main" id="{ED3FFC37-FE0F-21FA-3033-B905316DCBBA}"/>
              </a:ext>
            </a:extLst>
          </p:cNvPr>
          <p:cNvSpPr txBox="1"/>
          <p:nvPr/>
        </p:nvSpPr>
        <p:spPr>
          <a:xfrm>
            <a:off x="428157" y="3116571"/>
            <a:ext cx="5667843" cy="887095"/>
          </a:xfrm>
          <a:prstGeom prst="rect">
            <a:avLst/>
          </a:prstGeom>
        </p:spPr>
        <p:txBody>
          <a:bodyPr wrap="square" lIns="0" tIns="0" rIns="0" bIns="0" rtlCol="0" anchor="t">
            <a:spAutoFit/>
          </a:bodyPr>
          <a:lstStyle/>
          <a:p>
            <a:pPr algn="ctr">
              <a:lnSpc>
                <a:spcPts val="7279"/>
              </a:lnSpc>
            </a:pPr>
            <a:endParaRPr lang="en-US" sz="5199" b="1" dirty="0">
              <a:solidFill>
                <a:srgbClr val="2B2B2B"/>
              </a:solidFill>
              <a:latin typeface="Canva Sans Bold"/>
              <a:ea typeface="Canva Sans Bold"/>
              <a:cs typeface="Canva Sans Bold"/>
              <a:sym typeface="Canva Sans Bold"/>
            </a:endParaRPr>
          </a:p>
        </p:txBody>
      </p:sp>
      <p:pic>
        <p:nvPicPr>
          <p:cNvPr id="13" name="Picture 12">
            <a:extLst>
              <a:ext uri="{FF2B5EF4-FFF2-40B4-BE49-F238E27FC236}">
                <a16:creationId xmlns:a16="http://schemas.microsoft.com/office/drawing/2014/main" id="{DA3070DA-5DDF-990E-26DE-85445C49A21F}"/>
              </a:ext>
            </a:extLst>
          </p:cNvPr>
          <p:cNvPicPr>
            <a:picLocks noChangeAspect="1"/>
          </p:cNvPicPr>
          <p:nvPr/>
        </p:nvPicPr>
        <p:blipFill>
          <a:blip r:embed="rId2"/>
          <a:srcRect l="76" t="1348"/>
          <a:stretch>
            <a:fillRect/>
          </a:stretch>
        </p:blipFill>
        <p:spPr>
          <a:xfrm>
            <a:off x="47494" y="907830"/>
            <a:ext cx="19383506" cy="6801733"/>
          </a:xfrm>
          <a:prstGeom prst="rect">
            <a:avLst/>
          </a:prstGeom>
        </p:spPr>
      </p:pic>
      <p:sp>
        <p:nvSpPr>
          <p:cNvPr id="14" name="TextBox 13">
            <a:extLst>
              <a:ext uri="{FF2B5EF4-FFF2-40B4-BE49-F238E27FC236}">
                <a16:creationId xmlns:a16="http://schemas.microsoft.com/office/drawing/2014/main" id="{AAEDCC6E-50CE-FA07-9913-CF7009B64EE5}"/>
              </a:ext>
            </a:extLst>
          </p:cNvPr>
          <p:cNvSpPr txBox="1"/>
          <p:nvPr/>
        </p:nvSpPr>
        <p:spPr>
          <a:xfrm>
            <a:off x="346863" y="7709563"/>
            <a:ext cx="16488243" cy="2985433"/>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800" b="1" dirty="0">
                <a:latin typeface="Arial" panose="020B0604020202020204" pitchFamily="34" charset="0"/>
              </a:rPr>
              <a:t>Removed unwanted parts </a:t>
            </a:r>
          </a:p>
          <a:p>
            <a:pPr lvl="0" eaLnBrk="0" fontAlgn="base" hangingPunct="0">
              <a:spcBef>
                <a:spcPct val="0"/>
              </a:spcBef>
              <a:spcAft>
                <a:spcPct val="0"/>
              </a:spcAft>
            </a:pPr>
            <a:r>
              <a:rPr lang="en-US" altLang="en-US" sz="2800" dirty="0">
                <a:latin typeface="Arial" panose="020B0604020202020204" pitchFamily="34" charset="0"/>
              </a:rPr>
              <a:t>     → kept only </a:t>
            </a:r>
            <a:r>
              <a:rPr lang="en-US" altLang="en-US" sz="2800" dirty="0">
                <a:latin typeface="Arial Unicode MS"/>
              </a:rPr>
              <a:t>label</a:t>
            </a:r>
            <a:r>
              <a:rPr lang="en-US" altLang="en-US" sz="2800" dirty="0"/>
              <a:t> and </a:t>
            </a:r>
            <a:r>
              <a:rPr lang="en-US" altLang="en-US" sz="2800" dirty="0">
                <a:latin typeface="Arial Unicode MS"/>
              </a:rPr>
              <a:t>message</a:t>
            </a:r>
            <a:r>
              <a:rPr lang="en-US" altLang="en-US" sz="2800" dirty="0"/>
              <a:t> columns, and converted labels (</a:t>
            </a:r>
            <a:r>
              <a:rPr lang="en-US" altLang="en-US" sz="2800" i="1" dirty="0">
                <a:latin typeface="Arial" panose="020B0604020202020204" pitchFamily="34" charset="0"/>
              </a:rPr>
              <a:t>ham = 0, spam = 1</a:t>
            </a:r>
            <a:r>
              <a:rPr lang="en-US" altLang="en-US" sz="2800" dirty="0">
                <a:latin typeface="Arial" panose="020B0604020202020204" pitchFamily="34" charset="0"/>
              </a:rPr>
              <a:t>).</a:t>
            </a:r>
          </a:p>
          <a:p>
            <a:pPr lvl="0" eaLnBrk="0" fontAlgn="base" hangingPunct="0">
              <a:spcBef>
                <a:spcPct val="0"/>
              </a:spcBef>
              <a:spcAft>
                <a:spcPct val="0"/>
              </a:spcAft>
              <a:buFontTx/>
              <a:buChar char="•"/>
            </a:pPr>
            <a:r>
              <a:rPr lang="en-US" altLang="en-US" sz="2800" b="1" dirty="0">
                <a:latin typeface="Arial" panose="020B0604020202020204" pitchFamily="34" charset="0"/>
              </a:rPr>
              <a:t>Cleaned the text </a:t>
            </a:r>
          </a:p>
          <a:p>
            <a:pPr lvl="0" eaLnBrk="0" fontAlgn="base" hangingPunct="0">
              <a:spcBef>
                <a:spcPct val="0"/>
              </a:spcBef>
              <a:spcAft>
                <a:spcPct val="0"/>
              </a:spcAft>
            </a:pPr>
            <a:r>
              <a:rPr lang="en-US" altLang="en-US" sz="2800" dirty="0">
                <a:latin typeface="Arial" panose="020B0604020202020204" pitchFamily="34" charset="0"/>
              </a:rPr>
              <a:t>     → lowercase + removed punctuation for uniform messages.</a:t>
            </a:r>
          </a:p>
          <a:p>
            <a:pPr lvl="0" eaLnBrk="0" fontAlgn="base" hangingPunct="0">
              <a:spcBef>
                <a:spcPct val="0"/>
              </a:spcBef>
              <a:spcAft>
                <a:spcPct val="0"/>
              </a:spcAft>
              <a:buFontTx/>
              <a:buChar char="•"/>
            </a:pPr>
            <a:r>
              <a:rPr lang="en-US" altLang="en-US" sz="2800" dirty="0">
                <a:latin typeface="Arial" panose="020B0604020202020204" pitchFamily="34" charset="0"/>
              </a:rPr>
              <a:t>Converted text into numbers using TF-IDF after splitting into training and test sets.</a:t>
            </a:r>
          </a:p>
          <a:p>
            <a:endParaRPr lang="en-IN" sz="2400" dirty="0"/>
          </a:p>
          <a:p>
            <a:endParaRPr lang="en-IN" sz="2400" dirty="0"/>
          </a:p>
        </p:txBody>
      </p:sp>
      <p:sp>
        <p:nvSpPr>
          <p:cNvPr id="15" name="Rectangle 1">
            <a:extLst>
              <a:ext uri="{FF2B5EF4-FFF2-40B4-BE49-F238E27FC236}">
                <a16:creationId xmlns:a16="http://schemas.microsoft.com/office/drawing/2014/main" id="{0131DC2F-BAF3-D11D-4D7C-716DC4969E6F}"/>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E60A5FF8-AB40-2337-4E1B-E908072F0A09}"/>
              </a:ext>
            </a:extLst>
          </p:cNvPr>
          <p:cNvSpPr txBox="1"/>
          <p:nvPr/>
        </p:nvSpPr>
        <p:spPr>
          <a:xfrm>
            <a:off x="4067306" y="0"/>
            <a:ext cx="14173200" cy="1015663"/>
          </a:xfrm>
          <a:prstGeom prst="rect">
            <a:avLst/>
          </a:prstGeom>
          <a:noFill/>
        </p:spPr>
        <p:txBody>
          <a:bodyPr wrap="square" rtlCol="0">
            <a:spAutoFit/>
          </a:bodyPr>
          <a:lstStyle/>
          <a:p>
            <a:r>
              <a:rPr lang="en-US" sz="6000" b="1" dirty="0"/>
              <a:t>How the Dataset Was Prepared?</a:t>
            </a:r>
            <a:endParaRPr lang="en-IN" sz="6000" b="1" dirty="0"/>
          </a:p>
        </p:txBody>
      </p:sp>
    </p:spTree>
    <p:extLst>
      <p:ext uri="{BB962C8B-B14F-4D97-AF65-F5344CB8AC3E}">
        <p14:creationId xmlns:p14="http://schemas.microsoft.com/office/powerpoint/2010/main" val="4249921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747</Words>
  <Application>Microsoft Office PowerPoint</Application>
  <PresentationFormat>Custom</PresentationFormat>
  <Paragraphs>144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Canva Sans</vt:lpstr>
      <vt:lpstr>Arial Unicode MS</vt:lpstr>
      <vt:lpstr>Calibri</vt:lpstr>
      <vt:lpstr>Arial</vt:lpstr>
      <vt:lpstr>Quicksand Bold</vt:lpstr>
      <vt:lpstr>Quicksand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Staying Safe Online Technology Presentation in Brown Cream Neutral Style</dc:title>
  <cp:lastModifiedBy>Roopasri ....!</cp:lastModifiedBy>
  <cp:revision>3</cp:revision>
  <dcterms:created xsi:type="dcterms:W3CDTF">2006-08-16T00:00:00Z</dcterms:created>
  <dcterms:modified xsi:type="dcterms:W3CDTF">2025-09-23T08:36:15Z</dcterms:modified>
  <dc:identifier>DAGzlSCP7Lw</dc:identifier>
</cp:coreProperties>
</file>