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Canva Sans Bold Italics" panose="020B0604020202020204" charset="0"/>
      <p:regular r:id="rId15"/>
    </p:embeddedFont>
    <p:embeddedFont>
      <p:font typeface="Montserrat" panose="00000500000000000000" pitchFamily="2" charset="0"/>
      <p:regular r:id="rId16"/>
    </p:embeddedFont>
    <p:embeddedFont>
      <p:font typeface="Poppins Ultra-Bold" panose="020B0604020202020204" charset="0"/>
      <p:regular r:id="rId17"/>
    </p:embeddedFont>
    <p:embeddedFont>
      <p:font typeface="ميلا" panose="020B0604020202020204" charset="-78"/>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8E54DD-D84A-4B0B-A97D-2BC82AA93075}" v="10" dt="2025-09-24T04:56:17.2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32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opasri ....!" userId="049642e338c46cbb" providerId="LiveId" clId="{9FE25671-D437-4845-89FA-0536B3E8859A}"/>
    <pc:docChg chg="custSel addSld modSld sldOrd">
      <pc:chgData name="Roopasri ....!" userId="049642e338c46cbb" providerId="LiveId" clId="{9FE25671-D437-4845-89FA-0536B3E8859A}" dt="2025-09-24T04:57:37.236" v="249" actId="1076"/>
      <pc:docMkLst>
        <pc:docMk/>
      </pc:docMkLst>
      <pc:sldChg chg="modSp mod">
        <pc:chgData name="Roopasri ....!" userId="049642e338c46cbb" providerId="LiveId" clId="{9FE25671-D437-4845-89FA-0536B3E8859A}" dt="2025-09-24T04:57:37.236" v="249" actId="1076"/>
        <pc:sldMkLst>
          <pc:docMk/>
          <pc:sldMk cId="0" sldId="256"/>
        </pc:sldMkLst>
        <pc:spChg chg="mod">
          <ac:chgData name="Roopasri ....!" userId="049642e338c46cbb" providerId="LiveId" clId="{9FE25671-D437-4845-89FA-0536B3E8859A}" dt="2025-09-24T04:57:31.106" v="248" actId="1076"/>
          <ac:spMkLst>
            <pc:docMk/>
            <pc:sldMk cId="0" sldId="256"/>
            <ac:spMk id="4" creationId="{00000000-0000-0000-0000-000000000000}"/>
          </ac:spMkLst>
        </pc:spChg>
        <pc:spChg chg="mod">
          <ac:chgData name="Roopasri ....!" userId="049642e338c46cbb" providerId="LiveId" clId="{9FE25671-D437-4845-89FA-0536B3E8859A}" dt="2025-09-24T04:57:37.236" v="249" actId="1076"/>
          <ac:spMkLst>
            <pc:docMk/>
            <pc:sldMk cId="0" sldId="256"/>
            <ac:spMk id="9" creationId="{00000000-0000-0000-0000-000000000000}"/>
          </ac:spMkLst>
        </pc:spChg>
      </pc:sldChg>
      <pc:sldChg chg="modSp mod">
        <pc:chgData name="Roopasri ....!" userId="049642e338c46cbb" providerId="LiveId" clId="{9FE25671-D437-4845-89FA-0536B3E8859A}" dt="2025-09-24T04:46:37.820" v="11" actId="20577"/>
        <pc:sldMkLst>
          <pc:docMk/>
          <pc:sldMk cId="0" sldId="257"/>
        </pc:sldMkLst>
        <pc:spChg chg="mod">
          <ac:chgData name="Roopasri ....!" userId="049642e338c46cbb" providerId="LiveId" clId="{9FE25671-D437-4845-89FA-0536B3E8859A}" dt="2025-09-24T04:46:37.820" v="11" actId="20577"/>
          <ac:spMkLst>
            <pc:docMk/>
            <pc:sldMk cId="0" sldId="257"/>
            <ac:spMk id="5" creationId="{00000000-0000-0000-0000-000000000000}"/>
          </ac:spMkLst>
        </pc:spChg>
      </pc:sldChg>
      <pc:sldChg chg="modSp mod">
        <pc:chgData name="Roopasri ....!" userId="049642e338c46cbb" providerId="LiveId" clId="{9FE25671-D437-4845-89FA-0536B3E8859A}" dt="2025-09-24T04:47:26.366" v="12" actId="14100"/>
        <pc:sldMkLst>
          <pc:docMk/>
          <pc:sldMk cId="0" sldId="258"/>
        </pc:sldMkLst>
        <pc:spChg chg="mod">
          <ac:chgData name="Roopasri ....!" userId="049642e338c46cbb" providerId="LiveId" clId="{9FE25671-D437-4845-89FA-0536B3E8859A}" dt="2025-09-24T04:47:26.366" v="12" actId="14100"/>
          <ac:spMkLst>
            <pc:docMk/>
            <pc:sldMk cId="0" sldId="258"/>
            <ac:spMk id="12" creationId="{00000000-0000-0000-0000-000000000000}"/>
          </ac:spMkLst>
        </pc:spChg>
      </pc:sldChg>
      <pc:sldChg chg="modSp mod">
        <pc:chgData name="Roopasri ....!" userId="049642e338c46cbb" providerId="LiveId" clId="{9FE25671-D437-4845-89FA-0536B3E8859A}" dt="2025-09-24T04:48:00.421" v="14" actId="14100"/>
        <pc:sldMkLst>
          <pc:docMk/>
          <pc:sldMk cId="0" sldId="259"/>
        </pc:sldMkLst>
        <pc:spChg chg="mod">
          <ac:chgData name="Roopasri ....!" userId="049642e338c46cbb" providerId="LiveId" clId="{9FE25671-D437-4845-89FA-0536B3E8859A}" dt="2025-09-24T04:48:00.421" v="14" actId="14100"/>
          <ac:spMkLst>
            <pc:docMk/>
            <pc:sldMk cId="0" sldId="259"/>
            <ac:spMk id="3" creationId="{00000000-0000-0000-0000-000000000000}"/>
          </ac:spMkLst>
        </pc:spChg>
        <pc:spChg chg="mod">
          <ac:chgData name="Roopasri ....!" userId="049642e338c46cbb" providerId="LiveId" clId="{9FE25671-D437-4845-89FA-0536B3E8859A}" dt="2025-09-24T04:47:47.742" v="13" actId="20577"/>
          <ac:spMkLst>
            <pc:docMk/>
            <pc:sldMk cId="0" sldId="259"/>
            <ac:spMk id="5" creationId="{00000000-0000-0000-0000-000000000000}"/>
          </ac:spMkLst>
        </pc:spChg>
      </pc:sldChg>
      <pc:sldChg chg="modSp mod ord">
        <pc:chgData name="Roopasri ....!" userId="049642e338c46cbb" providerId="LiveId" clId="{9FE25671-D437-4845-89FA-0536B3E8859A}" dt="2025-09-24T04:56:59.187" v="240"/>
        <pc:sldMkLst>
          <pc:docMk/>
          <pc:sldMk cId="0" sldId="260"/>
        </pc:sldMkLst>
        <pc:spChg chg="mod">
          <ac:chgData name="Roopasri ....!" userId="049642e338c46cbb" providerId="LiveId" clId="{9FE25671-D437-4845-89FA-0536B3E8859A}" dt="2025-09-24T04:48:07.358" v="15" actId="1076"/>
          <ac:spMkLst>
            <pc:docMk/>
            <pc:sldMk cId="0" sldId="260"/>
            <ac:spMk id="2" creationId="{00000000-0000-0000-0000-000000000000}"/>
          </ac:spMkLst>
        </pc:spChg>
      </pc:sldChg>
      <pc:sldChg chg="addSp delSp modSp add mod">
        <pc:chgData name="Roopasri ....!" userId="049642e338c46cbb" providerId="LiveId" clId="{9FE25671-D437-4845-89FA-0536B3E8859A}" dt="2025-09-24T04:56:34.296" v="238"/>
        <pc:sldMkLst>
          <pc:docMk/>
          <pc:sldMk cId="3784849953" sldId="266"/>
        </pc:sldMkLst>
        <pc:spChg chg="del">
          <ac:chgData name="Roopasri ....!" userId="049642e338c46cbb" providerId="LiveId" clId="{9FE25671-D437-4845-89FA-0536B3E8859A}" dt="2025-09-24T04:48:55.451" v="17" actId="478"/>
          <ac:spMkLst>
            <pc:docMk/>
            <pc:sldMk cId="3784849953" sldId="266"/>
            <ac:spMk id="2" creationId="{3952A48E-128D-CE00-15AA-42B095748DA7}"/>
          </ac:spMkLst>
        </pc:spChg>
        <pc:spChg chg="del">
          <ac:chgData name="Roopasri ....!" userId="049642e338c46cbb" providerId="LiveId" clId="{9FE25671-D437-4845-89FA-0536B3E8859A}" dt="2025-09-24T04:48:55.451" v="17" actId="478"/>
          <ac:spMkLst>
            <pc:docMk/>
            <pc:sldMk cId="3784849953" sldId="266"/>
            <ac:spMk id="3" creationId="{8E7D1381-BEED-D43D-6742-E36A4BF91446}"/>
          </ac:spMkLst>
        </pc:spChg>
        <pc:spChg chg="del">
          <ac:chgData name="Roopasri ....!" userId="049642e338c46cbb" providerId="LiveId" clId="{9FE25671-D437-4845-89FA-0536B3E8859A}" dt="2025-09-24T04:48:55.451" v="17" actId="478"/>
          <ac:spMkLst>
            <pc:docMk/>
            <pc:sldMk cId="3784849953" sldId="266"/>
            <ac:spMk id="4" creationId="{F1E23BB4-8D83-F408-4C3F-1C12520031D0}"/>
          </ac:spMkLst>
        </pc:spChg>
        <pc:spChg chg="del">
          <ac:chgData name="Roopasri ....!" userId="049642e338c46cbb" providerId="LiveId" clId="{9FE25671-D437-4845-89FA-0536B3E8859A}" dt="2025-09-24T04:48:55.451" v="17" actId="478"/>
          <ac:spMkLst>
            <pc:docMk/>
            <pc:sldMk cId="3784849953" sldId="266"/>
            <ac:spMk id="5" creationId="{222E539E-1E4F-8595-7FD2-5DDFC2C67620}"/>
          </ac:spMkLst>
        </pc:spChg>
        <pc:spChg chg="del">
          <ac:chgData name="Roopasri ....!" userId="049642e338c46cbb" providerId="LiveId" clId="{9FE25671-D437-4845-89FA-0536B3E8859A}" dt="2025-09-24T04:48:55.451" v="17" actId="478"/>
          <ac:spMkLst>
            <pc:docMk/>
            <pc:sldMk cId="3784849953" sldId="266"/>
            <ac:spMk id="6" creationId="{066ED9C2-CFF6-4900-85F4-325DAB46ED81}"/>
          </ac:spMkLst>
        </pc:spChg>
        <pc:spChg chg="del">
          <ac:chgData name="Roopasri ....!" userId="049642e338c46cbb" providerId="LiveId" clId="{9FE25671-D437-4845-89FA-0536B3E8859A}" dt="2025-09-24T04:48:55.451" v="17" actId="478"/>
          <ac:spMkLst>
            <pc:docMk/>
            <pc:sldMk cId="3784849953" sldId="266"/>
            <ac:spMk id="7" creationId="{487055B8-3D1F-5987-A381-6027703C9E7C}"/>
          </ac:spMkLst>
        </pc:spChg>
        <pc:spChg chg="del">
          <ac:chgData name="Roopasri ....!" userId="049642e338c46cbb" providerId="LiveId" clId="{9FE25671-D437-4845-89FA-0536B3E8859A}" dt="2025-09-24T04:48:55.451" v="17" actId="478"/>
          <ac:spMkLst>
            <pc:docMk/>
            <pc:sldMk cId="3784849953" sldId="266"/>
            <ac:spMk id="8" creationId="{0FC54528-5502-9AA6-E591-F54A749049BF}"/>
          </ac:spMkLst>
        </pc:spChg>
        <pc:spChg chg="add mod">
          <ac:chgData name="Roopasri ....!" userId="049642e338c46cbb" providerId="LiveId" clId="{9FE25671-D437-4845-89FA-0536B3E8859A}" dt="2025-09-24T04:49:39.577" v="55" actId="14100"/>
          <ac:spMkLst>
            <pc:docMk/>
            <pc:sldMk cId="3784849953" sldId="266"/>
            <ac:spMk id="9" creationId="{93278FE4-73A0-E07B-E98D-236878D9D5C4}"/>
          </ac:spMkLst>
        </pc:spChg>
        <pc:spChg chg="add del mod">
          <ac:chgData name="Roopasri ....!" userId="049642e338c46cbb" providerId="LiveId" clId="{9FE25671-D437-4845-89FA-0536B3E8859A}" dt="2025-09-24T04:56:34.296" v="238"/>
          <ac:spMkLst>
            <pc:docMk/>
            <pc:sldMk cId="3784849953" sldId="266"/>
            <ac:spMk id="10" creationId="{8708612C-9D58-85C2-31C0-081FB4A9B829}"/>
          </ac:spMkLst>
        </pc:spChg>
        <pc:spChg chg="add del mod">
          <ac:chgData name="Roopasri ....!" userId="049642e338c46cbb" providerId="LiveId" clId="{9FE25671-D437-4845-89FA-0536B3E8859A}" dt="2025-09-24T04:56:34.296" v="236"/>
          <ac:spMkLst>
            <pc:docMk/>
            <pc:sldMk cId="3784849953" sldId="266"/>
            <ac:spMk id="19" creationId="{19E56C4F-47F8-7B93-3F26-390DC77F11AC}"/>
          </ac:spMkLst>
        </pc:spChg>
        <pc:spChg chg="add mod">
          <ac:chgData name="Roopasri ....!" userId="049642e338c46cbb" providerId="LiveId" clId="{9FE25671-D437-4845-89FA-0536B3E8859A}" dt="2025-09-24T04:56:17.240" v="230" actId="1076"/>
          <ac:spMkLst>
            <pc:docMk/>
            <pc:sldMk cId="3784849953" sldId="266"/>
            <ac:spMk id="20" creationId="{CEFE6985-6D8B-A3FA-1708-DDDE7D3545A7}"/>
          </ac:spMkLst>
        </pc:spChg>
        <pc:picChg chg="add mod">
          <ac:chgData name="Roopasri ....!" userId="049642e338c46cbb" providerId="LiveId" clId="{9FE25671-D437-4845-89FA-0536B3E8859A}" dt="2025-09-24T04:56:19.873" v="231" actId="1076"/>
          <ac:picMkLst>
            <pc:docMk/>
            <pc:sldMk cId="3784849953" sldId="266"/>
            <ac:picMk id="12" creationId="{87D3B671-0D55-B417-6E28-FBE67730D56B}"/>
          </ac:picMkLst>
        </pc:picChg>
        <pc:picChg chg="add mod">
          <ac:chgData name="Roopasri ....!" userId="049642e338c46cbb" providerId="LiveId" clId="{9FE25671-D437-4845-89FA-0536B3E8859A}" dt="2025-09-24T04:52:25.859" v="179" actId="1076"/>
          <ac:picMkLst>
            <pc:docMk/>
            <pc:sldMk cId="3784849953" sldId="266"/>
            <ac:picMk id="14" creationId="{ABD09DD9-72F4-C9D6-CCD0-EE47C900C808}"/>
          </ac:picMkLst>
        </pc:picChg>
        <pc:picChg chg="add mod">
          <ac:chgData name="Roopasri ....!" userId="049642e338c46cbb" providerId="LiveId" clId="{9FE25671-D437-4845-89FA-0536B3E8859A}" dt="2025-09-24T04:56:25.326" v="234" actId="1076"/>
          <ac:picMkLst>
            <pc:docMk/>
            <pc:sldMk cId="3784849953" sldId="266"/>
            <ac:picMk id="16" creationId="{8ADD3BD1-0714-891F-7FE1-64DF4EFB6C12}"/>
          </ac:picMkLst>
        </pc:picChg>
        <pc:picChg chg="add mod">
          <ac:chgData name="Roopasri ....!" userId="049642e338c46cbb" providerId="LiveId" clId="{9FE25671-D437-4845-89FA-0536B3E8859A}" dt="2025-09-24T04:56:21.256" v="232" actId="1076"/>
          <ac:picMkLst>
            <pc:docMk/>
            <pc:sldMk cId="3784849953" sldId="266"/>
            <ac:picMk id="18" creationId="{F23824FA-01C6-C16E-69ED-1F0D835B68C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a:off x="10560112" y="-6875490"/>
            <a:ext cx="13398375" cy="12377222"/>
          </a:xfrm>
          <a:custGeom>
            <a:avLst/>
            <a:gdLst/>
            <a:ahLst/>
            <a:cxnLst/>
            <a:rect l="l" t="t" r="r" b="b"/>
            <a:pathLst>
              <a:path w="13398375" h="12377222">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asvg="http://schemas.microsoft.com/office/drawing/2016/SVG/main" r:embed="rId3"/>
                </a:ext>
              </a:extLst>
            </a:blip>
            <a:stretch>
              <a:fillRect t="-6179" r="-211836"/>
            </a:stretch>
          </a:blipFill>
        </p:spPr>
        <p:txBody>
          <a:bodyPr/>
          <a:lstStyle/>
          <a:p>
            <a:endParaRPr lang="en-IN"/>
          </a:p>
        </p:txBody>
      </p:sp>
      <p:sp>
        <p:nvSpPr>
          <p:cNvPr id="3" name="TextBox 3"/>
          <p:cNvSpPr txBox="1"/>
          <p:nvPr/>
        </p:nvSpPr>
        <p:spPr>
          <a:xfrm>
            <a:off x="0" y="58765"/>
            <a:ext cx="14121607" cy="3297897"/>
          </a:xfrm>
          <a:prstGeom prst="rect">
            <a:avLst/>
          </a:prstGeom>
        </p:spPr>
        <p:txBody>
          <a:bodyPr lIns="0" tIns="0" rIns="0" bIns="0" rtlCol="0" anchor="t">
            <a:spAutoFit/>
          </a:bodyPr>
          <a:lstStyle/>
          <a:p>
            <a:pPr algn="l">
              <a:lnSpc>
                <a:spcPts val="12645"/>
              </a:lnSpc>
            </a:pPr>
            <a:r>
              <a:rPr lang="en-US" sz="10365" b="1">
                <a:solidFill>
                  <a:srgbClr val="05066D"/>
                </a:solidFill>
                <a:latin typeface="Poppins Ultra-Bold"/>
                <a:ea typeface="Poppins Ultra-Bold"/>
                <a:cs typeface="Poppins Ultra-Bold"/>
                <a:sym typeface="Poppins Ultra-Bold"/>
              </a:rPr>
              <a:t>UNIVERSITY CLINIC TRACKER &amp; VERIFIER</a:t>
            </a:r>
          </a:p>
        </p:txBody>
      </p:sp>
      <p:sp>
        <p:nvSpPr>
          <p:cNvPr id="4" name="Freeform 4"/>
          <p:cNvSpPr/>
          <p:nvPr/>
        </p:nvSpPr>
        <p:spPr>
          <a:xfrm flipH="1">
            <a:off x="-26126" y="5410635"/>
            <a:ext cx="18288000" cy="6906869"/>
          </a:xfrm>
          <a:custGeom>
            <a:avLst/>
            <a:gdLst/>
            <a:ahLst/>
            <a:cxnLst/>
            <a:rect l="l" t="t" r="r" b="b"/>
            <a:pathLst>
              <a:path w="18288000" h="6906869">
                <a:moveTo>
                  <a:pt x="18288000" y="0"/>
                </a:moveTo>
                <a:lnTo>
                  <a:pt x="0" y="0"/>
                </a:lnTo>
                <a:lnTo>
                  <a:pt x="0" y="6906869"/>
                </a:lnTo>
                <a:lnTo>
                  <a:pt x="18288000" y="6906869"/>
                </a:lnTo>
                <a:lnTo>
                  <a:pt x="1828800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10712512" y="-6723090"/>
            <a:ext cx="13398375" cy="12377222"/>
          </a:xfrm>
          <a:custGeom>
            <a:avLst/>
            <a:gdLst/>
            <a:ahLst/>
            <a:cxnLst/>
            <a:rect l="l" t="t" r="r" b="b"/>
            <a:pathLst>
              <a:path w="13398375" h="12377222">
                <a:moveTo>
                  <a:pt x="0" y="0"/>
                </a:moveTo>
                <a:lnTo>
                  <a:pt x="13398376" y="0"/>
                </a:lnTo>
                <a:lnTo>
                  <a:pt x="13398376" y="12377222"/>
                </a:lnTo>
                <a:lnTo>
                  <a:pt x="0" y="12377222"/>
                </a:lnTo>
                <a:lnTo>
                  <a:pt x="0" y="0"/>
                </a:lnTo>
                <a:close/>
              </a:path>
            </a:pathLst>
          </a:custGeom>
          <a:blipFill>
            <a:blip r:embed="rId2">
              <a:alphaModFix amt="43999"/>
              <a:extLst>
                <a:ext uri="{96DAC541-7B7A-43D3-8B79-37D633B846F1}">
                  <asvg:svgBlip xmlns:asvg="http://schemas.microsoft.com/office/drawing/2016/SVG/main" r:embed="rId3"/>
                </a:ext>
              </a:extLst>
            </a:blip>
            <a:stretch>
              <a:fillRect t="-6179" r="-211836"/>
            </a:stretch>
          </a:blipFill>
        </p:spPr>
        <p:txBody>
          <a:bodyPr/>
          <a:lstStyle/>
          <a:p>
            <a:endParaRPr lang="en-IN"/>
          </a:p>
        </p:txBody>
      </p:sp>
      <p:sp>
        <p:nvSpPr>
          <p:cNvPr id="6" name="Freeform 6"/>
          <p:cNvSpPr/>
          <p:nvPr/>
        </p:nvSpPr>
        <p:spPr>
          <a:xfrm>
            <a:off x="10712512" y="534271"/>
            <a:ext cx="7726011" cy="9752729"/>
          </a:xfrm>
          <a:custGeom>
            <a:avLst/>
            <a:gdLst/>
            <a:ahLst/>
            <a:cxnLst/>
            <a:rect l="l" t="t" r="r" b="b"/>
            <a:pathLst>
              <a:path w="7726011" h="9752729">
                <a:moveTo>
                  <a:pt x="0" y="0"/>
                </a:moveTo>
                <a:lnTo>
                  <a:pt x="7726011" y="0"/>
                </a:lnTo>
                <a:lnTo>
                  <a:pt x="7726011" y="9752729"/>
                </a:lnTo>
                <a:lnTo>
                  <a:pt x="0" y="97527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294539" y="6479268"/>
            <a:ext cx="3067396" cy="4114800"/>
          </a:xfrm>
          <a:custGeom>
            <a:avLst/>
            <a:gdLst/>
            <a:ahLst/>
            <a:cxnLst/>
            <a:rect l="l" t="t" r="r" b="b"/>
            <a:pathLst>
              <a:path w="3067396" h="4114800">
                <a:moveTo>
                  <a:pt x="0" y="0"/>
                </a:moveTo>
                <a:lnTo>
                  <a:pt x="3067396" y="0"/>
                </a:lnTo>
                <a:lnTo>
                  <a:pt x="306739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1353057" y="3451017"/>
            <a:ext cx="9931867" cy="1393824"/>
          </a:xfrm>
          <a:prstGeom prst="rect">
            <a:avLst/>
          </a:prstGeom>
        </p:spPr>
        <p:txBody>
          <a:bodyPr lIns="0" tIns="0" rIns="0" bIns="0" rtlCol="0" anchor="t">
            <a:spAutoFit/>
          </a:bodyPr>
          <a:lstStyle/>
          <a:p>
            <a:pPr algn="ctr">
              <a:lnSpc>
                <a:spcPts val="5600"/>
              </a:lnSpc>
            </a:pPr>
            <a:r>
              <a:rPr lang="en-US" sz="4000" b="1">
                <a:solidFill>
                  <a:srgbClr val="05066D"/>
                </a:solidFill>
                <a:latin typeface="Canva Sans Bold"/>
                <a:ea typeface="Canva Sans Bold"/>
                <a:cs typeface="Canva Sans Bold"/>
                <a:sym typeface="Canva Sans Bold"/>
              </a:rPr>
              <a:t>Ensuring Reliable Health Monitoring on Campus</a:t>
            </a:r>
          </a:p>
        </p:txBody>
      </p:sp>
      <p:sp>
        <p:nvSpPr>
          <p:cNvPr id="9" name="TextBox 9"/>
          <p:cNvSpPr txBox="1"/>
          <p:nvPr/>
        </p:nvSpPr>
        <p:spPr>
          <a:xfrm>
            <a:off x="2775690" y="8276910"/>
            <a:ext cx="7086600" cy="1867050"/>
          </a:xfrm>
          <a:prstGeom prst="rect">
            <a:avLst/>
          </a:prstGeom>
        </p:spPr>
        <p:txBody>
          <a:bodyPr wrap="square" lIns="0" tIns="0" rIns="0" bIns="0" rtlCol="0" anchor="t">
            <a:spAutoFit/>
          </a:bodyPr>
          <a:lstStyle/>
          <a:p>
            <a:pPr algn="ctr">
              <a:lnSpc>
                <a:spcPts val="3709"/>
              </a:lnSpc>
            </a:pPr>
            <a:r>
              <a:rPr lang="en-US" sz="2649" b="1" dirty="0" err="1">
                <a:solidFill>
                  <a:srgbClr val="FFFFFF"/>
                </a:solidFill>
                <a:latin typeface="Canva Sans Bold"/>
                <a:ea typeface="Canva Sans Bold"/>
                <a:cs typeface="Canva Sans Bold"/>
                <a:sym typeface="Canva Sans Bold"/>
              </a:rPr>
              <a:t>T.Roopasri</a:t>
            </a:r>
            <a:r>
              <a:rPr lang="en-US" sz="2649" b="1" dirty="0">
                <a:solidFill>
                  <a:srgbClr val="FFFFFF"/>
                </a:solidFill>
                <a:latin typeface="Canva Sans Bold"/>
                <a:ea typeface="Canva Sans Bold"/>
                <a:cs typeface="Canva Sans Bold"/>
                <a:sym typeface="Canva Sans Bold"/>
              </a:rPr>
              <a:t> - 2410030033</a:t>
            </a:r>
          </a:p>
          <a:p>
            <a:pPr algn="ctr">
              <a:lnSpc>
                <a:spcPts val="3709"/>
              </a:lnSpc>
            </a:pPr>
            <a:r>
              <a:rPr lang="en-US" sz="2649" b="1" dirty="0">
                <a:solidFill>
                  <a:srgbClr val="FFFFFF"/>
                </a:solidFill>
                <a:latin typeface="Canva Sans Bold"/>
                <a:ea typeface="Canva Sans Bold"/>
                <a:cs typeface="Canva Sans Bold"/>
                <a:sym typeface="Canva Sans Bold"/>
              </a:rPr>
              <a:t>Pranavi CR – 2410030233</a:t>
            </a:r>
          </a:p>
          <a:p>
            <a:pPr algn="ctr">
              <a:lnSpc>
                <a:spcPts val="3709"/>
              </a:lnSpc>
            </a:pPr>
            <a:r>
              <a:rPr lang="en-US" sz="2649" b="1" dirty="0" err="1">
                <a:solidFill>
                  <a:srgbClr val="FFFFFF"/>
                </a:solidFill>
                <a:latin typeface="Canva Sans Bold"/>
                <a:ea typeface="Canva Sans Bold"/>
                <a:cs typeface="Canva Sans Bold"/>
                <a:sym typeface="Canva Sans Bold"/>
              </a:rPr>
              <a:t>Vishnuchethana</a:t>
            </a:r>
            <a:r>
              <a:rPr lang="en-US" sz="2649" b="1" dirty="0">
                <a:solidFill>
                  <a:srgbClr val="FFFFFF"/>
                </a:solidFill>
                <a:latin typeface="Canva Sans Bold"/>
                <a:ea typeface="Canva Sans Bold"/>
                <a:cs typeface="Canva Sans Bold"/>
                <a:sym typeface="Canva Sans Bold"/>
              </a:rPr>
              <a:t> - 2410030245</a:t>
            </a:r>
          </a:p>
          <a:p>
            <a:pPr algn="ctr">
              <a:lnSpc>
                <a:spcPts val="3709"/>
              </a:lnSpc>
            </a:pPr>
            <a:r>
              <a:rPr lang="en-US" sz="2649" b="1" dirty="0">
                <a:solidFill>
                  <a:srgbClr val="FFFFFF"/>
                </a:solidFill>
                <a:latin typeface="Canva Sans Bold"/>
                <a:ea typeface="Canva Sans Bold"/>
                <a:cs typeface="Canva Sans Bold"/>
                <a:sym typeface="Canva Sans Bold"/>
              </a:rPr>
              <a:t>Swathi - 2410030248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735272" y="-889902"/>
            <a:ext cx="2630125" cy="3974090"/>
          </a:xfrm>
          <a:custGeom>
            <a:avLst/>
            <a:gdLst/>
            <a:ahLst/>
            <a:cxnLst/>
            <a:rect l="l" t="t" r="r" b="b"/>
            <a:pathLst>
              <a:path w="2630125" h="3974090">
                <a:moveTo>
                  <a:pt x="0" y="0"/>
                </a:moveTo>
                <a:lnTo>
                  <a:pt x="2630126" y="0"/>
                </a:lnTo>
                <a:lnTo>
                  <a:pt x="2630126" y="3974091"/>
                </a:lnTo>
                <a:lnTo>
                  <a:pt x="0" y="397409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704061" flipH="1" flipV="1">
            <a:off x="13824431" y="5385399"/>
            <a:ext cx="4991149" cy="7541571"/>
          </a:xfrm>
          <a:custGeom>
            <a:avLst/>
            <a:gdLst/>
            <a:ahLst/>
            <a:cxnLst/>
            <a:rect l="l" t="t" r="r" b="b"/>
            <a:pathLst>
              <a:path w="4991149" h="7541571">
                <a:moveTo>
                  <a:pt x="4991149" y="7541572"/>
                </a:moveTo>
                <a:lnTo>
                  <a:pt x="0" y="7541572"/>
                </a:lnTo>
                <a:lnTo>
                  <a:pt x="0" y="0"/>
                </a:lnTo>
                <a:lnTo>
                  <a:pt x="4991149" y="0"/>
                </a:lnTo>
                <a:lnTo>
                  <a:pt x="4991149" y="7541572"/>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5375015" y="159703"/>
            <a:ext cx="6412468" cy="1566544"/>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Conclusion</a:t>
            </a:r>
          </a:p>
        </p:txBody>
      </p:sp>
      <p:sp>
        <p:nvSpPr>
          <p:cNvPr id="5" name="TextBox 5"/>
          <p:cNvSpPr txBox="1"/>
          <p:nvPr/>
        </p:nvSpPr>
        <p:spPr>
          <a:xfrm>
            <a:off x="877892" y="3537164"/>
            <a:ext cx="16532217" cy="3155523"/>
          </a:xfrm>
          <a:prstGeom prst="rect">
            <a:avLst/>
          </a:prstGeom>
        </p:spPr>
        <p:txBody>
          <a:bodyPr lIns="0" tIns="0" rIns="0" bIns="0" rtlCol="0" anchor="t">
            <a:spAutoFit/>
          </a:bodyPr>
          <a:lstStyle/>
          <a:p>
            <a:pPr algn="ctr">
              <a:lnSpc>
                <a:spcPts val="5098"/>
              </a:lnSpc>
              <a:spcBef>
                <a:spcPct val="0"/>
              </a:spcBef>
            </a:pPr>
            <a:r>
              <a:rPr lang="en-US" sz="3641">
                <a:solidFill>
                  <a:srgbClr val="000000"/>
                </a:solidFill>
                <a:latin typeface="Montserrat"/>
                <a:ea typeface="Montserrat"/>
                <a:cs typeface="Montserrat"/>
                <a:sym typeface="Montserrat"/>
              </a:rPr>
              <a:t>The University Clinic Tracker &amp; Verifier successfully digitalizes clinic record management by enabling staff to log visits, students to view their history, and faculty to verify records with analytics. The system ensures accurate data handling, secure storage, easy reporting, and improved efficiency compared to manual tracking.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a:off x="12168722" y="2362377"/>
            <a:ext cx="5782911" cy="8026282"/>
          </a:xfrm>
          <a:custGeom>
            <a:avLst/>
            <a:gdLst/>
            <a:ahLst/>
            <a:cxnLst/>
            <a:rect l="l" t="t" r="r" b="b"/>
            <a:pathLst>
              <a:path w="5782911" h="8026282">
                <a:moveTo>
                  <a:pt x="0" y="0"/>
                </a:moveTo>
                <a:lnTo>
                  <a:pt x="5782911" y="0"/>
                </a:lnTo>
                <a:lnTo>
                  <a:pt x="5782911" y="8026282"/>
                </a:lnTo>
                <a:lnTo>
                  <a:pt x="0" y="80262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904396" y="2260718"/>
            <a:ext cx="5678424" cy="8229600"/>
          </a:xfrm>
          <a:custGeom>
            <a:avLst/>
            <a:gdLst/>
            <a:ahLst/>
            <a:cxnLst/>
            <a:rect l="l" t="t" r="r" b="b"/>
            <a:pathLst>
              <a:path w="5678424" h="8229600">
                <a:moveTo>
                  <a:pt x="0" y="0"/>
                </a:moveTo>
                <a:lnTo>
                  <a:pt x="5678424" y="0"/>
                </a:lnTo>
                <a:lnTo>
                  <a:pt x="5678424" y="8229600"/>
                </a:lnTo>
                <a:lnTo>
                  <a:pt x="0" y="8229600"/>
                </a:lnTo>
                <a:lnTo>
                  <a:pt x="0" y="0"/>
                </a:lnTo>
                <a:close/>
              </a:path>
            </a:pathLst>
          </a:custGeom>
          <a:blipFill>
            <a:blip r:embed="rId4"/>
            <a:stretch>
              <a:fillRect/>
            </a:stretch>
          </a:blipFill>
        </p:spPr>
        <p:txBody>
          <a:bodyPr/>
          <a:lstStyle/>
          <a:p>
            <a:endParaRPr lang="en-IN"/>
          </a:p>
        </p:txBody>
      </p:sp>
      <p:sp>
        <p:nvSpPr>
          <p:cNvPr id="4" name="Freeform 4"/>
          <p:cNvSpPr/>
          <p:nvPr/>
        </p:nvSpPr>
        <p:spPr>
          <a:xfrm>
            <a:off x="0" y="2159059"/>
            <a:ext cx="4958334" cy="8229600"/>
          </a:xfrm>
          <a:custGeom>
            <a:avLst/>
            <a:gdLst/>
            <a:ahLst/>
            <a:cxnLst/>
            <a:rect l="l" t="t" r="r" b="b"/>
            <a:pathLst>
              <a:path w="4958334" h="8229600">
                <a:moveTo>
                  <a:pt x="0" y="0"/>
                </a:moveTo>
                <a:lnTo>
                  <a:pt x="4958334" y="0"/>
                </a:lnTo>
                <a:lnTo>
                  <a:pt x="4958334" y="8229600"/>
                </a:lnTo>
                <a:lnTo>
                  <a:pt x="0" y="8229600"/>
                </a:lnTo>
                <a:lnTo>
                  <a:pt x="0" y="0"/>
                </a:lnTo>
                <a:close/>
              </a:path>
            </a:pathLst>
          </a:custGeom>
          <a:blipFill>
            <a:blip r:embed="rId5"/>
            <a:stretch>
              <a:fillRect/>
            </a:stretch>
          </a:blipFill>
        </p:spPr>
        <p:txBody>
          <a:bodyPr/>
          <a:lstStyle/>
          <a:p>
            <a:endParaRPr lang="en-IN"/>
          </a:p>
        </p:txBody>
      </p:sp>
      <p:sp>
        <p:nvSpPr>
          <p:cNvPr id="5" name="TextBox 5"/>
          <p:cNvSpPr txBox="1"/>
          <p:nvPr/>
        </p:nvSpPr>
        <p:spPr>
          <a:xfrm>
            <a:off x="4474596" y="-401483"/>
            <a:ext cx="8041847" cy="3311342"/>
          </a:xfrm>
          <a:prstGeom prst="rect">
            <a:avLst/>
          </a:prstGeom>
        </p:spPr>
        <p:txBody>
          <a:bodyPr lIns="0" tIns="0" rIns="0" bIns="0" rtlCol="0" anchor="t">
            <a:spAutoFit/>
          </a:bodyPr>
          <a:lstStyle/>
          <a:p>
            <a:pPr algn="ctr">
              <a:lnSpc>
                <a:spcPts val="19275"/>
              </a:lnSpc>
            </a:pPr>
            <a:r>
              <a:rPr lang="en-US" sz="14826" spc="-459">
                <a:solidFill>
                  <a:srgbClr val="5A8CF2"/>
                </a:solidFill>
                <a:latin typeface="ميلا"/>
                <a:ea typeface="ميلا"/>
                <a:cs typeface="ميلا"/>
                <a:sym typeface="ميلا"/>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2153404" y="-2398071"/>
            <a:ext cx="4991149" cy="7541571"/>
          </a:xfrm>
          <a:custGeom>
            <a:avLst/>
            <a:gdLst/>
            <a:ahLst/>
            <a:cxnLst/>
            <a:rect l="l" t="t" r="r" b="b"/>
            <a:pathLst>
              <a:path w="4991149" h="7541571">
                <a:moveTo>
                  <a:pt x="0" y="0"/>
                </a:moveTo>
                <a:lnTo>
                  <a:pt x="4991149" y="0"/>
                </a:lnTo>
                <a:lnTo>
                  <a:pt x="4991149" y="7541571"/>
                </a:lnTo>
                <a:lnTo>
                  <a:pt x="0" y="7541571"/>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2935083" y="0"/>
            <a:ext cx="5352917" cy="4447381"/>
          </a:xfrm>
          <a:custGeom>
            <a:avLst/>
            <a:gdLst/>
            <a:ahLst/>
            <a:cxnLst/>
            <a:rect l="l" t="t" r="r" b="b"/>
            <a:pathLst>
              <a:path w="5352917" h="4447381">
                <a:moveTo>
                  <a:pt x="0" y="0"/>
                </a:moveTo>
                <a:lnTo>
                  <a:pt x="5352917" y="0"/>
                </a:lnTo>
                <a:lnTo>
                  <a:pt x="5352917" y="4447381"/>
                </a:lnTo>
                <a:lnTo>
                  <a:pt x="0" y="444738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TextBox 4"/>
          <p:cNvSpPr txBox="1"/>
          <p:nvPr/>
        </p:nvSpPr>
        <p:spPr>
          <a:xfrm>
            <a:off x="1747022" y="1640557"/>
            <a:ext cx="9017412" cy="1708154"/>
          </a:xfrm>
          <a:prstGeom prst="rect">
            <a:avLst/>
          </a:prstGeom>
        </p:spPr>
        <p:txBody>
          <a:bodyPr lIns="0" tIns="0" rIns="0" bIns="0" rtlCol="0" anchor="t">
            <a:spAutoFit/>
          </a:bodyPr>
          <a:lstStyle/>
          <a:p>
            <a:pPr algn="ctr">
              <a:lnSpc>
                <a:spcPts val="13999"/>
              </a:lnSpc>
            </a:pPr>
            <a:r>
              <a:rPr lang="en-US" sz="9999" b="1">
                <a:solidFill>
                  <a:srgbClr val="05066D"/>
                </a:solidFill>
                <a:latin typeface="Canva Sans Bold"/>
                <a:ea typeface="Canva Sans Bold"/>
                <a:cs typeface="Canva Sans Bold"/>
                <a:sym typeface="Canva Sans Bold"/>
              </a:rPr>
              <a:t>Introduction</a:t>
            </a:r>
          </a:p>
        </p:txBody>
      </p:sp>
      <p:sp>
        <p:nvSpPr>
          <p:cNvPr id="5" name="TextBox 5"/>
          <p:cNvSpPr txBox="1"/>
          <p:nvPr/>
        </p:nvSpPr>
        <p:spPr>
          <a:xfrm>
            <a:off x="488459" y="4361656"/>
            <a:ext cx="15829020" cy="5310506"/>
          </a:xfrm>
          <a:prstGeom prst="rect">
            <a:avLst/>
          </a:prstGeom>
        </p:spPr>
        <p:txBody>
          <a:bodyPr lIns="0" tIns="0" rIns="0" bIns="0" rtlCol="0" anchor="t">
            <a:spAutoFit/>
          </a:bodyPr>
          <a:lstStyle/>
          <a:p>
            <a:pPr algn="ctr">
              <a:lnSpc>
                <a:spcPts val="6019"/>
              </a:lnSpc>
            </a:pPr>
            <a:r>
              <a:rPr lang="en-US" sz="4299" dirty="0">
                <a:solidFill>
                  <a:srgbClr val="05066D"/>
                </a:solidFill>
                <a:latin typeface="Canva Sans"/>
                <a:ea typeface="Canva Sans"/>
                <a:cs typeface="Canva Sans"/>
                <a:sym typeface="Canva Sans"/>
              </a:rPr>
              <a:t>Students frequently misuse sickroom visits to avoid classes, creating administrative excuses during condonation reviews. Our secure system eliminates proxy attendance, provides transparent verification for faculty, and ensures accountability through real-time tracking. This streamlined approach reduces administrative burden while maintaining institutional integrity and fairness.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1772523" y="6413568"/>
            <a:ext cx="22473900" cy="7069063"/>
          </a:xfrm>
          <a:custGeom>
            <a:avLst/>
            <a:gdLst/>
            <a:ahLst/>
            <a:cxnLst/>
            <a:rect l="l" t="t" r="r" b="b"/>
            <a:pathLst>
              <a:path w="22473900" h="7069063">
                <a:moveTo>
                  <a:pt x="0" y="0"/>
                </a:moveTo>
                <a:lnTo>
                  <a:pt x="22473900" y="0"/>
                </a:lnTo>
                <a:lnTo>
                  <a:pt x="22473900" y="7069063"/>
                </a:lnTo>
                <a:lnTo>
                  <a:pt x="0" y="706906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71236" y="-325644"/>
            <a:ext cx="1953145" cy="1953145"/>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txBody>
            <a:bodyPr/>
            <a:lstStyle/>
            <a:p>
              <a:endParaRPr lang="en-IN"/>
            </a:p>
          </p:txBody>
        </p:sp>
        <p:sp>
          <p:nvSpPr>
            <p:cNvPr id="5" name="TextBox 5"/>
            <p:cNvSpPr txBox="1"/>
            <p:nvPr/>
          </p:nvSpPr>
          <p:spPr>
            <a:xfrm>
              <a:off x="76200" y="-133350"/>
              <a:ext cx="660400" cy="869950"/>
            </a:xfrm>
            <a:prstGeom prst="rect">
              <a:avLst/>
            </a:prstGeom>
          </p:spPr>
          <p:txBody>
            <a:bodyPr lIns="50800" tIns="50800" rIns="50800" bIns="50800" rtlCol="0" anchor="ctr"/>
            <a:lstStyle/>
            <a:p>
              <a:pPr marL="0" lvl="0" indent="0" algn="ctr">
                <a:lnSpc>
                  <a:spcPts val="10217"/>
                </a:lnSpc>
                <a:spcBef>
                  <a:spcPct val="0"/>
                </a:spcBef>
              </a:pPr>
              <a:endParaRPr/>
            </a:p>
          </p:txBody>
        </p:sp>
      </p:grpSp>
      <p:sp>
        <p:nvSpPr>
          <p:cNvPr id="6" name="Freeform 6"/>
          <p:cNvSpPr/>
          <p:nvPr/>
        </p:nvSpPr>
        <p:spPr>
          <a:xfrm>
            <a:off x="123993" y="111248"/>
            <a:ext cx="1362686" cy="1079361"/>
          </a:xfrm>
          <a:custGeom>
            <a:avLst/>
            <a:gdLst/>
            <a:ahLst/>
            <a:cxnLst/>
            <a:rect l="l" t="t" r="r" b="b"/>
            <a:pathLst>
              <a:path w="1362686" h="1079361">
                <a:moveTo>
                  <a:pt x="0" y="0"/>
                </a:moveTo>
                <a:lnTo>
                  <a:pt x="1362686" y="0"/>
                </a:lnTo>
                <a:lnTo>
                  <a:pt x="1362686" y="1079361"/>
                </a:lnTo>
                <a:lnTo>
                  <a:pt x="0" y="10793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7" name="Group 7"/>
          <p:cNvGrpSpPr/>
          <p:nvPr/>
        </p:nvGrpSpPr>
        <p:grpSpPr>
          <a:xfrm>
            <a:off x="-171236" y="1936904"/>
            <a:ext cx="1953145" cy="1953145"/>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txBody>
            <a:bodyPr/>
            <a:lstStyle/>
            <a:p>
              <a:endParaRPr lang="en-IN"/>
            </a:p>
          </p:txBody>
        </p:sp>
        <p:sp>
          <p:nvSpPr>
            <p:cNvPr id="9" name="TextBox 9"/>
            <p:cNvSpPr txBox="1"/>
            <p:nvPr/>
          </p:nvSpPr>
          <p:spPr>
            <a:xfrm>
              <a:off x="76200" y="-133350"/>
              <a:ext cx="660400" cy="869950"/>
            </a:xfrm>
            <a:prstGeom prst="rect">
              <a:avLst/>
            </a:prstGeom>
          </p:spPr>
          <p:txBody>
            <a:bodyPr lIns="50800" tIns="50800" rIns="50800" bIns="50800" rtlCol="0" anchor="ctr"/>
            <a:lstStyle/>
            <a:p>
              <a:pPr marL="0" lvl="0" indent="0" algn="ctr">
                <a:lnSpc>
                  <a:spcPts val="10217"/>
                </a:lnSpc>
                <a:spcBef>
                  <a:spcPct val="0"/>
                </a:spcBef>
              </a:pPr>
              <a:endParaRPr/>
            </a:p>
          </p:txBody>
        </p:sp>
      </p:grpSp>
      <p:sp>
        <p:nvSpPr>
          <p:cNvPr id="10" name="Freeform 10"/>
          <p:cNvSpPr/>
          <p:nvPr/>
        </p:nvSpPr>
        <p:spPr>
          <a:xfrm>
            <a:off x="212725" y="2431732"/>
            <a:ext cx="1185223" cy="963487"/>
          </a:xfrm>
          <a:custGeom>
            <a:avLst/>
            <a:gdLst/>
            <a:ahLst/>
            <a:cxnLst/>
            <a:rect l="l" t="t" r="r" b="b"/>
            <a:pathLst>
              <a:path w="1185223" h="963487">
                <a:moveTo>
                  <a:pt x="0" y="0"/>
                </a:moveTo>
                <a:lnTo>
                  <a:pt x="1185222" y="0"/>
                </a:lnTo>
                <a:lnTo>
                  <a:pt x="1185222" y="963488"/>
                </a:lnTo>
                <a:lnTo>
                  <a:pt x="0" y="96348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1" name="TextBox 11"/>
          <p:cNvSpPr txBox="1"/>
          <p:nvPr/>
        </p:nvSpPr>
        <p:spPr>
          <a:xfrm>
            <a:off x="9139238" y="4912574"/>
            <a:ext cx="9525" cy="414227"/>
          </a:xfrm>
          <a:prstGeom prst="rect">
            <a:avLst/>
          </a:prstGeom>
        </p:spPr>
        <p:txBody>
          <a:bodyPr lIns="0" tIns="0" rIns="0" bIns="0" rtlCol="0" anchor="t">
            <a:spAutoFit/>
          </a:bodyPr>
          <a:lstStyle/>
          <a:p>
            <a:pPr algn="ctr">
              <a:lnSpc>
                <a:spcPts val="3418"/>
              </a:lnSpc>
              <a:spcBef>
                <a:spcPct val="0"/>
              </a:spcBef>
            </a:pPr>
            <a:endParaRPr/>
          </a:p>
        </p:txBody>
      </p:sp>
      <p:sp>
        <p:nvSpPr>
          <p:cNvPr id="12" name="TextBox 12"/>
          <p:cNvSpPr txBox="1"/>
          <p:nvPr/>
        </p:nvSpPr>
        <p:spPr>
          <a:xfrm>
            <a:off x="2775427" y="332111"/>
            <a:ext cx="12045830" cy="1259829"/>
          </a:xfrm>
          <a:prstGeom prst="rect">
            <a:avLst/>
          </a:prstGeom>
        </p:spPr>
        <p:txBody>
          <a:bodyPr wrap="square" lIns="0" tIns="0" rIns="0" bIns="0" rtlCol="0" anchor="t">
            <a:spAutoFit/>
          </a:bodyPr>
          <a:lstStyle/>
          <a:p>
            <a:pPr algn="ctr">
              <a:lnSpc>
                <a:spcPts val="10360"/>
              </a:lnSpc>
            </a:pPr>
            <a:r>
              <a:rPr lang="en-US" sz="7400" b="1" dirty="0">
                <a:solidFill>
                  <a:srgbClr val="1F2B5B"/>
                </a:solidFill>
                <a:latin typeface="Canva Sans Bold"/>
                <a:ea typeface="Canva Sans Bold"/>
                <a:cs typeface="Canva Sans Bold"/>
                <a:sym typeface="Canva Sans Bold"/>
              </a:rPr>
              <a:t>Objectives of the Project</a:t>
            </a:r>
          </a:p>
        </p:txBody>
      </p:sp>
      <p:sp>
        <p:nvSpPr>
          <p:cNvPr id="13" name="TextBox 13"/>
          <p:cNvSpPr txBox="1"/>
          <p:nvPr/>
        </p:nvSpPr>
        <p:spPr>
          <a:xfrm>
            <a:off x="2244997" y="2013222"/>
            <a:ext cx="14011172" cy="4654068"/>
          </a:xfrm>
          <a:prstGeom prst="rect">
            <a:avLst/>
          </a:prstGeom>
        </p:spPr>
        <p:txBody>
          <a:bodyPr lIns="0" tIns="0" rIns="0" bIns="0" rtlCol="0" anchor="t">
            <a:spAutoFit/>
          </a:bodyPr>
          <a:lstStyle/>
          <a:p>
            <a:pPr marL="714308" lvl="1" indent="-357154" algn="just">
              <a:lnSpc>
                <a:spcPts val="4631"/>
              </a:lnSpc>
              <a:buFont typeface="Arial"/>
              <a:buChar char="•"/>
            </a:pPr>
            <a:r>
              <a:rPr lang="en-US" sz="3308" dirty="0">
                <a:solidFill>
                  <a:srgbClr val="000000"/>
                </a:solidFill>
                <a:latin typeface="Canva Sans"/>
                <a:ea typeface="Canva Sans"/>
                <a:cs typeface="Canva Sans"/>
                <a:sym typeface="Canva Sans"/>
              </a:rPr>
              <a:t>To efficiently track student visits and treatments at the university clinic.</a:t>
            </a:r>
          </a:p>
          <a:p>
            <a:pPr marL="714308" lvl="1" indent="-357154" algn="just">
              <a:lnSpc>
                <a:spcPts val="4631"/>
              </a:lnSpc>
              <a:buFont typeface="Arial"/>
              <a:buChar char="•"/>
            </a:pPr>
            <a:r>
              <a:rPr lang="en-US" sz="3308" dirty="0">
                <a:solidFill>
                  <a:srgbClr val="000000"/>
                </a:solidFill>
                <a:latin typeface="Canva Sans"/>
                <a:ea typeface="Canva Sans"/>
                <a:cs typeface="Canva Sans"/>
                <a:sym typeface="Canva Sans"/>
              </a:rPr>
              <a:t>To verify medical records and ensure data accuracy.</a:t>
            </a:r>
          </a:p>
          <a:p>
            <a:pPr marL="714308" lvl="1" indent="-357154" algn="just">
              <a:lnSpc>
                <a:spcPts val="4631"/>
              </a:lnSpc>
              <a:buFont typeface="Arial"/>
              <a:buChar char="•"/>
            </a:pPr>
            <a:r>
              <a:rPr lang="en-US" sz="3308" dirty="0">
                <a:solidFill>
                  <a:srgbClr val="000000"/>
                </a:solidFill>
                <a:latin typeface="Canva Sans"/>
                <a:ea typeface="Canva Sans"/>
                <a:cs typeface="Canva Sans"/>
                <a:sym typeface="Canva Sans"/>
              </a:rPr>
              <a:t>To provide proof of attendance for students who visit the clinic, allowing them to show it to parents or faculty.</a:t>
            </a:r>
          </a:p>
          <a:p>
            <a:pPr marL="714308" lvl="1" indent="-357154" algn="just">
              <a:lnSpc>
                <a:spcPts val="4631"/>
              </a:lnSpc>
              <a:buFont typeface="Arial"/>
              <a:buChar char="•"/>
            </a:pPr>
            <a:r>
              <a:rPr lang="en-US" sz="3308" spc="-52" dirty="0">
                <a:solidFill>
                  <a:srgbClr val="000000"/>
                </a:solidFill>
                <a:latin typeface="Canva Sans"/>
                <a:ea typeface="Canva Sans"/>
                <a:cs typeface="Canva Sans"/>
                <a:sym typeface="Canva Sans"/>
              </a:rPr>
              <a:t>To streamline University management for staff and administration.</a:t>
            </a:r>
          </a:p>
          <a:p>
            <a:pPr marL="714308" lvl="1" indent="-357154" algn="just">
              <a:lnSpc>
                <a:spcPts val="4631"/>
              </a:lnSpc>
              <a:buFont typeface="Arial"/>
              <a:buChar char="•"/>
            </a:pPr>
            <a:r>
              <a:rPr lang="en-US" sz="3308" dirty="0">
                <a:solidFill>
                  <a:srgbClr val="000000"/>
                </a:solidFill>
                <a:latin typeface="Canva Sans"/>
                <a:ea typeface="Canva Sans"/>
                <a:cs typeface="Canva Sans"/>
                <a:sym typeface="Canva Sans"/>
              </a:rPr>
              <a:t>To improve overall healthcare monitoring on campus.</a:t>
            </a:r>
          </a:p>
          <a:p>
            <a:pPr algn="just">
              <a:lnSpc>
                <a:spcPts val="4631"/>
              </a:lnSpc>
            </a:pPr>
            <a:endParaRPr lang="en-US" sz="3308" dirty="0">
              <a:solidFill>
                <a:srgbClr val="000000"/>
              </a:solidFill>
              <a:latin typeface="Canva Sans"/>
              <a:ea typeface="Canva Sans"/>
              <a:cs typeface="Canva Sans"/>
              <a:sym typeface="Canva Sans"/>
            </a:endParaRPr>
          </a:p>
        </p:txBody>
      </p:sp>
      <p:sp>
        <p:nvSpPr>
          <p:cNvPr id="14" name="Freeform 14"/>
          <p:cNvSpPr/>
          <p:nvPr/>
        </p:nvSpPr>
        <p:spPr>
          <a:xfrm>
            <a:off x="0" y="5845410"/>
            <a:ext cx="2775427" cy="4606518"/>
          </a:xfrm>
          <a:custGeom>
            <a:avLst/>
            <a:gdLst/>
            <a:ahLst/>
            <a:cxnLst/>
            <a:rect l="l" t="t" r="r" b="b"/>
            <a:pathLst>
              <a:path w="2775427" h="4606518">
                <a:moveTo>
                  <a:pt x="0" y="0"/>
                </a:moveTo>
                <a:lnTo>
                  <a:pt x="2775427" y="0"/>
                </a:lnTo>
                <a:lnTo>
                  <a:pt x="2775427" y="4606518"/>
                </a:lnTo>
                <a:lnTo>
                  <a:pt x="0" y="4606518"/>
                </a:lnTo>
                <a:lnTo>
                  <a:pt x="0" y="0"/>
                </a:lnTo>
                <a:close/>
              </a:path>
            </a:pathLst>
          </a:custGeom>
          <a:blipFill>
            <a:blip r:embed="rId8"/>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p:cNvGrpSpPr/>
        <p:nvPr/>
      </p:nvGrpSpPr>
      <p:grpSpPr>
        <a:xfrm>
          <a:off x="0" y="0"/>
          <a:ext cx="0" cy="0"/>
          <a:chOff x="0" y="0"/>
          <a:chExt cx="0" cy="0"/>
        </a:xfrm>
      </p:grpSpPr>
      <p:sp>
        <p:nvSpPr>
          <p:cNvPr id="2" name="Freeform 2"/>
          <p:cNvSpPr/>
          <p:nvPr/>
        </p:nvSpPr>
        <p:spPr>
          <a:xfrm>
            <a:off x="761295" y="1887054"/>
            <a:ext cx="16765410" cy="9114287"/>
          </a:xfrm>
          <a:custGeom>
            <a:avLst/>
            <a:gdLst/>
            <a:ahLst/>
            <a:cxnLst/>
            <a:rect l="l" t="t" r="r" b="b"/>
            <a:pathLst>
              <a:path w="16765410" h="9114287">
                <a:moveTo>
                  <a:pt x="0" y="0"/>
                </a:moveTo>
                <a:lnTo>
                  <a:pt x="16765410" y="0"/>
                </a:lnTo>
                <a:lnTo>
                  <a:pt x="16765410" y="9114286"/>
                </a:lnTo>
                <a:lnTo>
                  <a:pt x="0" y="91142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3810000" y="355718"/>
            <a:ext cx="8903107" cy="1285065"/>
          </a:xfrm>
          <a:prstGeom prst="rect">
            <a:avLst/>
          </a:prstGeom>
        </p:spPr>
        <p:txBody>
          <a:bodyPr wrap="square" lIns="0" tIns="0" rIns="0" bIns="0" rtlCol="0" anchor="t">
            <a:spAutoFit/>
          </a:bodyPr>
          <a:lstStyle/>
          <a:p>
            <a:pPr algn="ctr">
              <a:lnSpc>
                <a:spcPts val="10544"/>
              </a:lnSpc>
            </a:pPr>
            <a:r>
              <a:rPr lang="en-US" sz="7531" b="1" i="1" dirty="0">
                <a:solidFill>
                  <a:srgbClr val="05066D"/>
                </a:solidFill>
                <a:latin typeface="Canva Sans Bold Italics"/>
                <a:ea typeface="Canva Sans Bold Italics"/>
                <a:cs typeface="Canva Sans Bold Italics"/>
                <a:sym typeface="Canva Sans Bold Italics"/>
              </a:rPr>
              <a:t>METHODOLOGY</a:t>
            </a:r>
          </a:p>
        </p:txBody>
      </p:sp>
      <p:sp>
        <p:nvSpPr>
          <p:cNvPr id="4" name="TextBox 4"/>
          <p:cNvSpPr txBox="1"/>
          <p:nvPr/>
        </p:nvSpPr>
        <p:spPr>
          <a:xfrm>
            <a:off x="800503" y="7071153"/>
            <a:ext cx="2679465" cy="2187147"/>
          </a:xfrm>
          <a:prstGeom prst="rect">
            <a:avLst/>
          </a:prstGeom>
        </p:spPr>
        <p:txBody>
          <a:bodyPr lIns="0" tIns="0" rIns="0" bIns="0" rtlCol="0" anchor="t">
            <a:spAutoFit/>
          </a:bodyPr>
          <a:lstStyle/>
          <a:p>
            <a:pPr algn="ctr">
              <a:lnSpc>
                <a:spcPts val="4258"/>
              </a:lnSpc>
              <a:spcBef>
                <a:spcPct val="0"/>
              </a:spcBef>
            </a:pPr>
            <a:r>
              <a:rPr lang="en-US" sz="3041">
                <a:solidFill>
                  <a:srgbClr val="FFFFFF"/>
                </a:solidFill>
                <a:latin typeface="Montserrat"/>
                <a:ea typeface="Montserrat"/>
                <a:cs typeface="Montserrat"/>
                <a:sym typeface="Montserrat"/>
              </a:rPr>
              <a:t>Requirement Analysis </a:t>
            </a:r>
          </a:p>
          <a:p>
            <a:pPr algn="ctr">
              <a:lnSpc>
                <a:spcPts val="4538"/>
              </a:lnSpc>
              <a:spcBef>
                <a:spcPct val="0"/>
              </a:spcBef>
            </a:pPr>
            <a:r>
              <a:rPr lang="en-US" sz="3241">
                <a:solidFill>
                  <a:srgbClr val="FFFFFF"/>
                </a:solidFill>
                <a:latin typeface="Montserrat"/>
                <a:ea typeface="Montserrat"/>
                <a:cs typeface="Montserrat"/>
                <a:sym typeface="Montserrat"/>
              </a:rPr>
              <a:t>&amp; System Design</a:t>
            </a:r>
          </a:p>
        </p:txBody>
      </p:sp>
      <p:sp>
        <p:nvSpPr>
          <p:cNvPr id="5" name="TextBox 5"/>
          <p:cNvSpPr txBox="1"/>
          <p:nvPr/>
        </p:nvSpPr>
        <p:spPr>
          <a:xfrm>
            <a:off x="3232944" y="4029898"/>
            <a:ext cx="3119557" cy="1198453"/>
          </a:xfrm>
          <a:prstGeom prst="rect">
            <a:avLst/>
          </a:prstGeom>
        </p:spPr>
        <p:txBody>
          <a:bodyPr lIns="0" tIns="0" rIns="0" bIns="0" rtlCol="0" anchor="t">
            <a:spAutoFit/>
          </a:bodyPr>
          <a:lstStyle/>
          <a:p>
            <a:pPr algn="ctr">
              <a:lnSpc>
                <a:spcPts val="4818"/>
              </a:lnSpc>
              <a:spcBef>
                <a:spcPct val="0"/>
              </a:spcBef>
            </a:pPr>
            <a:r>
              <a:rPr lang="en-US" sz="3441" dirty="0">
                <a:solidFill>
                  <a:srgbClr val="05066D"/>
                </a:solidFill>
                <a:latin typeface="Montserrat"/>
                <a:ea typeface="Montserrat"/>
                <a:cs typeface="Montserrat"/>
                <a:sym typeface="Montserrat"/>
              </a:rPr>
              <a:t>Module</a:t>
            </a:r>
          </a:p>
          <a:p>
            <a:pPr algn="ctr">
              <a:lnSpc>
                <a:spcPts val="4818"/>
              </a:lnSpc>
              <a:spcBef>
                <a:spcPct val="0"/>
              </a:spcBef>
            </a:pPr>
            <a:r>
              <a:rPr lang="en-US" sz="3441" dirty="0">
                <a:solidFill>
                  <a:srgbClr val="05066D"/>
                </a:solidFill>
                <a:latin typeface="Montserrat"/>
                <a:ea typeface="Montserrat"/>
                <a:cs typeface="Montserrat"/>
                <a:sym typeface="Montserrat"/>
              </a:rPr>
              <a:t>Development</a:t>
            </a:r>
          </a:p>
        </p:txBody>
      </p:sp>
      <p:sp>
        <p:nvSpPr>
          <p:cNvPr id="6" name="TextBox 6"/>
          <p:cNvSpPr txBox="1"/>
          <p:nvPr/>
        </p:nvSpPr>
        <p:spPr>
          <a:xfrm rot="-85572">
            <a:off x="7492884" y="2477055"/>
            <a:ext cx="3300810" cy="1879173"/>
          </a:xfrm>
          <a:prstGeom prst="rect">
            <a:avLst/>
          </a:prstGeom>
        </p:spPr>
        <p:txBody>
          <a:bodyPr lIns="0" tIns="0" rIns="0" bIns="0" rtlCol="0" anchor="t">
            <a:spAutoFit/>
          </a:bodyPr>
          <a:lstStyle/>
          <a:p>
            <a:pPr algn="ctr">
              <a:lnSpc>
                <a:spcPts val="5098"/>
              </a:lnSpc>
              <a:spcBef>
                <a:spcPct val="0"/>
              </a:spcBef>
            </a:pPr>
            <a:r>
              <a:rPr lang="en-US" sz="3641">
                <a:solidFill>
                  <a:srgbClr val="FFFFFF"/>
                </a:solidFill>
                <a:latin typeface="Montserrat"/>
                <a:ea typeface="Montserrat"/>
                <a:cs typeface="Montserrat"/>
                <a:sym typeface="Montserrat"/>
              </a:rPr>
              <a:t>Data Handling &amp; Security</a:t>
            </a:r>
          </a:p>
        </p:txBody>
      </p:sp>
      <p:sp>
        <p:nvSpPr>
          <p:cNvPr id="7" name="TextBox 7"/>
          <p:cNvSpPr txBox="1"/>
          <p:nvPr/>
        </p:nvSpPr>
        <p:spPr>
          <a:xfrm>
            <a:off x="11930993" y="4339865"/>
            <a:ext cx="3345136" cy="1240998"/>
          </a:xfrm>
          <a:prstGeom prst="rect">
            <a:avLst/>
          </a:prstGeom>
        </p:spPr>
        <p:txBody>
          <a:bodyPr lIns="0" tIns="0" rIns="0" bIns="0" rtlCol="0" anchor="t">
            <a:spAutoFit/>
          </a:bodyPr>
          <a:lstStyle/>
          <a:p>
            <a:pPr algn="ctr">
              <a:lnSpc>
                <a:spcPts val="5098"/>
              </a:lnSpc>
              <a:spcBef>
                <a:spcPct val="0"/>
              </a:spcBef>
            </a:pPr>
            <a:r>
              <a:rPr lang="en-US" sz="3641">
                <a:solidFill>
                  <a:srgbClr val="000000"/>
                </a:solidFill>
                <a:latin typeface="Montserrat"/>
                <a:ea typeface="Montserrat"/>
                <a:cs typeface="Montserrat"/>
                <a:sym typeface="Montserrat"/>
              </a:rPr>
              <a:t>Analytics &amp; Reporting</a:t>
            </a:r>
          </a:p>
        </p:txBody>
      </p:sp>
      <p:sp>
        <p:nvSpPr>
          <p:cNvPr id="8" name="TextBox 8"/>
          <p:cNvSpPr txBox="1"/>
          <p:nvPr/>
        </p:nvSpPr>
        <p:spPr>
          <a:xfrm>
            <a:off x="14389114" y="7319127"/>
            <a:ext cx="3345136" cy="1240998"/>
          </a:xfrm>
          <a:prstGeom prst="rect">
            <a:avLst/>
          </a:prstGeom>
        </p:spPr>
        <p:txBody>
          <a:bodyPr lIns="0" tIns="0" rIns="0" bIns="0" rtlCol="0" anchor="t">
            <a:spAutoFit/>
          </a:bodyPr>
          <a:lstStyle/>
          <a:p>
            <a:pPr algn="ctr">
              <a:lnSpc>
                <a:spcPts val="5098"/>
              </a:lnSpc>
              <a:spcBef>
                <a:spcPct val="0"/>
              </a:spcBef>
            </a:pPr>
            <a:r>
              <a:rPr lang="en-US" sz="3641">
                <a:solidFill>
                  <a:srgbClr val="FFFFFF"/>
                </a:solidFill>
                <a:latin typeface="Montserrat"/>
                <a:ea typeface="Montserrat"/>
                <a:cs typeface="Montserrat"/>
                <a:sym typeface="Montserrat"/>
              </a:rPr>
              <a:t>Testing &amp; Validation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11811000" y="-190500"/>
            <a:ext cx="7211072" cy="5036741"/>
          </a:xfrm>
          <a:custGeom>
            <a:avLst/>
            <a:gdLst/>
            <a:ahLst/>
            <a:cxnLst/>
            <a:rect l="l" t="t" r="r" b="b"/>
            <a:pathLst>
              <a:path w="7211072" h="5036741">
                <a:moveTo>
                  <a:pt x="0" y="0"/>
                </a:moveTo>
                <a:lnTo>
                  <a:pt x="7211072" y="0"/>
                </a:lnTo>
                <a:lnTo>
                  <a:pt x="7211072" y="5036741"/>
                </a:lnTo>
                <a:lnTo>
                  <a:pt x="0" y="50367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101730" y="-958345"/>
            <a:ext cx="2630125" cy="3974090"/>
          </a:xfrm>
          <a:custGeom>
            <a:avLst/>
            <a:gdLst/>
            <a:ahLst/>
            <a:cxnLst/>
            <a:rect l="l" t="t" r="r" b="b"/>
            <a:pathLst>
              <a:path w="2630125" h="3974090">
                <a:moveTo>
                  <a:pt x="0" y="0"/>
                </a:moveTo>
                <a:lnTo>
                  <a:pt x="2630126" y="0"/>
                </a:lnTo>
                <a:lnTo>
                  <a:pt x="2630126" y="3974090"/>
                </a:lnTo>
                <a:lnTo>
                  <a:pt x="0" y="3974090"/>
                </a:lnTo>
                <a:lnTo>
                  <a:pt x="0" y="0"/>
                </a:lnTo>
                <a:close/>
              </a:path>
            </a:pathLst>
          </a:custGeom>
          <a:blipFill>
            <a:blip r:embed="rId4">
              <a:alphaModFix amt="43999"/>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1704061" flipH="1" flipV="1">
            <a:off x="13119247" y="4992766"/>
            <a:ext cx="4991149" cy="7541571"/>
          </a:xfrm>
          <a:custGeom>
            <a:avLst/>
            <a:gdLst/>
            <a:ahLst/>
            <a:cxnLst/>
            <a:rect l="l" t="t" r="r" b="b"/>
            <a:pathLst>
              <a:path w="4991149" h="7541571">
                <a:moveTo>
                  <a:pt x="4991149" y="7541571"/>
                </a:moveTo>
                <a:lnTo>
                  <a:pt x="0" y="7541571"/>
                </a:lnTo>
                <a:lnTo>
                  <a:pt x="0" y="0"/>
                </a:lnTo>
                <a:lnTo>
                  <a:pt x="4991149" y="0"/>
                </a:lnTo>
                <a:lnTo>
                  <a:pt x="4991149" y="7541571"/>
                </a:lnTo>
                <a:close/>
              </a:path>
            </a:pathLst>
          </a:custGeom>
          <a:blipFill>
            <a:blip r:embed="rId4">
              <a:alphaModFix amt="43999"/>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1028700" y="678864"/>
            <a:ext cx="11345752" cy="9037187"/>
          </a:xfrm>
          <a:prstGeom prst="rect">
            <a:avLst/>
          </a:prstGeom>
        </p:spPr>
        <p:txBody>
          <a:bodyPr lIns="0" tIns="0" rIns="0" bIns="0" rtlCol="0" anchor="t">
            <a:spAutoFit/>
          </a:bodyPr>
          <a:lstStyle/>
          <a:p>
            <a:pPr algn="l">
              <a:lnSpc>
                <a:spcPts val="3787"/>
              </a:lnSpc>
            </a:pPr>
            <a:r>
              <a:rPr lang="en-US" sz="2705" b="1">
                <a:solidFill>
                  <a:srgbClr val="000000"/>
                </a:solidFill>
                <a:latin typeface="Canva Sans Bold"/>
                <a:ea typeface="Canva Sans Bold"/>
                <a:cs typeface="Canva Sans Bold"/>
                <a:sym typeface="Canva Sans Bold"/>
              </a:rPr>
              <a:t>Requirement Analysis &amp; System Design</a:t>
            </a:r>
            <a:r>
              <a:rPr lang="en-US" sz="2705">
                <a:solidFill>
                  <a:srgbClr val="000000"/>
                </a:solidFill>
                <a:latin typeface="Canva Sans"/>
                <a:ea typeface="Canva Sans"/>
                <a:cs typeface="Canva Sans"/>
                <a:sym typeface="Canva Sans"/>
              </a:rPr>
              <a:t> –</a:t>
            </a:r>
          </a:p>
          <a:p>
            <a:pPr algn="l">
              <a:lnSpc>
                <a:spcPts val="3787"/>
              </a:lnSpc>
            </a:pPr>
            <a:r>
              <a:rPr lang="en-US" sz="2705">
                <a:solidFill>
                  <a:srgbClr val="000000"/>
                </a:solidFill>
                <a:latin typeface="Canva Sans"/>
                <a:ea typeface="Canva Sans"/>
                <a:cs typeface="Canva Sans"/>
                <a:sym typeface="Canva Sans"/>
              </a:rPr>
              <a:t>        Identified the problem, set objectives, and designed a web-based system using HTML, CSS, and JavaScript.</a:t>
            </a:r>
          </a:p>
          <a:p>
            <a:pPr algn="l">
              <a:lnSpc>
                <a:spcPts val="3787"/>
              </a:lnSpc>
            </a:pPr>
            <a:endParaRPr lang="en-US" sz="2705">
              <a:solidFill>
                <a:srgbClr val="000000"/>
              </a:solidFill>
              <a:latin typeface="Canva Sans"/>
              <a:ea typeface="Canva Sans"/>
              <a:cs typeface="Canva Sans"/>
              <a:sym typeface="Canva Sans"/>
            </a:endParaRPr>
          </a:p>
          <a:p>
            <a:pPr algn="l">
              <a:lnSpc>
                <a:spcPts val="3787"/>
              </a:lnSpc>
            </a:pPr>
            <a:r>
              <a:rPr lang="en-US" sz="2705" b="1">
                <a:solidFill>
                  <a:srgbClr val="000000"/>
                </a:solidFill>
                <a:latin typeface="Canva Sans Bold"/>
                <a:ea typeface="Canva Sans Bold"/>
                <a:cs typeface="Canva Sans Bold"/>
                <a:sym typeface="Canva Sans Bold"/>
              </a:rPr>
              <a:t>Module Development</a:t>
            </a:r>
            <a:r>
              <a:rPr lang="en-US" sz="2705">
                <a:solidFill>
                  <a:srgbClr val="000000"/>
                </a:solidFill>
                <a:latin typeface="Canva Sans"/>
                <a:ea typeface="Canva Sans"/>
                <a:cs typeface="Canva Sans"/>
                <a:sym typeface="Canva Sans"/>
              </a:rPr>
              <a:t> –</a:t>
            </a:r>
          </a:p>
          <a:p>
            <a:pPr algn="l">
              <a:lnSpc>
                <a:spcPts val="3787"/>
              </a:lnSpc>
            </a:pPr>
            <a:r>
              <a:rPr lang="en-US" sz="2705">
                <a:solidFill>
                  <a:srgbClr val="000000"/>
                </a:solidFill>
                <a:latin typeface="Canva Sans"/>
                <a:ea typeface="Canva Sans"/>
                <a:cs typeface="Canva Sans"/>
                <a:sym typeface="Canva Sans"/>
              </a:rPr>
              <a:t>        Built modules for Clinic Staff (log visits), Students (view logs), and Faculty (verify and analyze).</a:t>
            </a:r>
          </a:p>
          <a:p>
            <a:pPr algn="l">
              <a:lnSpc>
                <a:spcPts val="3787"/>
              </a:lnSpc>
            </a:pPr>
            <a:endParaRPr lang="en-US" sz="2705">
              <a:solidFill>
                <a:srgbClr val="000000"/>
              </a:solidFill>
              <a:latin typeface="Canva Sans"/>
              <a:ea typeface="Canva Sans"/>
              <a:cs typeface="Canva Sans"/>
              <a:sym typeface="Canva Sans"/>
            </a:endParaRPr>
          </a:p>
          <a:p>
            <a:pPr algn="l">
              <a:lnSpc>
                <a:spcPts val="3787"/>
              </a:lnSpc>
            </a:pPr>
            <a:r>
              <a:rPr lang="en-US" sz="2705" b="1">
                <a:solidFill>
                  <a:srgbClr val="000000"/>
                </a:solidFill>
                <a:latin typeface="Canva Sans Bold"/>
                <a:ea typeface="Canva Sans Bold"/>
                <a:cs typeface="Canva Sans Bold"/>
                <a:sym typeface="Canva Sans Bold"/>
              </a:rPr>
              <a:t>Data Handling &amp; Security</a:t>
            </a:r>
            <a:r>
              <a:rPr lang="en-US" sz="2705">
                <a:solidFill>
                  <a:srgbClr val="000000"/>
                </a:solidFill>
                <a:latin typeface="Canva Sans"/>
                <a:ea typeface="Canva Sans"/>
                <a:cs typeface="Canva Sans"/>
                <a:sym typeface="Canva Sans"/>
              </a:rPr>
              <a:t>–</a:t>
            </a:r>
          </a:p>
          <a:p>
            <a:pPr algn="l">
              <a:lnSpc>
                <a:spcPts val="3787"/>
              </a:lnSpc>
            </a:pPr>
            <a:r>
              <a:rPr lang="en-US" sz="2705">
                <a:solidFill>
                  <a:srgbClr val="000000"/>
                </a:solidFill>
                <a:latin typeface="Canva Sans"/>
                <a:ea typeface="Canva Sans"/>
                <a:cs typeface="Canva Sans"/>
                <a:sym typeface="Canva Sans"/>
              </a:rPr>
              <a:t>        Used local Storage to store visit logs with validation for correct and secure entries.</a:t>
            </a:r>
          </a:p>
          <a:p>
            <a:pPr algn="l">
              <a:lnSpc>
                <a:spcPts val="3787"/>
              </a:lnSpc>
            </a:pPr>
            <a:endParaRPr lang="en-US" sz="2705">
              <a:solidFill>
                <a:srgbClr val="000000"/>
              </a:solidFill>
              <a:latin typeface="Canva Sans"/>
              <a:ea typeface="Canva Sans"/>
              <a:cs typeface="Canva Sans"/>
              <a:sym typeface="Canva Sans"/>
            </a:endParaRPr>
          </a:p>
          <a:p>
            <a:pPr algn="l">
              <a:lnSpc>
                <a:spcPts val="3787"/>
              </a:lnSpc>
            </a:pPr>
            <a:r>
              <a:rPr lang="en-US" sz="2705" b="1">
                <a:solidFill>
                  <a:srgbClr val="000000"/>
                </a:solidFill>
                <a:latin typeface="Canva Sans Bold"/>
                <a:ea typeface="Canva Sans Bold"/>
                <a:cs typeface="Canva Sans Bold"/>
                <a:sym typeface="Canva Sans Bold"/>
              </a:rPr>
              <a:t>Analytics &amp; Reporting</a:t>
            </a:r>
            <a:r>
              <a:rPr lang="en-US" sz="2705">
                <a:solidFill>
                  <a:srgbClr val="000000"/>
                </a:solidFill>
                <a:latin typeface="Canva Sans"/>
                <a:ea typeface="Canva Sans"/>
                <a:cs typeface="Canva Sans"/>
                <a:sym typeface="Canva Sans"/>
              </a:rPr>
              <a:t> –</a:t>
            </a:r>
          </a:p>
          <a:p>
            <a:pPr algn="l">
              <a:lnSpc>
                <a:spcPts val="3787"/>
              </a:lnSpc>
            </a:pPr>
            <a:r>
              <a:rPr lang="en-US" sz="2705">
                <a:solidFill>
                  <a:srgbClr val="000000"/>
                </a:solidFill>
                <a:latin typeface="Canva Sans"/>
                <a:ea typeface="Canva Sans"/>
                <a:cs typeface="Canva Sans"/>
                <a:sym typeface="Canva Sans"/>
              </a:rPr>
              <a:t>        Implemented charts for visit trends, frequent visitor detection, and options for printing/exporting logs.</a:t>
            </a:r>
          </a:p>
          <a:p>
            <a:pPr algn="l">
              <a:lnSpc>
                <a:spcPts val="3787"/>
              </a:lnSpc>
            </a:pPr>
            <a:endParaRPr lang="en-US" sz="2705">
              <a:solidFill>
                <a:srgbClr val="000000"/>
              </a:solidFill>
              <a:latin typeface="Canva Sans"/>
              <a:ea typeface="Canva Sans"/>
              <a:cs typeface="Canva Sans"/>
              <a:sym typeface="Canva Sans"/>
            </a:endParaRPr>
          </a:p>
          <a:p>
            <a:pPr algn="l">
              <a:lnSpc>
                <a:spcPts val="3787"/>
              </a:lnSpc>
            </a:pPr>
            <a:r>
              <a:rPr lang="en-US" sz="2705" b="1">
                <a:solidFill>
                  <a:srgbClr val="000000"/>
                </a:solidFill>
                <a:latin typeface="Canva Sans Bold"/>
                <a:ea typeface="Canva Sans Bold"/>
                <a:cs typeface="Canva Sans Bold"/>
                <a:sym typeface="Canva Sans Bold"/>
              </a:rPr>
              <a:t>Testing &amp; Validation </a:t>
            </a:r>
            <a:r>
              <a:rPr lang="en-US" sz="2705">
                <a:solidFill>
                  <a:srgbClr val="000000"/>
                </a:solidFill>
                <a:latin typeface="Canva Sans"/>
                <a:ea typeface="Canva Sans"/>
                <a:cs typeface="Canva Sans"/>
                <a:sym typeface="Canva Sans"/>
              </a:rPr>
              <a:t>–</a:t>
            </a:r>
          </a:p>
          <a:p>
            <a:pPr algn="l">
              <a:lnSpc>
                <a:spcPts val="3787"/>
              </a:lnSpc>
            </a:pPr>
            <a:r>
              <a:rPr lang="en-US" sz="2705">
                <a:solidFill>
                  <a:srgbClr val="000000"/>
                </a:solidFill>
                <a:latin typeface="Canva Sans"/>
                <a:ea typeface="Canva Sans"/>
                <a:cs typeface="Canva Sans"/>
                <a:sym typeface="Canva Sans"/>
              </a:rPr>
              <a:t>        Verified each module, ensured accuracy of data, and tested system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0C5FF"/>
        </a:solidFill>
        <a:effectLst/>
      </p:bgPr>
    </p:bg>
    <p:spTree>
      <p:nvGrpSpPr>
        <p:cNvPr id="1" name="">
          <a:extLst>
            <a:ext uri="{FF2B5EF4-FFF2-40B4-BE49-F238E27FC236}">
              <a16:creationId xmlns:a16="http://schemas.microsoft.com/office/drawing/2014/main" id="{33D7A80B-DF8B-5DB7-549F-AC65AEB59DF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3278FE4-73A0-E07B-E98D-236878D9D5C4}"/>
              </a:ext>
            </a:extLst>
          </p:cNvPr>
          <p:cNvSpPr txBox="1"/>
          <p:nvPr/>
        </p:nvSpPr>
        <p:spPr>
          <a:xfrm>
            <a:off x="1371600" y="800100"/>
            <a:ext cx="13335000" cy="923330"/>
          </a:xfrm>
          <a:prstGeom prst="rect">
            <a:avLst/>
          </a:prstGeom>
          <a:noFill/>
        </p:spPr>
        <p:txBody>
          <a:bodyPr wrap="square" rtlCol="0">
            <a:spAutoFit/>
          </a:bodyPr>
          <a:lstStyle/>
          <a:p>
            <a:r>
              <a:rPr lang="en-IN" sz="5400" dirty="0"/>
              <a:t>TOOLS WE USED IN OUR IMPLEMENTATION</a:t>
            </a:r>
          </a:p>
        </p:txBody>
      </p:sp>
      <p:pic>
        <p:nvPicPr>
          <p:cNvPr id="12" name="Picture 11">
            <a:extLst>
              <a:ext uri="{FF2B5EF4-FFF2-40B4-BE49-F238E27FC236}">
                <a16:creationId xmlns:a16="http://schemas.microsoft.com/office/drawing/2014/main" id="{87D3B671-0D55-B417-6E28-FBE67730D56B}"/>
              </a:ext>
            </a:extLst>
          </p:cNvPr>
          <p:cNvPicPr>
            <a:picLocks noChangeAspect="1"/>
          </p:cNvPicPr>
          <p:nvPr/>
        </p:nvPicPr>
        <p:blipFill>
          <a:blip r:embed="rId2"/>
          <a:stretch>
            <a:fillRect/>
          </a:stretch>
        </p:blipFill>
        <p:spPr>
          <a:xfrm>
            <a:off x="9700261" y="2259025"/>
            <a:ext cx="2858151" cy="2858151"/>
          </a:xfrm>
          <a:prstGeom prst="rect">
            <a:avLst/>
          </a:prstGeom>
        </p:spPr>
      </p:pic>
      <p:pic>
        <p:nvPicPr>
          <p:cNvPr id="14" name="Picture 13">
            <a:extLst>
              <a:ext uri="{FF2B5EF4-FFF2-40B4-BE49-F238E27FC236}">
                <a16:creationId xmlns:a16="http://schemas.microsoft.com/office/drawing/2014/main" id="{ABD09DD9-72F4-C9D6-CCD0-EE47C900C808}"/>
              </a:ext>
            </a:extLst>
          </p:cNvPr>
          <p:cNvPicPr>
            <a:picLocks noChangeAspect="1"/>
          </p:cNvPicPr>
          <p:nvPr/>
        </p:nvPicPr>
        <p:blipFill>
          <a:blip r:embed="rId3"/>
          <a:stretch>
            <a:fillRect/>
          </a:stretch>
        </p:blipFill>
        <p:spPr>
          <a:xfrm>
            <a:off x="9810641" y="7141760"/>
            <a:ext cx="7963985" cy="2845798"/>
          </a:xfrm>
          <a:prstGeom prst="rect">
            <a:avLst/>
          </a:prstGeom>
        </p:spPr>
      </p:pic>
      <p:pic>
        <p:nvPicPr>
          <p:cNvPr id="16" name="Picture 15">
            <a:extLst>
              <a:ext uri="{FF2B5EF4-FFF2-40B4-BE49-F238E27FC236}">
                <a16:creationId xmlns:a16="http://schemas.microsoft.com/office/drawing/2014/main" id="{8ADD3BD1-0714-891F-7FE1-64DF4EFB6C12}"/>
              </a:ext>
            </a:extLst>
          </p:cNvPr>
          <p:cNvPicPr>
            <a:picLocks noChangeAspect="1"/>
          </p:cNvPicPr>
          <p:nvPr/>
        </p:nvPicPr>
        <p:blipFill>
          <a:blip r:embed="rId4"/>
          <a:stretch>
            <a:fillRect/>
          </a:stretch>
        </p:blipFill>
        <p:spPr>
          <a:xfrm>
            <a:off x="3558541" y="6862686"/>
            <a:ext cx="5029200" cy="3233058"/>
          </a:xfrm>
          <a:prstGeom prst="rect">
            <a:avLst/>
          </a:prstGeom>
        </p:spPr>
      </p:pic>
      <p:pic>
        <p:nvPicPr>
          <p:cNvPr id="18" name="Picture 17">
            <a:extLst>
              <a:ext uri="{FF2B5EF4-FFF2-40B4-BE49-F238E27FC236}">
                <a16:creationId xmlns:a16="http://schemas.microsoft.com/office/drawing/2014/main" id="{F23824FA-01C6-C16E-69ED-1F0D835B68C8}"/>
              </a:ext>
            </a:extLst>
          </p:cNvPr>
          <p:cNvPicPr>
            <a:picLocks noChangeAspect="1"/>
          </p:cNvPicPr>
          <p:nvPr/>
        </p:nvPicPr>
        <p:blipFill>
          <a:blip r:embed="rId5"/>
          <a:stretch>
            <a:fillRect/>
          </a:stretch>
        </p:blipFill>
        <p:spPr>
          <a:xfrm>
            <a:off x="12954000" y="3848100"/>
            <a:ext cx="4820626" cy="2845798"/>
          </a:xfrm>
          <a:prstGeom prst="rect">
            <a:avLst/>
          </a:prstGeom>
        </p:spPr>
      </p:pic>
      <p:sp>
        <p:nvSpPr>
          <p:cNvPr id="20" name="Rectangle 2">
            <a:extLst>
              <a:ext uri="{FF2B5EF4-FFF2-40B4-BE49-F238E27FC236}">
                <a16:creationId xmlns:a16="http://schemas.microsoft.com/office/drawing/2014/main" id="{CEFE6985-6D8B-A3FA-1708-DDDE7D3545A7}"/>
              </a:ext>
            </a:extLst>
          </p:cNvPr>
          <p:cNvSpPr>
            <a:spLocks noChangeArrowheads="1"/>
          </p:cNvSpPr>
          <p:nvPr/>
        </p:nvSpPr>
        <p:spPr bwMode="auto">
          <a:xfrm>
            <a:off x="700391" y="1807785"/>
            <a:ext cx="78873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HTML &amp; CSS (Frontend):</a:t>
            </a:r>
            <a:r>
              <a:rPr kumimoji="0" lang="en-US" altLang="en-US" sz="25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500" dirty="0">
                <a:latin typeface="Arial" panose="020B0604020202020204" pitchFamily="34" charset="0"/>
              </a:rPr>
              <a:t>   </a:t>
            </a:r>
            <a:r>
              <a:rPr kumimoji="0" lang="en-US" altLang="en-US" sz="2500" b="0" i="0" u="none" strike="noStrike" cap="none" normalizeH="0" baseline="0" dirty="0">
                <a:ln>
                  <a:noFill/>
                </a:ln>
                <a:solidFill>
                  <a:schemeClr val="tx1"/>
                </a:solidFill>
                <a:effectLst/>
                <a:latin typeface="Arial" panose="020B0604020202020204" pitchFamily="34" charset="0"/>
              </a:rPr>
              <a:t>The building blocks for structuring and styling web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JavaScript (Frontend):</a:t>
            </a:r>
            <a:endParaRPr lang="en-US" altLang="en-US" sz="25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500" b="0" i="0" u="none" strike="noStrike" cap="none" normalizeH="0" baseline="0" dirty="0">
                <a:ln>
                  <a:noFill/>
                </a:ln>
                <a:solidFill>
                  <a:schemeClr val="tx1"/>
                </a:solidFill>
                <a:effectLst/>
                <a:latin typeface="Arial" panose="020B0604020202020204" pitchFamily="34" charset="0"/>
              </a:rPr>
              <a:t>      Adds interactivity and dynamic behavior to websites.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MongoDB (Dynamic Database):</a:t>
            </a:r>
          </a:p>
          <a:p>
            <a:pPr marL="0" marR="0" lvl="0" indent="0" algn="l" defTabSz="914400" rtl="0" eaLnBrk="0" fontAlgn="base" latinLnBrk="0" hangingPunct="0">
              <a:lnSpc>
                <a:spcPct val="100000"/>
              </a:lnSpc>
              <a:spcBef>
                <a:spcPct val="0"/>
              </a:spcBef>
              <a:spcAft>
                <a:spcPct val="0"/>
              </a:spcAft>
              <a:buClrTx/>
              <a:buSzTx/>
              <a:tabLst/>
            </a:pPr>
            <a:r>
              <a:rPr lang="en-US" altLang="en-US" sz="2500" b="1" dirty="0">
                <a:latin typeface="Arial" panose="020B0604020202020204" pitchFamily="34" charset="0"/>
              </a:rPr>
              <a:t>     </a:t>
            </a:r>
            <a:r>
              <a:rPr kumimoji="0" lang="en-US" altLang="en-US" sz="2500" b="0" i="0" u="none" strike="noStrike" cap="none" normalizeH="0" baseline="0" dirty="0">
                <a:ln>
                  <a:noFill/>
                </a:ln>
                <a:solidFill>
                  <a:schemeClr val="tx1"/>
                </a:solidFill>
                <a:effectLst/>
                <a:latin typeface="Arial" panose="020B0604020202020204" pitchFamily="34" charset="0"/>
              </a:rPr>
              <a:t> A NoSQL database for storing and retrieving flexible, JSON-like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Java with Spring Boot:</a:t>
            </a:r>
            <a:r>
              <a:rPr kumimoji="0" lang="en-US" altLang="en-US" sz="25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2500" dirty="0">
                <a:latin typeface="Arial" panose="020B0604020202020204" pitchFamily="34" charset="0"/>
              </a:rPr>
              <a:t>     </a:t>
            </a:r>
            <a:r>
              <a:rPr kumimoji="0" lang="en-US" altLang="en-US" sz="2500" b="0" i="0" u="none" strike="noStrike" cap="none" normalizeH="0" baseline="0" dirty="0">
                <a:ln>
                  <a:noFill/>
                </a:ln>
                <a:solidFill>
                  <a:schemeClr val="tx1"/>
                </a:solidFill>
                <a:effectLst/>
                <a:latin typeface="Arial" panose="020B0604020202020204" pitchFamily="34" charset="0"/>
              </a:rPr>
              <a:t>A backend framework that simplifies building and deploying scalable Java applications.</a:t>
            </a:r>
          </a:p>
        </p:txBody>
      </p:sp>
    </p:spTree>
    <p:extLst>
      <p:ext uri="{BB962C8B-B14F-4D97-AF65-F5344CB8AC3E}">
        <p14:creationId xmlns:p14="http://schemas.microsoft.com/office/powerpoint/2010/main" val="3784849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295244" y="-675301"/>
            <a:ext cx="5352917" cy="4447381"/>
          </a:xfrm>
          <a:custGeom>
            <a:avLst/>
            <a:gdLst/>
            <a:ahLst/>
            <a:cxnLst/>
            <a:rect l="l" t="t" r="r" b="b"/>
            <a:pathLst>
              <a:path w="5352917" h="4447381">
                <a:moveTo>
                  <a:pt x="0" y="0"/>
                </a:moveTo>
                <a:lnTo>
                  <a:pt x="5352917" y="0"/>
                </a:lnTo>
                <a:lnTo>
                  <a:pt x="5352917" y="4447381"/>
                </a:lnTo>
                <a:lnTo>
                  <a:pt x="0" y="44473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647758" y="-675301"/>
            <a:ext cx="5352917" cy="4447381"/>
          </a:xfrm>
          <a:custGeom>
            <a:avLst/>
            <a:gdLst/>
            <a:ahLst/>
            <a:cxnLst/>
            <a:rect l="l" t="t" r="r" b="b"/>
            <a:pathLst>
              <a:path w="5352917" h="4447381">
                <a:moveTo>
                  <a:pt x="0" y="0"/>
                </a:moveTo>
                <a:lnTo>
                  <a:pt x="5352916" y="0"/>
                </a:lnTo>
                <a:lnTo>
                  <a:pt x="5352916" y="4447381"/>
                </a:lnTo>
                <a:lnTo>
                  <a:pt x="0" y="444738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4" name="Group 4"/>
          <p:cNvGrpSpPr/>
          <p:nvPr/>
        </p:nvGrpSpPr>
        <p:grpSpPr>
          <a:xfrm>
            <a:off x="3705158" y="297811"/>
            <a:ext cx="10940688" cy="1461777"/>
            <a:chOff x="0" y="0"/>
            <a:chExt cx="1510844" cy="201863"/>
          </a:xfrm>
        </p:grpSpPr>
        <p:sp>
          <p:nvSpPr>
            <p:cNvPr id="5" name="Freeform 5"/>
            <p:cNvSpPr/>
            <p:nvPr/>
          </p:nvSpPr>
          <p:spPr>
            <a:xfrm>
              <a:off x="0" y="0"/>
              <a:ext cx="1510844" cy="201863"/>
            </a:xfrm>
            <a:custGeom>
              <a:avLst/>
              <a:gdLst/>
              <a:ahLst/>
              <a:cxnLst/>
              <a:rect l="l" t="t" r="r" b="b"/>
              <a:pathLst>
                <a:path w="1510844" h="201863">
                  <a:moveTo>
                    <a:pt x="12030" y="0"/>
                  </a:moveTo>
                  <a:lnTo>
                    <a:pt x="1498814" y="0"/>
                  </a:lnTo>
                  <a:cubicBezTo>
                    <a:pt x="1502005" y="0"/>
                    <a:pt x="1505064" y="1267"/>
                    <a:pt x="1507320" y="3523"/>
                  </a:cubicBezTo>
                  <a:cubicBezTo>
                    <a:pt x="1509576" y="5779"/>
                    <a:pt x="1510844" y="8839"/>
                    <a:pt x="1510844" y="12030"/>
                  </a:cubicBezTo>
                  <a:lnTo>
                    <a:pt x="1510844" y="189833"/>
                  </a:lnTo>
                  <a:cubicBezTo>
                    <a:pt x="1510844" y="193024"/>
                    <a:pt x="1509576" y="196083"/>
                    <a:pt x="1507320" y="198339"/>
                  </a:cubicBezTo>
                  <a:cubicBezTo>
                    <a:pt x="1505064" y="200595"/>
                    <a:pt x="1502005" y="201863"/>
                    <a:pt x="1498814" y="201863"/>
                  </a:cubicBezTo>
                  <a:lnTo>
                    <a:pt x="12030" y="201863"/>
                  </a:lnTo>
                  <a:cubicBezTo>
                    <a:pt x="8839" y="201863"/>
                    <a:pt x="5779" y="200595"/>
                    <a:pt x="3523" y="198339"/>
                  </a:cubicBezTo>
                  <a:cubicBezTo>
                    <a:pt x="1267" y="196083"/>
                    <a:pt x="0" y="193024"/>
                    <a:pt x="0" y="189833"/>
                  </a:cubicBezTo>
                  <a:lnTo>
                    <a:pt x="0" y="12030"/>
                  </a:lnTo>
                  <a:cubicBezTo>
                    <a:pt x="0" y="8839"/>
                    <a:pt x="1267" y="5779"/>
                    <a:pt x="3523" y="3523"/>
                  </a:cubicBezTo>
                  <a:cubicBezTo>
                    <a:pt x="5779" y="1267"/>
                    <a:pt x="8839" y="0"/>
                    <a:pt x="12030" y="0"/>
                  </a:cubicBezTo>
                  <a:close/>
                </a:path>
              </a:pathLst>
            </a:custGeom>
            <a:solidFill>
              <a:srgbClr val="E4EEFF">
                <a:alpha val="56863"/>
              </a:srgbClr>
            </a:solidFill>
            <a:ln cap="sq">
              <a:noFill/>
              <a:prstDash val="solid"/>
              <a:miter/>
            </a:ln>
          </p:spPr>
          <p:txBody>
            <a:bodyPr/>
            <a:lstStyle/>
            <a:p>
              <a:endParaRPr lang="en-IN"/>
            </a:p>
          </p:txBody>
        </p:sp>
        <p:sp>
          <p:nvSpPr>
            <p:cNvPr id="6" name="TextBox 6"/>
            <p:cNvSpPr txBox="1"/>
            <p:nvPr/>
          </p:nvSpPr>
          <p:spPr>
            <a:xfrm>
              <a:off x="0" y="-57150"/>
              <a:ext cx="1510844" cy="259013"/>
            </a:xfrm>
            <a:prstGeom prst="rect">
              <a:avLst/>
            </a:prstGeom>
          </p:spPr>
          <p:txBody>
            <a:bodyPr lIns="50800" tIns="50800" rIns="50800" bIns="50800" rtlCol="0" anchor="ctr"/>
            <a:lstStyle/>
            <a:p>
              <a:pPr algn="ctr">
                <a:lnSpc>
                  <a:spcPts val="4682"/>
                </a:lnSpc>
              </a:pPr>
              <a:endParaRPr/>
            </a:p>
          </p:txBody>
        </p:sp>
      </p:grpSp>
      <p:grpSp>
        <p:nvGrpSpPr>
          <p:cNvPr id="7" name="Group 7"/>
          <p:cNvGrpSpPr/>
          <p:nvPr/>
        </p:nvGrpSpPr>
        <p:grpSpPr>
          <a:xfrm>
            <a:off x="438978" y="3247405"/>
            <a:ext cx="3086100" cy="1049351"/>
            <a:chOff x="0" y="0"/>
            <a:chExt cx="1232557" cy="419100"/>
          </a:xfrm>
        </p:grpSpPr>
        <p:sp>
          <p:nvSpPr>
            <p:cNvPr id="8" name="Freeform 8"/>
            <p:cNvSpPr/>
            <p:nvPr/>
          </p:nvSpPr>
          <p:spPr>
            <a:xfrm>
              <a:off x="0" y="0"/>
              <a:ext cx="1232557" cy="419100"/>
            </a:xfrm>
            <a:custGeom>
              <a:avLst/>
              <a:gdLst/>
              <a:ahLst/>
              <a:cxnLst/>
              <a:rect l="l" t="t" r="r" b="b"/>
              <a:pathLst>
                <a:path w="1232557" h="419100">
                  <a:moveTo>
                    <a:pt x="48997" y="0"/>
                  </a:moveTo>
                  <a:lnTo>
                    <a:pt x="1183560" y="0"/>
                  </a:lnTo>
                  <a:cubicBezTo>
                    <a:pt x="1196555" y="0"/>
                    <a:pt x="1209017" y="5162"/>
                    <a:pt x="1218206" y="14351"/>
                  </a:cubicBezTo>
                  <a:cubicBezTo>
                    <a:pt x="1227395" y="23540"/>
                    <a:pt x="1232557" y="36002"/>
                    <a:pt x="1232557" y="48997"/>
                  </a:cubicBezTo>
                  <a:lnTo>
                    <a:pt x="1232557" y="370103"/>
                  </a:lnTo>
                  <a:cubicBezTo>
                    <a:pt x="1232557" y="383098"/>
                    <a:pt x="1227395" y="395560"/>
                    <a:pt x="1218206" y="404749"/>
                  </a:cubicBezTo>
                  <a:cubicBezTo>
                    <a:pt x="1209017" y="413938"/>
                    <a:pt x="1196555" y="419100"/>
                    <a:pt x="1183560" y="419100"/>
                  </a:cubicBezTo>
                  <a:lnTo>
                    <a:pt x="48997" y="419100"/>
                  </a:lnTo>
                  <a:cubicBezTo>
                    <a:pt x="36002" y="419100"/>
                    <a:pt x="23540" y="413938"/>
                    <a:pt x="14351" y="404749"/>
                  </a:cubicBezTo>
                  <a:cubicBezTo>
                    <a:pt x="5162" y="395560"/>
                    <a:pt x="0" y="383098"/>
                    <a:pt x="0" y="370103"/>
                  </a:cubicBezTo>
                  <a:lnTo>
                    <a:pt x="0" y="48997"/>
                  </a:lnTo>
                  <a:cubicBezTo>
                    <a:pt x="0" y="36002"/>
                    <a:pt x="5162" y="23540"/>
                    <a:pt x="14351" y="14351"/>
                  </a:cubicBezTo>
                  <a:cubicBezTo>
                    <a:pt x="23540" y="5162"/>
                    <a:pt x="36002" y="0"/>
                    <a:pt x="48997" y="0"/>
                  </a:cubicBezTo>
                  <a:close/>
                </a:path>
              </a:pathLst>
            </a:custGeom>
            <a:solidFill>
              <a:srgbClr val="396CCD"/>
            </a:solidFill>
          </p:spPr>
          <p:txBody>
            <a:bodyPr/>
            <a:lstStyle/>
            <a:p>
              <a:endParaRPr lang="en-IN"/>
            </a:p>
          </p:txBody>
        </p:sp>
        <p:sp>
          <p:nvSpPr>
            <p:cNvPr id="9" name="TextBox 9"/>
            <p:cNvSpPr txBox="1"/>
            <p:nvPr/>
          </p:nvSpPr>
          <p:spPr>
            <a:xfrm>
              <a:off x="0" y="-57150"/>
              <a:ext cx="1232557" cy="47625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Clinic Staff</a:t>
              </a:r>
            </a:p>
          </p:txBody>
        </p:sp>
      </p:grpSp>
      <p:grpSp>
        <p:nvGrpSpPr>
          <p:cNvPr id="10" name="Group 10"/>
          <p:cNvGrpSpPr/>
          <p:nvPr/>
        </p:nvGrpSpPr>
        <p:grpSpPr>
          <a:xfrm>
            <a:off x="4783416" y="3171205"/>
            <a:ext cx="3086100" cy="1201751"/>
            <a:chOff x="0" y="0"/>
            <a:chExt cx="1232557" cy="479967"/>
          </a:xfrm>
        </p:grpSpPr>
        <p:sp>
          <p:nvSpPr>
            <p:cNvPr id="11" name="Freeform 11"/>
            <p:cNvSpPr/>
            <p:nvPr/>
          </p:nvSpPr>
          <p:spPr>
            <a:xfrm>
              <a:off x="0" y="0"/>
              <a:ext cx="1232557" cy="479967"/>
            </a:xfrm>
            <a:custGeom>
              <a:avLst/>
              <a:gdLst/>
              <a:ahLst/>
              <a:cxnLst/>
              <a:rect l="l" t="t" r="r" b="b"/>
              <a:pathLst>
                <a:path w="1232557" h="479967">
                  <a:moveTo>
                    <a:pt x="48997" y="0"/>
                  </a:moveTo>
                  <a:lnTo>
                    <a:pt x="1183560" y="0"/>
                  </a:lnTo>
                  <a:cubicBezTo>
                    <a:pt x="1196555" y="0"/>
                    <a:pt x="1209017" y="5162"/>
                    <a:pt x="1218206" y="14351"/>
                  </a:cubicBezTo>
                  <a:cubicBezTo>
                    <a:pt x="1227395" y="23540"/>
                    <a:pt x="1232557" y="36002"/>
                    <a:pt x="1232557" y="48997"/>
                  </a:cubicBezTo>
                  <a:lnTo>
                    <a:pt x="1232557" y="430970"/>
                  </a:lnTo>
                  <a:cubicBezTo>
                    <a:pt x="1232557" y="443965"/>
                    <a:pt x="1227395" y="456427"/>
                    <a:pt x="1218206" y="465616"/>
                  </a:cubicBezTo>
                  <a:cubicBezTo>
                    <a:pt x="1209017" y="474805"/>
                    <a:pt x="1196555" y="479967"/>
                    <a:pt x="1183560" y="479967"/>
                  </a:cubicBezTo>
                  <a:lnTo>
                    <a:pt x="48997" y="479967"/>
                  </a:lnTo>
                  <a:cubicBezTo>
                    <a:pt x="36002" y="479967"/>
                    <a:pt x="23540" y="474805"/>
                    <a:pt x="14351" y="465616"/>
                  </a:cubicBezTo>
                  <a:cubicBezTo>
                    <a:pt x="5162" y="456427"/>
                    <a:pt x="0" y="443965"/>
                    <a:pt x="0" y="430970"/>
                  </a:cubicBezTo>
                  <a:lnTo>
                    <a:pt x="0" y="48997"/>
                  </a:lnTo>
                  <a:cubicBezTo>
                    <a:pt x="0" y="36002"/>
                    <a:pt x="5162" y="23540"/>
                    <a:pt x="14351" y="14351"/>
                  </a:cubicBezTo>
                  <a:cubicBezTo>
                    <a:pt x="23540" y="5162"/>
                    <a:pt x="36002" y="0"/>
                    <a:pt x="48997" y="0"/>
                  </a:cubicBezTo>
                  <a:close/>
                </a:path>
              </a:pathLst>
            </a:custGeom>
            <a:solidFill>
              <a:srgbClr val="396CCD"/>
            </a:solidFill>
          </p:spPr>
          <p:txBody>
            <a:bodyPr/>
            <a:lstStyle/>
            <a:p>
              <a:endParaRPr lang="en-IN"/>
            </a:p>
          </p:txBody>
        </p:sp>
        <p:sp>
          <p:nvSpPr>
            <p:cNvPr id="12" name="TextBox 12"/>
            <p:cNvSpPr txBox="1"/>
            <p:nvPr/>
          </p:nvSpPr>
          <p:spPr>
            <a:xfrm>
              <a:off x="0" y="-57150"/>
              <a:ext cx="1232557" cy="537117"/>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log Visit</a:t>
              </a:r>
            </a:p>
          </p:txBody>
        </p:sp>
      </p:grpSp>
      <p:grpSp>
        <p:nvGrpSpPr>
          <p:cNvPr id="13" name="Group 13"/>
          <p:cNvGrpSpPr/>
          <p:nvPr/>
        </p:nvGrpSpPr>
        <p:grpSpPr>
          <a:xfrm>
            <a:off x="9523639" y="2943513"/>
            <a:ext cx="3562978" cy="1657135"/>
            <a:chOff x="0" y="0"/>
            <a:chExt cx="1232557" cy="573260"/>
          </a:xfrm>
        </p:grpSpPr>
        <p:sp>
          <p:nvSpPr>
            <p:cNvPr id="14" name="Freeform 14"/>
            <p:cNvSpPr/>
            <p:nvPr/>
          </p:nvSpPr>
          <p:spPr>
            <a:xfrm>
              <a:off x="0" y="0"/>
              <a:ext cx="1232557" cy="573260"/>
            </a:xfrm>
            <a:custGeom>
              <a:avLst/>
              <a:gdLst/>
              <a:ahLst/>
              <a:cxnLst/>
              <a:rect l="l" t="t" r="r" b="b"/>
              <a:pathLst>
                <a:path w="1232557" h="573260">
                  <a:moveTo>
                    <a:pt x="42439" y="0"/>
                  </a:moveTo>
                  <a:lnTo>
                    <a:pt x="1190118" y="0"/>
                  </a:lnTo>
                  <a:cubicBezTo>
                    <a:pt x="1201373" y="0"/>
                    <a:pt x="1212168" y="4471"/>
                    <a:pt x="1220127" y="12430"/>
                  </a:cubicBezTo>
                  <a:cubicBezTo>
                    <a:pt x="1228086" y="20389"/>
                    <a:pt x="1232557" y="31184"/>
                    <a:pt x="1232557" y="42439"/>
                  </a:cubicBezTo>
                  <a:lnTo>
                    <a:pt x="1232557" y="530821"/>
                  </a:lnTo>
                  <a:cubicBezTo>
                    <a:pt x="1232557" y="542076"/>
                    <a:pt x="1228086" y="552871"/>
                    <a:pt x="1220127" y="560830"/>
                  </a:cubicBezTo>
                  <a:cubicBezTo>
                    <a:pt x="1212168" y="568789"/>
                    <a:pt x="1201373" y="573260"/>
                    <a:pt x="1190118" y="573260"/>
                  </a:cubicBezTo>
                  <a:lnTo>
                    <a:pt x="42439" y="573260"/>
                  </a:lnTo>
                  <a:cubicBezTo>
                    <a:pt x="31184" y="573260"/>
                    <a:pt x="20389" y="568789"/>
                    <a:pt x="12430" y="560830"/>
                  </a:cubicBezTo>
                  <a:cubicBezTo>
                    <a:pt x="4471" y="552871"/>
                    <a:pt x="0" y="542076"/>
                    <a:pt x="0" y="530821"/>
                  </a:cubicBezTo>
                  <a:lnTo>
                    <a:pt x="0" y="42439"/>
                  </a:lnTo>
                  <a:cubicBezTo>
                    <a:pt x="0" y="31184"/>
                    <a:pt x="4471" y="20389"/>
                    <a:pt x="12430" y="12430"/>
                  </a:cubicBezTo>
                  <a:cubicBezTo>
                    <a:pt x="20389" y="4471"/>
                    <a:pt x="31184" y="0"/>
                    <a:pt x="42439" y="0"/>
                  </a:cubicBezTo>
                  <a:close/>
                </a:path>
              </a:pathLst>
            </a:custGeom>
            <a:solidFill>
              <a:srgbClr val="396CCD"/>
            </a:solidFill>
          </p:spPr>
          <p:txBody>
            <a:bodyPr/>
            <a:lstStyle/>
            <a:p>
              <a:endParaRPr lang="en-IN"/>
            </a:p>
          </p:txBody>
        </p:sp>
        <p:sp>
          <p:nvSpPr>
            <p:cNvPr id="15" name="TextBox 15"/>
            <p:cNvSpPr txBox="1"/>
            <p:nvPr/>
          </p:nvSpPr>
          <p:spPr>
            <a:xfrm>
              <a:off x="0" y="-57150"/>
              <a:ext cx="1232557"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Student Details</a:t>
              </a:r>
            </a:p>
          </p:txBody>
        </p:sp>
      </p:grpSp>
      <p:grpSp>
        <p:nvGrpSpPr>
          <p:cNvPr id="16" name="Group 16"/>
          <p:cNvGrpSpPr/>
          <p:nvPr/>
        </p:nvGrpSpPr>
        <p:grpSpPr>
          <a:xfrm>
            <a:off x="6901584" y="5625645"/>
            <a:ext cx="3562978" cy="1657135"/>
            <a:chOff x="0" y="0"/>
            <a:chExt cx="1232557" cy="573260"/>
          </a:xfrm>
        </p:grpSpPr>
        <p:sp>
          <p:nvSpPr>
            <p:cNvPr id="17" name="Freeform 17"/>
            <p:cNvSpPr/>
            <p:nvPr/>
          </p:nvSpPr>
          <p:spPr>
            <a:xfrm>
              <a:off x="0" y="0"/>
              <a:ext cx="1232557" cy="573260"/>
            </a:xfrm>
            <a:custGeom>
              <a:avLst/>
              <a:gdLst/>
              <a:ahLst/>
              <a:cxnLst/>
              <a:rect l="l" t="t" r="r" b="b"/>
              <a:pathLst>
                <a:path w="1232557" h="573260">
                  <a:moveTo>
                    <a:pt x="42439" y="0"/>
                  </a:moveTo>
                  <a:lnTo>
                    <a:pt x="1190118" y="0"/>
                  </a:lnTo>
                  <a:cubicBezTo>
                    <a:pt x="1201373" y="0"/>
                    <a:pt x="1212168" y="4471"/>
                    <a:pt x="1220127" y="12430"/>
                  </a:cubicBezTo>
                  <a:cubicBezTo>
                    <a:pt x="1228086" y="20389"/>
                    <a:pt x="1232557" y="31184"/>
                    <a:pt x="1232557" y="42439"/>
                  </a:cubicBezTo>
                  <a:lnTo>
                    <a:pt x="1232557" y="530821"/>
                  </a:lnTo>
                  <a:cubicBezTo>
                    <a:pt x="1232557" y="542076"/>
                    <a:pt x="1228086" y="552871"/>
                    <a:pt x="1220127" y="560830"/>
                  </a:cubicBezTo>
                  <a:cubicBezTo>
                    <a:pt x="1212168" y="568789"/>
                    <a:pt x="1201373" y="573260"/>
                    <a:pt x="1190118" y="573260"/>
                  </a:cubicBezTo>
                  <a:lnTo>
                    <a:pt x="42439" y="573260"/>
                  </a:lnTo>
                  <a:cubicBezTo>
                    <a:pt x="31184" y="573260"/>
                    <a:pt x="20389" y="568789"/>
                    <a:pt x="12430" y="560830"/>
                  </a:cubicBezTo>
                  <a:cubicBezTo>
                    <a:pt x="4471" y="552871"/>
                    <a:pt x="0" y="542076"/>
                    <a:pt x="0" y="530821"/>
                  </a:cubicBezTo>
                  <a:lnTo>
                    <a:pt x="0" y="42439"/>
                  </a:lnTo>
                  <a:cubicBezTo>
                    <a:pt x="0" y="31184"/>
                    <a:pt x="4471" y="20389"/>
                    <a:pt x="12430" y="12430"/>
                  </a:cubicBezTo>
                  <a:cubicBezTo>
                    <a:pt x="20389" y="4471"/>
                    <a:pt x="31184" y="0"/>
                    <a:pt x="42439" y="0"/>
                  </a:cubicBezTo>
                  <a:close/>
                </a:path>
              </a:pathLst>
            </a:custGeom>
            <a:solidFill>
              <a:srgbClr val="396CCD"/>
            </a:solidFill>
          </p:spPr>
          <p:txBody>
            <a:bodyPr/>
            <a:lstStyle/>
            <a:p>
              <a:endParaRPr lang="en-IN"/>
            </a:p>
          </p:txBody>
        </p:sp>
        <p:sp>
          <p:nvSpPr>
            <p:cNvPr id="18" name="TextBox 18"/>
            <p:cNvSpPr txBox="1"/>
            <p:nvPr/>
          </p:nvSpPr>
          <p:spPr>
            <a:xfrm>
              <a:off x="0" y="-57150"/>
              <a:ext cx="1232557"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Entry Time</a:t>
              </a:r>
            </a:p>
          </p:txBody>
        </p:sp>
      </p:grpSp>
      <p:grpSp>
        <p:nvGrpSpPr>
          <p:cNvPr id="19" name="Group 19"/>
          <p:cNvGrpSpPr/>
          <p:nvPr/>
        </p:nvGrpSpPr>
        <p:grpSpPr>
          <a:xfrm>
            <a:off x="5731062" y="8311480"/>
            <a:ext cx="5183701" cy="1657135"/>
            <a:chOff x="0" y="0"/>
            <a:chExt cx="1793220" cy="573260"/>
          </a:xfrm>
        </p:grpSpPr>
        <p:sp>
          <p:nvSpPr>
            <p:cNvPr id="20" name="Freeform 20"/>
            <p:cNvSpPr/>
            <p:nvPr/>
          </p:nvSpPr>
          <p:spPr>
            <a:xfrm>
              <a:off x="0" y="0"/>
              <a:ext cx="1793220" cy="573260"/>
            </a:xfrm>
            <a:custGeom>
              <a:avLst/>
              <a:gdLst/>
              <a:ahLst/>
              <a:cxnLst/>
              <a:rect l="l" t="t" r="r" b="b"/>
              <a:pathLst>
                <a:path w="1793220" h="573260">
                  <a:moveTo>
                    <a:pt x="29170" y="0"/>
                  </a:moveTo>
                  <a:lnTo>
                    <a:pt x="1764050" y="0"/>
                  </a:lnTo>
                  <a:cubicBezTo>
                    <a:pt x="1771787" y="0"/>
                    <a:pt x="1779206" y="3073"/>
                    <a:pt x="1784677" y="8544"/>
                  </a:cubicBezTo>
                  <a:cubicBezTo>
                    <a:pt x="1790147" y="14014"/>
                    <a:pt x="1793220" y="21434"/>
                    <a:pt x="1793220" y="29170"/>
                  </a:cubicBezTo>
                  <a:lnTo>
                    <a:pt x="1793220" y="544090"/>
                  </a:lnTo>
                  <a:cubicBezTo>
                    <a:pt x="1793220" y="560200"/>
                    <a:pt x="1780161" y="573260"/>
                    <a:pt x="1764050" y="573260"/>
                  </a:cubicBezTo>
                  <a:lnTo>
                    <a:pt x="29170" y="573260"/>
                  </a:lnTo>
                  <a:cubicBezTo>
                    <a:pt x="21434" y="573260"/>
                    <a:pt x="14014" y="570187"/>
                    <a:pt x="8544" y="564716"/>
                  </a:cubicBezTo>
                  <a:cubicBezTo>
                    <a:pt x="3073" y="559246"/>
                    <a:pt x="0" y="551826"/>
                    <a:pt x="0" y="544090"/>
                  </a:cubicBezTo>
                  <a:lnTo>
                    <a:pt x="0" y="29170"/>
                  </a:lnTo>
                  <a:cubicBezTo>
                    <a:pt x="0" y="21434"/>
                    <a:pt x="3073" y="14014"/>
                    <a:pt x="8544" y="8544"/>
                  </a:cubicBezTo>
                  <a:cubicBezTo>
                    <a:pt x="14014" y="3073"/>
                    <a:pt x="21434" y="0"/>
                    <a:pt x="29170" y="0"/>
                  </a:cubicBezTo>
                  <a:close/>
                </a:path>
              </a:pathLst>
            </a:custGeom>
            <a:solidFill>
              <a:srgbClr val="396CCD"/>
            </a:solidFill>
          </p:spPr>
          <p:txBody>
            <a:bodyPr/>
            <a:lstStyle/>
            <a:p>
              <a:endParaRPr lang="en-IN"/>
            </a:p>
          </p:txBody>
        </p:sp>
        <p:sp>
          <p:nvSpPr>
            <p:cNvPr id="21" name="TextBox 21"/>
            <p:cNvSpPr txBox="1"/>
            <p:nvPr/>
          </p:nvSpPr>
          <p:spPr>
            <a:xfrm>
              <a:off x="0" y="-57150"/>
              <a:ext cx="1793220"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Generates QR Code </a:t>
              </a:r>
            </a:p>
          </p:txBody>
        </p:sp>
      </p:grpSp>
      <p:grpSp>
        <p:nvGrpSpPr>
          <p:cNvPr id="22" name="Group 22"/>
          <p:cNvGrpSpPr/>
          <p:nvPr/>
        </p:nvGrpSpPr>
        <p:grpSpPr>
          <a:xfrm>
            <a:off x="12864357" y="5625645"/>
            <a:ext cx="3562978" cy="1657135"/>
            <a:chOff x="0" y="0"/>
            <a:chExt cx="1232557" cy="573260"/>
          </a:xfrm>
        </p:grpSpPr>
        <p:sp>
          <p:nvSpPr>
            <p:cNvPr id="23" name="Freeform 23"/>
            <p:cNvSpPr/>
            <p:nvPr/>
          </p:nvSpPr>
          <p:spPr>
            <a:xfrm>
              <a:off x="0" y="0"/>
              <a:ext cx="1232557" cy="573260"/>
            </a:xfrm>
            <a:custGeom>
              <a:avLst/>
              <a:gdLst/>
              <a:ahLst/>
              <a:cxnLst/>
              <a:rect l="l" t="t" r="r" b="b"/>
              <a:pathLst>
                <a:path w="1232557" h="573260">
                  <a:moveTo>
                    <a:pt x="42439" y="0"/>
                  </a:moveTo>
                  <a:lnTo>
                    <a:pt x="1190118" y="0"/>
                  </a:lnTo>
                  <a:cubicBezTo>
                    <a:pt x="1201373" y="0"/>
                    <a:pt x="1212168" y="4471"/>
                    <a:pt x="1220127" y="12430"/>
                  </a:cubicBezTo>
                  <a:cubicBezTo>
                    <a:pt x="1228086" y="20389"/>
                    <a:pt x="1232557" y="31184"/>
                    <a:pt x="1232557" y="42439"/>
                  </a:cubicBezTo>
                  <a:lnTo>
                    <a:pt x="1232557" y="530821"/>
                  </a:lnTo>
                  <a:cubicBezTo>
                    <a:pt x="1232557" y="542076"/>
                    <a:pt x="1228086" y="552871"/>
                    <a:pt x="1220127" y="560830"/>
                  </a:cubicBezTo>
                  <a:cubicBezTo>
                    <a:pt x="1212168" y="568789"/>
                    <a:pt x="1201373" y="573260"/>
                    <a:pt x="1190118" y="573260"/>
                  </a:cubicBezTo>
                  <a:lnTo>
                    <a:pt x="42439" y="573260"/>
                  </a:lnTo>
                  <a:cubicBezTo>
                    <a:pt x="31184" y="573260"/>
                    <a:pt x="20389" y="568789"/>
                    <a:pt x="12430" y="560830"/>
                  </a:cubicBezTo>
                  <a:cubicBezTo>
                    <a:pt x="4471" y="552871"/>
                    <a:pt x="0" y="542076"/>
                    <a:pt x="0" y="530821"/>
                  </a:cubicBezTo>
                  <a:lnTo>
                    <a:pt x="0" y="42439"/>
                  </a:lnTo>
                  <a:cubicBezTo>
                    <a:pt x="0" y="31184"/>
                    <a:pt x="4471" y="20389"/>
                    <a:pt x="12430" y="12430"/>
                  </a:cubicBezTo>
                  <a:cubicBezTo>
                    <a:pt x="20389" y="4471"/>
                    <a:pt x="31184" y="0"/>
                    <a:pt x="42439" y="0"/>
                  </a:cubicBezTo>
                  <a:close/>
                </a:path>
              </a:pathLst>
            </a:custGeom>
            <a:solidFill>
              <a:srgbClr val="396CCD"/>
            </a:solidFill>
          </p:spPr>
          <p:txBody>
            <a:bodyPr/>
            <a:lstStyle/>
            <a:p>
              <a:endParaRPr lang="en-IN"/>
            </a:p>
          </p:txBody>
        </p:sp>
        <p:sp>
          <p:nvSpPr>
            <p:cNvPr id="24" name="TextBox 24"/>
            <p:cNvSpPr txBox="1"/>
            <p:nvPr/>
          </p:nvSpPr>
          <p:spPr>
            <a:xfrm>
              <a:off x="0" y="-57150"/>
              <a:ext cx="1232557"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Exit Time</a:t>
              </a:r>
            </a:p>
          </p:txBody>
        </p:sp>
      </p:grpSp>
      <p:grpSp>
        <p:nvGrpSpPr>
          <p:cNvPr id="25" name="Group 25"/>
          <p:cNvGrpSpPr/>
          <p:nvPr/>
        </p:nvGrpSpPr>
        <p:grpSpPr>
          <a:xfrm>
            <a:off x="12864357" y="8311480"/>
            <a:ext cx="4598440" cy="1657135"/>
            <a:chOff x="0" y="0"/>
            <a:chExt cx="1590759" cy="573260"/>
          </a:xfrm>
        </p:grpSpPr>
        <p:sp>
          <p:nvSpPr>
            <p:cNvPr id="26" name="Freeform 26"/>
            <p:cNvSpPr/>
            <p:nvPr/>
          </p:nvSpPr>
          <p:spPr>
            <a:xfrm>
              <a:off x="0" y="0"/>
              <a:ext cx="1590759" cy="573260"/>
            </a:xfrm>
            <a:custGeom>
              <a:avLst/>
              <a:gdLst/>
              <a:ahLst/>
              <a:cxnLst/>
              <a:rect l="l" t="t" r="r" b="b"/>
              <a:pathLst>
                <a:path w="1590759" h="573260">
                  <a:moveTo>
                    <a:pt x="32883" y="0"/>
                  </a:moveTo>
                  <a:lnTo>
                    <a:pt x="1557876" y="0"/>
                  </a:lnTo>
                  <a:cubicBezTo>
                    <a:pt x="1576036" y="0"/>
                    <a:pt x="1590759" y="14722"/>
                    <a:pt x="1590759" y="32883"/>
                  </a:cubicBezTo>
                  <a:lnTo>
                    <a:pt x="1590759" y="540377"/>
                  </a:lnTo>
                  <a:cubicBezTo>
                    <a:pt x="1590759" y="558538"/>
                    <a:pt x="1576036" y="573260"/>
                    <a:pt x="1557876" y="573260"/>
                  </a:cubicBezTo>
                  <a:lnTo>
                    <a:pt x="32883" y="573260"/>
                  </a:lnTo>
                  <a:cubicBezTo>
                    <a:pt x="14722" y="573260"/>
                    <a:pt x="0" y="558538"/>
                    <a:pt x="0" y="540377"/>
                  </a:cubicBezTo>
                  <a:lnTo>
                    <a:pt x="0" y="32883"/>
                  </a:lnTo>
                  <a:cubicBezTo>
                    <a:pt x="0" y="14722"/>
                    <a:pt x="14722" y="0"/>
                    <a:pt x="32883" y="0"/>
                  </a:cubicBezTo>
                  <a:close/>
                </a:path>
              </a:pathLst>
            </a:custGeom>
            <a:solidFill>
              <a:srgbClr val="396CCD"/>
            </a:solidFill>
          </p:spPr>
          <p:txBody>
            <a:bodyPr/>
            <a:lstStyle/>
            <a:p>
              <a:endParaRPr lang="en-IN"/>
            </a:p>
          </p:txBody>
        </p:sp>
        <p:sp>
          <p:nvSpPr>
            <p:cNvPr id="27" name="TextBox 27"/>
            <p:cNvSpPr txBox="1"/>
            <p:nvPr/>
          </p:nvSpPr>
          <p:spPr>
            <a:xfrm>
              <a:off x="0" y="-57150"/>
              <a:ext cx="1590759"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Update Exit Time</a:t>
              </a:r>
            </a:p>
          </p:txBody>
        </p:sp>
      </p:grpSp>
      <p:grpSp>
        <p:nvGrpSpPr>
          <p:cNvPr id="28" name="Group 28"/>
          <p:cNvGrpSpPr/>
          <p:nvPr/>
        </p:nvGrpSpPr>
        <p:grpSpPr>
          <a:xfrm>
            <a:off x="3705158" y="3422354"/>
            <a:ext cx="868707" cy="561507"/>
            <a:chOff x="0" y="0"/>
            <a:chExt cx="812800" cy="525370"/>
          </a:xfrm>
        </p:grpSpPr>
        <p:sp>
          <p:nvSpPr>
            <p:cNvPr id="29" name="Freeform 29"/>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0" name="TextBox 30"/>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31" name="Group 31"/>
          <p:cNvGrpSpPr/>
          <p:nvPr/>
        </p:nvGrpSpPr>
        <p:grpSpPr>
          <a:xfrm rot="3334345">
            <a:off x="11952859" y="4836895"/>
            <a:ext cx="868707" cy="561507"/>
            <a:chOff x="0" y="0"/>
            <a:chExt cx="812800" cy="525370"/>
          </a:xfrm>
        </p:grpSpPr>
        <p:sp>
          <p:nvSpPr>
            <p:cNvPr id="32" name="Freeform 32"/>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3" name="TextBox 33"/>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34" name="Group 34"/>
          <p:cNvGrpSpPr/>
          <p:nvPr/>
        </p:nvGrpSpPr>
        <p:grpSpPr>
          <a:xfrm rot="7700514">
            <a:off x="9540555" y="4862747"/>
            <a:ext cx="868707" cy="561507"/>
            <a:chOff x="0" y="0"/>
            <a:chExt cx="812800" cy="525370"/>
          </a:xfrm>
        </p:grpSpPr>
        <p:sp>
          <p:nvSpPr>
            <p:cNvPr id="35" name="Freeform 35"/>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6" name="TextBox 36"/>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37" name="Group 37"/>
          <p:cNvGrpSpPr/>
          <p:nvPr/>
        </p:nvGrpSpPr>
        <p:grpSpPr>
          <a:xfrm>
            <a:off x="8306795" y="3574754"/>
            <a:ext cx="868707" cy="561507"/>
            <a:chOff x="0" y="0"/>
            <a:chExt cx="812800" cy="525370"/>
          </a:xfrm>
        </p:grpSpPr>
        <p:sp>
          <p:nvSpPr>
            <p:cNvPr id="38" name="Freeform 38"/>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9" name="TextBox 39"/>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40" name="Group 40"/>
          <p:cNvGrpSpPr/>
          <p:nvPr/>
        </p:nvGrpSpPr>
        <p:grpSpPr>
          <a:xfrm rot="5400000">
            <a:off x="8026042" y="7596373"/>
            <a:ext cx="868707" cy="561507"/>
            <a:chOff x="0" y="0"/>
            <a:chExt cx="812800" cy="525370"/>
          </a:xfrm>
        </p:grpSpPr>
        <p:sp>
          <p:nvSpPr>
            <p:cNvPr id="41" name="Freeform 41"/>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42" name="TextBox 42"/>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43" name="Group 43"/>
          <p:cNvGrpSpPr/>
          <p:nvPr/>
        </p:nvGrpSpPr>
        <p:grpSpPr>
          <a:xfrm rot="5400000">
            <a:off x="14492246" y="7596373"/>
            <a:ext cx="868707" cy="561507"/>
            <a:chOff x="0" y="0"/>
            <a:chExt cx="812800" cy="525370"/>
          </a:xfrm>
        </p:grpSpPr>
        <p:sp>
          <p:nvSpPr>
            <p:cNvPr id="44" name="Freeform 44"/>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45" name="TextBox 45"/>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sp>
        <p:nvSpPr>
          <p:cNvPr id="46" name="TextBox 46"/>
          <p:cNvSpPr txBox="1"/>
          <p:nvPr/>
        </p:nvSpPr>
        <p:spPr>
          <a:xfrm>
            <a:off x="4769794" y="641564"/>
            <a:ext cx="7460814" cy="954614"/>
          </a:xfrm>
          <a:prstGeom prst="rect">
            <a:avLst/>
          </a:prstGeom>
        </p:spPr>
        <p:txBody>
          <a:bodyPr lIns="0" tIns="0" rIns="0" bIns="0" rtlCol="0" anchor="t">
            <a:spAutoFit/>
          </a:bodyPr>
          <a:lstStyle/>
          <a:p>
            <a:pPr algn="ctr">
              <a:lnSpc>
                <a:spcPts val="7758"/>
              </a:lnSpc>
              <a:spcBef>
                <a:spcPct val="0"/>
              </a:spcBef>
            </a:pPr>
            <a:r>
              <a:rPr lang="en-US" sz="5541">
                <a:solidFill>
                  <a:srgbClr val="000000"/>
                </a:solidFill>
                <a:latin typeface="Montserrat"/>
                <a:ea typeface="Montserrat"/>
                <a:cs typeface="Montserrat"/>
                <a:sym typeface="Montserrat"/>
              </a:rPr>
              <a:t>Clinic Staff Flowchart</a:t>
            </a:r>
          </a:p>
        </p:txBody>
      </p:sp>
      <p:sp>
        <p:nvSpPr>
          <p:cNvPr id="47" name="Freeform 47"/>
          <p:cNvSpPr/>
          <p:nvPr/>
        </p:nvSpPr>
        <p:spPr>
          <a:xfrm>
            <a:off x="0" y="5418341"/>
            <a:ext cx="3507854" cy="4868659"/>
          </a:xfrm>
          <a:custGeom>
            <a:avLst/>
            <a:gdLst/>
            <a:ahLst/>
            <a:cxnLst/>
            <a:rect l="l" t="t" r="r" b="b"/>
            <a:pathLst>
              <a:path w="3507854" h="4868659">
                <a:moveTo>
                  <a:pt x="0" y="0"/>
                </a:moveTo>
                <a:lnTo>
                  <a:pt x="3507854" y="0"/>
                </a:lnTo>
                <a:lnTo>
                  <a:pt x="3507854" y="4868659"/>
                </a:lnTo>
                <a:lnTo>
                  <a:pt x="0" y="48686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grpSp>
        <p:nvGrpSpPr>
          <p:cNvPr id="2" name="Group 2"/>
          <p:cNvGrpSpPr/>
          <p:nvPr/>
        </p:nvGrpSpPr>
        <p:grpSpPr>
          <a:xfrm>
            <a:off x="-791584" y="8086480"/>
            <a:ext cx="2825807" cy="282580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txBody>
            <a:bodyPr/>
            <a:lstStyle/>
            <a:p>
              <a:endParaRPr lang="en-IN"/>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418"/>
                </a:lnSpc>
              </a:pPr>
              <a:endParaRPr/>
            </a:p>
          </p:txBody>
        </p:sp>
      </p:grpSp>
      <p:grpSp>
        <p:nvGrpSpPr>
          <p:cNvPr id="5" name="Group 5"/>
          <p:cNvGrpSpPr/>
          <p:nvPr/>
        </p:nvGrpSpPr>
        <p:grpSpPr>
          <a:xfrm>
            <a:off x="16603479" y="-587079"/>
            <a:ext cx="2825807" cy="282580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418"/>
                </a:lnSpc>
              </a:pPr>
              <a:endParaRPr/>
            </a:p>
          </p:txBody>
        </p:sp>
      </p:grpSp>
      <p:grpSp>
        <p:nvGrpSpPr>
          <p:cNvPr id="8" name="Group 8"/>
          <p:cNvGrpSpPr/>
          <p:nvPr/>
        </p:nvGrpSpPr>
        <p:grpSpPr>
          <a:xfrm>
            <a:off x="16118717" y="8559191"/>
            <a:ext cx="2825807" cy="2825807"/>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p:spPr>
          <p:txBody>
            <a:bodyPr/>
            <a:lstStyle/>
            <a:p>
              <a:endParaRPr lang="en-IN"/>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418"/>
                </a:lnSpc>
              </a:pPr>
              <a:endParaRPr/>
            </a:p>
          </p:txBody>
        </p:sp>
      </p:grpSp>
      <p:sp>
        <p:nvSpPr>
          <p:cNvPr id="11" name="Freeform 11"/>
          <p:cNvSpPr/>
          <p:nvPr/>
        </p:nvSpPr>
        <p:spPr>
          <a:xfrm>
            <a:off x="-2973818" y="-6635355"/>
            <a:ext cx="28212405" cy="8874084"/>
          </a:xfrm>
          <a:custGeom>
            <a:avLst/>
            <a:gdLst/>
            <a:ahLst/>
            <a:cxnLst/>
            <a:rect l="l" t="t" r="r" b="b"/>
            <a:pathLst>
              <a:path w="28212405" h="8874084">
                <a:moveTo>
                  <a:pt x="0" y="0"/>
                </a:moveTo>
                <a:lnTo>
                  <a:pt x="28212405" y="0"/>
                </a:lnTo>
                <a:lnTo>
                  <a:pt x="28212405" y="8874083"/>
                </a:lnTo>
                <a:lnTo>
                  <a:pt x="0" y="887408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12" name="Group 12"/>
          <p:cNvGrpSpPr/>
          <p:nvPr/>
        </p:nvGrpSpPr>
        <p:grpSpPr>
          <a:xfrm>
            <a:off x="621320" y="3247405"/>
            <a:ext cx="3086100" cy="1354151"/>
            <a:chOff x="0" y="0"/>
            <a:chExt cx="1232557" cy="540834"/>
          </a:xfrm>
        </p:grpSpPr>
        <p:sp>
          <p:nvSpPr>
            <p:cNvPr id="13" name="Freeform 13"/>
            <p:cNvSpPr/>
            <p:nvPr/>
          </p:nvSpPr>
          <p:spPr>
            <a:xfrm>
              <a:off x="0" y="0"/>
              <a:ext cx="1232557" cy="540834"/>
            </a:xfrm>
            <a:custGeom>
              <a:avLst/>
              <a:gdLst/>
              <a:ahLst/>
              <a:cxnLst/>
              <a:rect l="l" t="t" r="r" b="b"/>
              <a:pathLst>
                <a:path w="1232557" h="540834">
                  <a:moveTo>
                    <a:pt x="48997" y="0"/>
                  </a:moveTo>
                  <a:lnTo>
                    <a:pt x="1183560" y="0"/>
                  </a:lnTo>
                  <a:cubicBezTo>
                    <a:pt x="1196555" y="0"/>
                    <a:pt x="1209017" y="5162"/>
                    <a:pt x="1218206" y="14351"/>
                  </a:cubicBezTo>
                  <a:cubicBezTo>
                    <a:pt x="1227395" y="23540"/>
                    <a:pt x="1232557" y="36002"/>
                    <a:pt x="1232557" y="48997"/>
                  </a:cubicBezTo>
                  <a:lnTo>
                    <a:pt x="1232557" y="491837"/>
                  </a:lnTo>
                  <a:cubicBezTo>
                    <a:pt x="1232557" y="504832"/>
                    <a:pt x="1227395" y="517294"/>
                    <a:pt x="1218206" y="526483"/>
                  </a:cubicBezTo>
                  <a:cubicBezTo>
                    <a:pt x="1209017" y="535672"/>
                    <a:pt x="1196555" y="540834"/>
                    <a:pt x="1183560" y="540834"/>
                  </a:cubicBezTo>
                  <a:lnTo>
                    <a:pt x="48997" y="540834"/>
                  </a:lnTo>
                  <a:cubicBezTo>
                    <a:pt x="36002" y="540834"/>
                    <a:pt x="23540" y="535672"/>
                    <a:pt x="14351" y="526483"/>
                  </a:cubicBezTo>
                  <a:cubicBezTo>
                    <a:pt x="5162" y="517294"/>
                    <a:pt x="0" y="504832"/>
                    <a:pt x="0" y="491837"/>
                  </a:cubicBezTo>
                  <a:lnTo>
                    <a:pt x="0" y="48997"/>
                  </a:lnTo>
                  <a:cubicBezTo>
                    <a:pt x="0" y="36002"/>
                    <a:pt x="5162" y="23540"/>
                    <a:pt x="14351" y="14351"/>
                  </a:cubicBezTo>
                  <a:cubicBezTo>
                    <a:pt x="23540" y="5162"/>
                    <a:pt x="36002" y="0"/>
                    <a:pt x="48997" y="0"/>
                  </a:cubicBezTo>
                  <a:close/>
                </a:path>
              </a:pathLst>
            </a:custGeom>
            <a:solidFill>
              <a:srgbClr val="396CCD"/>
            </a:solidFill>
          </p:spPr>
          <p:txBody>
            <a:bodyPr/>
            <a:lstStyle/>
            <a:p>
              <a:endParaRPr lang="en-IN"/>
            </a:p>
          </p:txBody>
        </p:sp>
        <p:sp>
          <p:nvSpPr>
            <p:cNvPr id="14" name="TextBox 14"/>
            <p:cNvSpPr txBox="1"/>
            <p:nvPr/>
          </p:nvSpPr>
          <p:spPr>
            <a:xfrm>
              <a:off x="0" y="-57150"/>
              <a:ext cx="1232557" cy="597984"/>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Student</a:t>
              </a:r>
            </a:p>
          </p:txBody>
        </p:sp>
      </p:grpSp>
      <p:grpSp>
        <p:nvGrpSpPr>
          <p:cNvPr id="15" name="Group 15"/>
          <p:cNvGrpSpPr/>
          <p:nvPr/>
        </p:nvGrpSpPr>
        <p:grpSpPr>
          <a:xfrm>
            <a:off x="9591602" y="3089835"/>
            <a:ext cx="5764795" cy="1511721"/>
            <a:chOff x="0" y="0"/>
            <a:chExt cx="2302400" cy="603766"/>
          </a:xfrm>
        </p:grpSpPr>
        <p:sp>
          <p:nvSpPr>
            <p:cNvPr id="16" name="Freeform 16"/>
            <p:cNvSpPr/>
            <p:nvPr/>
          </p:nvSpPr>
          <p:spPr>
            <a:xfrm>
              <a:off x="0" y="0"/>
              <a:ext cx="2302400" cy="603766"/>
            </a:xfrm>
            <a:custGeom>
              <a:avLst/>
              <a:gdLst/>
              <a:ahLst/>
              <a:cxnLst/>
              <a:rect l="l" t="t" r="r" b="b"/>
              <a:pathLst>
                <a:path w="2302400" h="603766">
                  <a:moveTo>
                    <a:pt x="26230" y="0"/>
                  </a:moveTo>
                  <a:lnTo>
                    <a:pt x="2276170" y="0"/>
                  </a:lnTo>
                  <a:cubicBezTo>
                    <a:pt x="2290656" y="0"/>
                    <a:pt x="2302400" y="11743"/>
                    <a:pt x="2302400" y="26230"/>
                  </a:cubicBezTo>
                  <a:lnTo>
                    <a:pt x="2302400" y="577536"/>
                  </a:lnTo>
                  <a:cubicBezTo>
                    <a:pt x="2302400" y="584493"/>
                    <a:pt x="2299637" y="591164"/>
                    <a:pt x="2294717" y="596083"/>
                  </a:cubicBezTo>
                  <a:cubicBezTo>
                    <a:pt x="2289798" y="601002"/>
                    <a:pt x="2283127" y="603766"/>
                    <a:pt x="2276170" y="603766"/>
                  </a:cubicBezTo>
                  <a:lnTo>
                    <a:pt x="26230" y="603766"/>
                  </a:lnTo>
                  <a:cubicBezTo>
                    <a:pt x="11743" y="603766"/>
                    <a:pt x="0" y="592022"/>
                    <a:pt x="0" y="577536"/>
                  </a:cubicBezTo>
                  <a:lnTo>
                    <a:pt x="0" y="26230"/>
                  </a:lnTo>
                  <a:cubicBezTo>
                    <a:pt x="0" y="11743"/>
                    <a:pt x="11743" y="0"/>
                    <a:pt x="26230" y="0"/>
                  </a:cubicBezTo>
                  <a:close/>
                </a:path>
              </a:pathLst>
            </a:custGeom>
            <a:solidFill>
              <a:srgbClr val="396CCD"/>
            </a:solidFill>
          </p:spPr>
          <p:txBody>
            <a:bodyPr/>
            <a:lstStyle/>
            <a:p>
              <a:endParaRPr lang="en-IN"/>
            </a:p>
          </p:txBody>
        </p:sp>
        <p:sp>
          <p:nvSpPr>
            <p:cNvPr id="17" name="TextBox 17"/>
            <p:cNvSpPr txBox="1"/>
            <p:nvPr/>
          </p:nvSpPr>
          <p:spPr>
            <a:xfrm>
              <a:off x="0" y="-57150"/>
              <a:ext cx="2302400" cy="660916"/>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Input Of Student ID</a:t>
              </a:r>
            </a:p>
          </p:txBody>
        </p:sp>
      </p:grpSp>
      <p:grpSp>
        <p:nvGrpSpPr>
          <p:cNvPr id="18" name="Group 18"/>
          <p:cNvGrpSpPr/>
          <p:nvPr/>
        </p:nvGrpSpPr>
        <p:grpSpPr>
          <a:xfrm>
            <a:off x="7010823" y="6747638"/>
            <a:ext cx="5157024" cy="1435339"/>
            <a:chOff x="0" y="0"/>
            <a:chExt cx="2059662" cy="573260"/>
          </a:xfrm>
        </p:grpSpPr>
        <p:sp>
          <p:nvSpPr>
            <p:cNvPr id="19" name="Freeform 19"/>
            <p:cNvSpPr/>
            <p:nvPr/>
          </p:nvSpPr>
          <p:spPr>
            <a:xfrm>
              <a:off x="0" y="0"/>
              <a:ext cx="2059662" cy="573260"/>
            </a:xfrm>
            <a:custGeom>
              <a:avLst/>
              <a:gdLst/>
              <a:ahLst/>
              <a:cxnLst/>
              <a:rect l="l" t="t" r="r" b="b"/>
              <a:pathLst>
                <a:path w="2059662" h="573260">
                  <a:moveTo>
                    <a:pt x="29321" y="0"/>
                  </a:moveTo>
                  <a:lnTo>
                    <a:pt x="2030341" y="0"/>
                  </a:lnTo>
                  <a:cubicBezTo>
                    <a:pt x="2046535" y="0"/>
                    <a:pt x="2059662" y="13127"/>
                    <a:pt x="2059662" y="29321"/>
                  </a:cubicBezTo>
                  <a:lnTo>
                    <a:pt x="2059662" y="543939"/>
                  </a:lnTo>
                  <a:cubicBezTo>
                    <a:pt x="2059662" y="560132"/>
                    <a:pt x="2046535" y="573260"/>
                    <a:pt x="2030341" y="573260"/>
                  </a:cubicBezTo>
                  <a:lnTo>
                    <a:pt x="29321" y="573260"/>
                  </a:lnTo>
                  <a:cubicBezTo>
                    <a:pt x="21545" y="573260"/>
                    <a:pt x="14087" y="570171"/>
                    <a:pt x="8588" y="564672"/>
                  </a:cubicBezTo>
                  <a:cubicBezTo>
                    <a:pt x="3089" y="559173"/>
                    <a:pt x="0" y="551715"/>
                    <a:pt x="0" y="543939"/>
                  </a:cubicBezTo>
                  <a:lnTo>
                    <a:pt x="0" y="29321"/>
                  </a:lnTo>
                  <a:cubicBezTo>
                    <a:pt x="0" y="21545"/>
                    <a:pt x="3089" y="14087"/>
                    <a:pt x="8588" y="8588"/>
                  </a:cubicBezTo>
                  <a:cubicBezTo>
                    <a:pt x="14087" y="3089"/>
                    <a:pt x="21545" y="0"/>
                    <a:pt x="29321" y="0"/>
                  </a:cubicBezTo>
                  <a:close/>
                </a:path>
              </a:pathLst>
            </a:custGeom>
            <a:solidFill>
              <a:srgbClr val="396CCD"/>
            </a:solidFill>
          </p:spPr>
          <p:txBody>
            <a:bodyPr/>
            <a:lstStyle/>
            <a:p>
              <a:endParaRPr lang="en-IN"/>
            </a:p>
          </p:txBody>
        </p:sp>
        <p:sp>
          <p:nvSpPr>
            <p:cNvPr id="20" name="TextBox 20"/>
            <p:cNvSpPr txBox="1"/>
            <p:nvPr/>
          </p:nvSpPr>
          <p:spPr>
            <a:xfrm>
              <a:off x="0" y="-57150"/>
              <a:ext cx="2059662"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Show Duration &amp; Visits</a:t>
              </a:r>
            </a:p>
          </p:txBody>
        </p:sp>
      </p:grpSp>
      <p:grpSp>
        <p:nvGrpSpPr>
          <p:cNvPr id="21" name="Group 21"/>
          <p:cNvGrpSpPr/>
          <p:nvPr/>
        </p:nvGrpSpPr>
        <p:grpSpPr>
          <a:xfrm>
            <a:off x="13034483" y="6747638"/>
            <a:ext cx="4639293" cy="1435339"/>
            <a:chOff x="0" y="0"/>
            <a:chExt cx="1852886" cy="573260"/>
          </a:xfrm>
        </p:grpSpPr>
        <p:sp>
          <p:nvSpPr>
            <p:cNvPr id="22" name="Freeform 22"/>
            <p:cNvSpPr/>
            <p:nvPr/>
          </p:nvSpPr>
          <p:spPr>
            <a:xfrm>
              <a:off x="0" y="0"/>
              <a:ext cx="1852886" cy="573260"/>
            </a:xfrm>
            <a:custGeom>
              <a:avLst/>
              <a:gdLst/>
              <a:ahLst/>
              <a:cxnLst/>
              <a:rect l="l" t="t" r="r" b="b"/>
              <a:pathLst>
                <a:path w="1852886" h="573260">
                  <a:moveTo>
                    <a:pt x="32593" y="0"/>
                  </a:moveTo>
                  <a:lnTo>
                    <a:pt x="1820293" y="0"/>
                  </a:lnTo>
                  <a:cubicBezTo>
                    <a:pt x="1838293" y="0"/>
                    <a:pt x="1852886" y="14592"/>
                    <a:pt x="1852886" y="32593"/>
                  </a:cubicBezTo>
                  <a:lnTo>
                    <a:pt x="1852886" y="540667"/>
                  </a:lnTo>
                  <a:cubicBezTo>
                    <a:pt x="1852886" y="558667"/>
                    <a:pt x="1838293" y="573260"/>
                    <a:pt x="1820293" y="573260"/>
                  </a:cubicBezTo>
                  <a:lnTo>
                    <a:pt x="32593" y="573260"/>
                  </a:lnTo>
                  <a:cubicBezTo>
                    <a:pt x="23949" y="573260"/>
                    <a:pt x="15659" y="569826"/>
                    <a:pt x="9546" y="563714"/>
                  </a:cubicBezTo>
                  <a:cubicBezTo>
                    <a:pt x="3434" y="557601"/>
                    <a:pt x="0" y="549311"/>
                    <a:pt x="0" y="540667"/>
                  </a:cubicBezTo>
                  <a:lnTo>
                    <a:pt x="0" y="32593"/>
                  </a:lnTo>
                  <a:cubicBezTo>
                    <a:pt x="0" y="23949"/>
                    <a:pt x="3434" y="15659"/>
                    <a:pt x="9546" y="9546"/>
                  </a:cubicBezTo>
                  <a:cubicBezTo>
                    <a:pt x="15659" y="3434"/>
                    <a:pt x="23949" y="0"/>
                    <a:pt x="32593" y="0"/>
                  </a:cubicBezTo>
                  <a:close/>
                </a:path>
              </a:pathLst>
            </a:custGeom>
            <a:solidFill>
              <a:srgbClr val="396CCD"/>
            </a:solidFill>
          </p:spPr>
          <p:txBody>
            <a:bodyPr/>
            <a:lstStyle/>
            <a:p>
              <a:endParaRPr lang="en-IN"/>
            </a:p>
          </p:txBody>
        </p:sp>
        <p:sp>
          <p:nvSpPr>
            <p:cNvPr id="23" name="TextBox 23"/>
            <p:cNvSpPr txBox="1"/>
            <p:nvPr/>
          </p:nvSpPr>
          <p:spPr>
            <a:xfrm>
              <a:off x="0" y="-57150"/>
              <a:ext cx="1852886"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Print My Logs</a:t>
              </a:r>
            </a:p>
          </p:txBody>
        </p:sp>
      </p:grpSp>
      <p:grpSp>
        <p:nvGrpSpPr>
          <p:cNvPr id="24" name="Group 24"/>
          <p:cNvGrpSpPr/>
          <p:nvPr/>
        </p:nvGrpSpPr>
        <p:grpSpPr>
          <a:xfrm>
            <a:off x="5105327" y="3228394"/>
            <a:ext cx="3086100" cy="1373161"/>
            <a:chOff x="0" y="0"/>
            <a:chExt cx="1232557" cy="548427"/>
          </a:xfrm>
        </p:grpSpPr>
        <p:sp>
          <p:nvSpPr>
            <p:cNvPr id="25" name="Freeform 25"/>
            <p:cNvSpPr/>
            <p:nvPr/>
          </p:nvSpPr>
          <p:spPr>
            <a:xfrm>
              <a:off x="0" y="0"/>
              <a:ext cx="1232557" cy="548427"/>
            </a:xfrm>
            <a:custGeom>
              <a:avLst/>
              <a:gdLst/>
              <a:ahLst/>
              <a:cxnLst/>
              <a:rect l="l" t="t" r="r" b="b"/>
              <a:pathLst>
                <a:path w="1232557" h="548427">
                  <a:moveTo>
                    <a:pt x="48997" y="0"/>
                  </a:moveTo>
                  <a:lnTo>
                    <a:pt x="1183560" y="0"/>
                  </a:lnTo>
                  <a:cubicBezTo>
                    <a:pt x="1196555" y="0"/>
                    <a:pt x="1209017" y="5162"/>
                    <a:pt x="1218206" y="14351"/>
                  </a:cubicBezTo>
                  <a:cubicBezTo>
                    <a:pt x="1227395" y="23540"/>
                    <a:pt x="1232557" y="36002"/>
                    <a:pt x="1232557" y="48997"/>
                  </a:cubicBezTo>
                  <a:lnTo>
                    <a:pt x="1232557" y="499430"/>
                  </a:lnTo>
                  <a:cubicBezTo>
                    <a:pt x="1232557" y="512424"/>
                    <a:pt x="1227395" y="524887"/>
                    <a:pt x="1218206" y="534076"/>
                  </a:cubicBezTo>
                  <a:cubicBezTo>
                    <a:pt x="1209017" y="543264"/>
                    <a:pt x="1196555" y="548427"/>
                    <a:pt x="1183560" y="548427"/>
                  </a:cubicBezTo>
                  <a:lnTo>
                    <a:pt x="48997" y="548427"/>
                  </a:lnTo>
                  <a:cubicBezTo>
                    <a:pt x="21937" y="548427"/>
                    <a:pt x="0" y="526490"/>
                    <a:pt x="0" y="499430"/>
                  </a:cubicBezTo>
                  <a:lnTo>
                    <a:pt x="0" y="48997"/>
                  </a:lnTo>
                  <a:cubicBezTo>
                    <a:pt x="0" y="36002"/>
                    <a:pt x="5162" y="23540"/>
                    <a:pt x="14351" y="14351"/>
                  </a:cubicBezTo>
                  <a:cubicBezTo>
                    <a:pt x="23540" y="5162"/>
                    <a:pt x="36002" y="0"/>
                    <a:pt x="48997" y="0"/>
                  </a:cubicBezTo>
                  <a:close/>
                </a:path>
              </a:pathLst>
            </a:custGeom>
            <a:solidFill>
              <a:srgbClr val="396CCD"/>
            </a:solidFill>
          </p:spPr>
          <p:txBody>
            <a:bodyPr/>
            <a:lstStyle/>
            <a:p>
              <a:endParaRPr lang="en-IN"/>
            </a:p>
          </p:txBody>
        </p:sp>
        <p:sp>
          <p:nvSpPr>
            <p:cNvPr id="26" name="TextBox 26"/>
            <p:cNvSpPr txBox="1"/>
            <p:nvPr/>
          </p:nvSpPr>
          <p:spPr>
            <a:xfrm>
              <a:off x="0" y="-57150"/>
              <a:ext cx="1232557" cy="605577"/>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My Visits</a:t>
              </a:r>
            </a:p>
          </p:txBody>
        </p:sp>
      </p:grpSp>
      <p:grpSp>
        <p:nvGrpSpPr>
          <p:cNvPr id="27" name="Group 27"/>
          <p:cNvGrpSpPr/>
          <p:nvPr/>
        </p:nvGrpSpPr>
        <p:grpSpPr>
          <a:xfrm>
            <a:off x="3972020" y="3643727"/>
            <a:ext cx="868707" cy="561507"/>
            <a:chOff x="0" y="0"/>
            <a:chExt cx="812800" cy="525370"/>
          </a:xfrm>
        </p:grpSpPr>
        <p:sp>
          <p:nvSpPr>
            <p:cNvPr id="28" name="Freeform 28"/>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29" name="TextBox 29"/>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30" name="Group 30"/>
          <p:cNvGrpSpPr/>
          <p:nvPr/>
        </p:nvGrpSpPr>
        <p:grpSpPr>
          <a:xfrm>
            <a:off x="8458127" y="3643727"/>
            <a:ext cx="868707" cy="561507"/>
            <a:chOff x="0" y="0"/>
            <a:chExt cx="812800" cy="525370"/>
          </a:xfrm>
        </p:grpSpPr>
        <p:sp>
          <p:nvSpPr>
            <p:cNvPr id="31" name="Freeform 31"/>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2" name="TextBox 32"/>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33" name="Group 33"/>
          <p:cNvGrpSpPr/>
          <p:nvPr/>
        </p:nvGrpSpPr>
        <p:grpSpPr>
          <a:xfrm rot="7962830">
            <a:off x="10197109" y="5393843"/>
            <a:ext cx="868707" cy="561507"/>
            <a:chOff x="0" y="0"/>
            <a:chExt cx="812800" cy="525370"/>
          </a:xfrm>
        </p:grpSpPr>
        <p:sp>
          <p:nvSpPr>
            <p:cNvPr id="34" name="Freeform 34"/>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5" name="TextBox 35"/>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36" name="Group 36"/>
          <p:cNvGrpSpPr/>
          <p:nvPr/>
        </p:nvGrpSpPr>
        <p:grpSpPr>
          <a:xfrm rot="3123745">
            <a:off x="13226905" y="5399431"/>
            <a:ext cx="868707" cy="561507"/>
            <a:chOff x="0" y="0"/>
            <a:chExt cx="812800" cy="525370"/>
          </a:xfrm>
        </p:grpSpPr>
        <p:sp>
          <p:nvSpPr>
            <p:cNvPr id="37" name="Freeform 37"/>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38" name="TextBox 38"/>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sp>
        <p:nvSpPr>
          <p:cNvPr id="39" name="TextBox 39"/>
          <p:cNvSpPr txBox="1"/>
          <p:nvPr/>
        </p:nvSpPr>
        <p:spPr>
          <a:xfrm>
            <a:off x="2275390" y="107963"/>
            <a:ext cx="8745974" cy="1292849"/>
          </a:xfrm>
          <a:prstGeom prst="rect">
            <a:avLst/>
          </a:prstGeom>
        </p:spPr>
        <p:txBody>
          <a:bodyPr lIns="0" tIns="0" rIns="0" bIns="0" rtlCol="0" anchor="t">
            <a:spAutoFit/>
          </a:bodyPr>
          <a:lstStyle/>
          <a:p>
            <a:pPr algn="ctr">
              <a:lnSpc>
                <a:spcPts val="10640"/>
              </a:lnSpc>
            </a:pPr>
            <a:r>
              <a:rPr lang="en-US" sz="7600" b="1">
                <a:solidFill>
                  <a:srgbClr val="05066D"/>
                </a:solidFill>
                <a:latin typeface="Canva Sans Bold"/>
                <a:ea typeface="Canva Sans Bold"/>
                <a:cs typeface="Canva Sans Bold"/>
                <a:sym typeface="Canva Sans Bold"/>
              </a:rPr>
              <a:t>Student Flowchart</a:t>
            </a:r>
          </a:p>
        </p:txBody>
      </p:sp>
      <p:sp>
        <p:nvSpPr>
          <p:cNvPr id="40" name="Freeform 40"/>
          <p:cNvSpPr/>
          <p:nvPr/>
        </p:nvSpPr>
        <p:spPr>
          <a:xfrm>
            <a:off x="0" y="5143500"/>
            <a:ext cx="3396581" cy="5071921"/>
          </a:xfrm>
          <a:custGeom>
            <a:avLst/>
            <a:gdLst/>
            <a:ahLst/>
            <a:cxnLst/>
            <a:rect l="l" t="t" r="r" b="b"/>
            <a:pathLst>
              <a:path w="3396581" h="5071921">
                <a:moveTo>
                  <a:pt x="0" y="0"/>
                </a:moveTo>
                <a:lnTo>
                  <a:pt x="3396581" y="0"/>
                </a:lnTo>
                <a:lnTo>
                  <a:pt x="3396581" y="5071921"/>
                </a:lnTo>
                <a:lnTo>
                  <a:pt x="0" y="5071921"/>
                </a:lnTo>
                <a:lnTo>
                  <a:pt x="0" y="0"/>
                </a:lnTo>
                <a:close/>
              </a:path>
            </a:pathLst>
          </a:custGeom>
          <a:blipFill>
            <a:blip r:embed="rId4"/>
            <a:stretch>
              <a:fillRect l="-6519" t="-97" b="-3285"/>
            </a:stretch>
          </a:blipFill>
        </p:spPr>
        <p:txBody>
          <a:bodyPr/>
          <a:lstStyle/>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AF8"/>
        </a:solidFill>
        <a:effectLst/>
      </p:bgPr>
    </p:bg>
    <p:spTree>
      <p:nvGrpSpPr>
        <p:cNvPr id="1" name=""/>
        <p:cNvGrpSpPr/>
        <p:nvPr/>
      </p:nvGrpSpPr>
      <p:grpSpPr>
        <a:xfrm>
          <a:off x="0" y="0"/>
          <a:ext cx="0" cy="0"/>
          <a:chOff x="0" y="0"/>
          <a:chExt cx="0" cy="0"/>
        </a:xfrm>
      </p:grpSpPr>
      <p:sp>
        <p:nvSpPr>
          <p:cNvPr id="2" name="Freeform 2"/>
          <p:cNvSpPr/>
          <p:nvPr/>
        </p:nvSpPr>
        <p:spPr>
          <a:xfrm>
            <a:off x="-1930093" y="7159596"/>
            <a:ext cx="22473900" cy="7069063"/>
          </a:xfrm>
          <a:custGeom>
            <a:avLst/>
            <a:gdLst/>
            <a:ahLst/>
            <a:cxnLst/>
            <a:rect l="l" t="t" r="r" b="b"/>
            <a:pathLst>
              <a:path w="22473900" h="7069063">
                <a:moveTo>
                  <a:pt x="0" y="0"/>
                </a:moveTo>
                <a:lnTo>
                  <a:pt x="22473899" y="0"/>
                </a:lnTo>
                <a:lnTo>
                  <a:pt x="22473899" y="7069063"/>
                </a:lnTo>
                <a:lnTo>
                  <a:pt x="0" y="7069063"/>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7855622" y="-3534532"/>
            <a:ext cx="22473900" cy="7069063"/>
          </a:xfrm>
          <a:custGeom>
            <a:avLst/>
            <a:gdLst/>
            <a:ahLst/>
            <a:cxnLst/>
            <a:rect l="l" t="t" r="r" b="b"/>
            <a:pathLst>
              <a:path w="22473900" h="7069063">
                <a:moveTo>
                  <a:pt x="0" y="0"/>
                </a:moveTo>
                <a:lnTo>
                  <a:pt x="22473900" y="0"/>
                </a:lnTo>
                <a:lnTo>
                  <a:pt x="22473900" y="7069064"/>
                </a:lnTo>
                <a:lnTo>
                  <a:pt x="0" y="7069064"/>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TextBox 4"/>
          <p:cNvSpPr txBox="1"/>
          <p:nvPr/>
        </p:nvSpPr>
        <p:spPr>
          <a:xfrm>
            <a:off x="4856403" y="-171450"/>
            <a:ext cx="10195917" cy="1566544"/>
          </a:xfrm>
          <a:prstGeom prst="rect">
            <a:avLst/>
          </a:prstGeom>
        </p:spPr>
        <p:txBody>
          <a:bodyPr lIns="0" tIns="0" rIns="0" bIns="0" rtlCol="0" anchor="t">
            <a:spAutoFit/>
          </a:bodyPr>
          <a:lstStyle/>
          <a:p>
            <a:pPr algn="ctr">
              <a:lnSpc>
                <a:spcPts val="12880"/>
              </a:lnSpc>
            </a:pPr>
            <a:r>
              <a:rPr lang="en-US" sz="9200" b="1">
                <a:solidFill>
                  <a:srgbClr val="1F2B5B"/>
                </a:solidFill>
                <a:latin typeface="Canva Sans Bold"/>
                <a:ea typeface="Canva Sans Bold"/>
                <a:cs typeface="Canva Sans Bold"/>
                <a:sym typeface="Canva Sans Bold"/>
              </a:rPr>
              <a:t>Faculty Flowchart</a:t>
            </a:r>
          </a:p>
        </p:txBody>
      </p:sp>
      <p:grpSp>
        <p:nvGrpSpPr>
          <p:cNvPr id="5" name="Group 5"/>
          <p:cNvGrpSpPr/>
          <p:nvPr/>
        </p:nvGrpSpPr>
        <p:grpSpPr>
          <a:xfrm>
            <a:off x="235827" y="3358577"/>
            <a:ext cx="4827838" cy="1657135"/>
            <a:chOff x="0" y="0"/>
            <a:chExt cx="1670115" cy="573260"/>
          </a:xfrm>
        </p:grpSpPr>
        <p:sp>
          <p:nvSpPr>
            <p:cNvPr id="6" name="Freeform 6"/>
            <p:cNvSpPr/>
            <p:nvPr/>
          </p:nvSpPr>
          <p:spPr>
            <a:xfrm>
              <a:off x="0" y="0"/>
              <a:ext cx="1670115" cy="573260"/>
            </a:xfrm>
            <a:custGeom>
              <a:avLst/>
              <a:gdLst/>
              <a:ahLst/>
              <a:cxnLst/>
              <a:rect l="l" t="t" r="r" b="b"/>
              <a:pathLst>
                <a:path w="1670115" h="573260">
                  <a:moveTo>
                    <a:pt x="31320" y="0"/>
                  </a:moveTo>
                  <a:lnTo>
                    <a:pt x="1638795" y="0"/>
                  </a:lnTo>
                  <a:cubicBezTo>
                    <a:pt x="1656093" y="0"/>
                    <a:pt x="1670115" y="14023"/>
                    <a:pt x="1670115" y="31320"/>
                  </a:cubicBezTo>
                  <a:lnTo>
                    <a:pt x="1670115" y="541940"/>
                  </a:lnTo>
                  <a:cubicBezTo>
                    <a:pt x="1670115" y="550246"/>
                    <a:pt x="1666815" y="558213"/>
                    <a:pt x="1660942" y="564086"/>
                  </a:cubicBezTo>
                  <a:cubicBezTo>
                    <a:pt x="1655068" y="569960"/>
                    <a:pt x="1647101" y="573260"/>
                    <a:pt x="1638795" y="573260"/>
                  </a:cubicBezTo>
                  <a:lnTo>
                    <a:pt x="31320" y="573260"/>
                  </a:lnTo>
                  <a:cubicBezTo>
                    <a:pt x="23014" y="573260"/>
                    <a:pt x="15047" y="569960"/>
                    <a:pt x="9174" y="564086"/>
                  </a:cubicBezTo>
                  <a:cubicBezTo>
                    <a:pt x="3300" y="558213"/>
                    <a:pt x="0" y="550246"/>
                    <a:pt x="0" y="541940"/>
                  </a:cubicBezTo>
                  <a:lnTo>
                    <a:pt x="0" y="31320"/>
                  </a:lnTo>
                  <a:cubicBezTo>
                    <a:pt x="0" y="23014"/>
                    <a:pt x="3300" y="15047"/>
                    <a:pt x="9174" y="9174"/>
                  </a:cubicBezTo>
                  <a:cubicBezTo>
                    <a:pt x="15047" y="3300"/>
                    <a:pt x="23014" y="0"/>
                    <a:pt x="31320" y="0"/>
                  </a:cubicBezTo>
                  <a:close/>
                </a:path>
              </a:pathLst>
            </a:custGeom>
            <a:solidFill>
              <a:srgbClr val="396CCD"/>
            </a:solidFill>
          </p:spPr>
          <p:txBody>
            <a:bodyPr/>
            <a:lstStyle/>
            <a:p>
              <a:endParaRPr lang="en-IN"/>
            </a:p>
          </p:txBody>
        </p:sp>
        <p:sp>
          <p:nvSpPr>
            <p:cNvPr id="7" name="TextBox 7"/>
            <p:cNvSpPr txBox="1"/>
            <p:nvPr/>
          </p:nvSpPr>
          <p:spPr>
            <a:xfrm>
              <a:off x="0" y="-57150"/>
              <a:ext cx="1670115"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Verify Student Visit</a:t>
              </a:r>
            </a:p>
          </p:txBody>
        </p:sp>
      </p:grpSp>
      <p:grpSp>
        <p:nvGrpSpPr>
          <p:cNvPr id="8" name="Group 8"/>
          <p:cNvGrpSpPr/>
          <p:nvPr/>
        </p:nvGrpSpPr>
        <p:grpSpPr>
          <a:xfrm>
            <a:off x="1262182" y="566527"/>
            <a:ext cx="2775127" cy="1657135"/>
            <a:chOff x="0" y="0"/>
            <a:chExt cx="960012" cy="573260"/>
          </a:xfrm>
        </p:grpSpPr>
        <p:sp>
          <p:nvSpPr>
            <p:cNvPr id="9" name="Freeform 9"/>
            <p:cNvSpPr/>
            <p:nvPr/>
          </p:nvSpPr>
          <p:spPr>
            <a:xfrm>
              <a:off x="0" y="0"/>
              <a:ext cx="960012" cy="573260"/>
            </a:xfrm>
            <a:custGeom>
              <a:avLst/>
              <a:gdLst/>
              <a:ahLst/>
              <a:cxnLst/>
              <a:rect l="l" t="t" r="r" b="b"/>
              <a:pathLst>
                <a:path w="960012" h="573260">
                  <a:moveTo>
                    <a:pt x="54487" y="0"/>
                  </a:moveTo>
                  <a:lnTo>
                    <a:pt x="905524" y="0"/>
                  </a:lnTo>
                  <a:cubicBezTo>
                    <a:pt x="935617" y="0"/>
                    <a:pt x="960012" y="24395"/>
                    <a:pt x="960012" y="54487"/>
                  </a:cubicBezTo>
                  <a:lnTo>
                    <a:pt x="960012" y="518773"/>
                  </a:lnTo>
                  <a:cubicBezTo>
                    <a:pt x="960012" y="548865"/>
                    <a:pt x="935617" y="573260"/>
                    <a:pt x="905524" y="573260"/>
                  </a:cubicBezTo>
                  <a:lnTo>
                    <a:pt x="54487" y="573260"/>
                  </a:lnTo>
                  <a:cubicBezTo>
                    <a:pt x="24395" y="573260"/>
                    <a:pt x="0" y="548865"/>
                    <a:pt x="0" y="518773"/>
                  </a:cubicBezTo>
                  <a:lnTo>
                    <a:pt x="0" y="54487"/>
                  </a:lnTo>
                  <a:cubicBezTo>
                    <a:pt x="0" y="24395"/>
                    <a:pt x="24395" y="0"/>
                    <a:pt x="54487" y="0"/>
                  </a:cubicBezTo>
                  <a:close/>
                </a:path>
              </a:pathLst>
            </a:custGeom>
            <a:solidFill>
              <a:srgbClr val="396CCD"/>
            </a:solidFill>
          </p:spPr>
          <p:txBody>
            <a:bodyPr/>
            <a:lstStyle/>
            <a:p>
              <a:endParaRPr lang="en-IN"/>
            </a:p>
          </p:txBody>
        </p:sp>
        <p:sp>
          <p:nvSpPr>
            <p:cNvPr id="10" name="TextBox 10"/>
            <p:cNvSpPr txBox="1"/>
            <p:nvPr/>
          </p:nvSpPr>
          <p:spPr>
            <a:xfrm>
              <a:off x="0" y="-57150"/>
              <a:ext cx="960012"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Faculty</a:t>
              </a:r>
            </a:p>
          </p:txBody>
        </p:sp>
      </p:grpSp>
      <p:grpSp>
        <p:nvGrpSpPr>
          <p:cNvPr id="11" name="Group 11"/>
          <p:cNvGrpSpPr/>
          <p:nvPr/>
        </p:nvGrpSpPr>
        <p:grpSpPr>
          <a:xfrm>
            <a:off x="6347410" y="3465840"/>
            <a:ext cx="7213902" cy="1657135"/>
            <a:chOff x="0" y="0"/>
            <a:chExt cx="2495537" cy="573260"/>
          </a:xfrm>
        </p:grpSpPr>
        <p:sp>
          <p:nvSpPr>
            <p:cNvPr id="12" name="Freeform 12"/>
            <p:cNvSpPr/>
            <p:nvPr/>
          </p:nvSpPr>
          <p:spPr>
            <a:xfrm>
              <a:off x="0" y="0"/>
              <a:ext cx="2495537" cy="573260"/>
            </a:xfrm>
            <a:custGeom>
              <a:avLst/>
              <a:gdLst/>
              <a:ahLst/>
              <a:cxnLst/>
              <a:rect l="l" t="t" r="r" b="b"/>
              <a:pathLst>
                <a:path w="2495537" h="573260">
                  <a:moveTo>
                    <a:pt x="20961" y="0"/>
                  </a:moveTo>
                  <a:lnTo>
                    <a:pt x="2474576" y="0"/>
                  </a:lnTo>
                  <a:cubicBezTo>
                    <a:pt x="2486152" y="0"/>
                    <a:pt x="2495537" y="9384"/>
                    <a:pt x="2495537" y="20961"/>
                  </a:cubicBezTo>
                  <a:lnTo>
                    <a:pt x="2495537" y="552299"/>
                  </a:lnTo>
                  <a:cubicBezTo>
                    <a:pt x="2495537" y="563875"/>
                    <a:pt x="2486152" y="573260"/>
                    <a:pt x="2474576" y="573260"/>
                  </a:cubicBezTo>
                  <a:lnTo>
                    <a:pt x="20961" y="573260"/>
                  </a:lnTo>
                  <a:cubicBezTo>
                    <a:pt x="9384" y="573260"/>
                    <a:pt x="0" y="563875"/>
                    <a:pt x="0" y="552299"/>
                  </a:cubicBezTo>
                  <a:lnTo>
                    <a:pt x="0" y="20961"/>
                  </a:lnTo>
                  <a:cubicBezTo>
                    <a:pt x="0" y="9384"/>
                    <a:pt x="9384" y="0"/>
                    <a:pt x="20961" y="0"/>
                  </a:cubicBezTo>
                  <a:close/>
                </a:path>
              </a:pathLst>
            </a:custGeom>
            <a:solidFill>
              <a:srgbClr val="396CCD"/>
            </a:solidFill>
          </p:spPr>
          <p:txBody>
            <a:bodyPr/>
            <a:lstStyle/>
            <a:p>
              <a:endParaRPr lang="en-IN"/>
            </a:p>
          </p:txBody>
        </p:sp>
        <p:sp>
          <p:nvSpPr>
            <p:cNvPr id="13" name="TextBox 13"/>
            <p:cNvSpPr txBox="1"/>
            <p:nvPr/>
          </p:nvSpPr>
          <p:spPr>
            <a:xfrm>
              <a:off x="0" y="-57150"/>
              <a:ext cx="2495537"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Input of Student ID</a:t>
              </a:r>
            </a:p>
          </p:txBody>
        </p:sp>
      </p:grpSp>
      <p:grpSp>
        <p:nvGrpSpPr>
          <p:cNvPr id="14" name="Group 14"/>
          <p:cNvGrpSpPr/>
          <p:nvPr/>
        </p:nvGrpSpPr>
        <p:grpSpPr>
          <a:xfrm>
            <a:off x="3743609" y="8258139"/>
            <a:ext cx="4647758" cy="1657135"/>
            <a:chOff x="0" y="0"/>
            <a:chExt cx="1607819" cy="573260"/>
          </a:xfrm>
        </p:grpSpPr>
        <p:sp>
          <p:nvSpPr>
            <p:cNvPr id="15" name="Freeform 15"/>
            <p:cNvSpPr/>
            <p:nvPr/>
          </p:nvSpPr>
          <p:spPr>
            <a:xfrm>
              <a:off x="0" y="0"/>
              <a:ext cx="1607819" cy="573260"/>
            </a:xfrm>
            <a:custGeom>
              <a:avLst/>
              <a:gdLst/>
              <a:ahLst/>
              <a:cxnLst/>
              <a:rect l="l" t="t" r="r" b="b"/>
              <a:pathLst>
                <a:path w="1607819" h="573260">
                  <a:moveTo>
                    <a:pt x="32534" y="0"/>
                  </a:moveTo>
                  <a:lnTo>
                    <a:pt x="1575285" y="0"/>
                  </a:lnTo>
                  <a:cubicBezTo>
                    <a:pt x="1583914" y="0"/>
                    <a:pt x="1592189" y="3428"/>
                    <a:pt x="1598290" y="9529"/>
                  </a:cubicBezTo>
                  <a:cubicBezTo>
                    <a:pt x="1604392" y="15630"/>
                    <a:pt x="1607819" y="23905"/>
                    <a:pt x="1607819" y="32534"/>
                  </a:cubicBezTo>
                  <a:lnTo>
                    <a:pt x="1607819" y="540726"/>
                  </a:lnTo>
                  <a:cubicBezTo>
                    <a:pt x="1607819" y="558694"/>
                    <a:pt x="1593253" y="573260"/>
                    <a:pt x="1575285" y="573260"/>
                  </a:cubicBezTo>
                  <a:lnTo>
                    <a:pt x="32534" y="573260"/>
                  </a:lnTo>
                  <a:cubicBezTo>
                    <a:pt x="23905" y="573260"/>
                    <a:pt x="15630" y="569832"/>
                    <a:pt x="9529" y="563731"/>
                  </a:cubicBezTo>
                  <a:cubicBezTo>
                    <a:pt x="3428" y="557630"/>
                    <a:pt x="0" y="549355"/>
                    <a:pt x="0" y="540726"/>
                  </a:cubicBezTo>
                  <a:lnTo>
                    <a:pt x="0" y="32534"/>
                  </a:lnTo>
                  <a:cubicBezTo>
                    <a:pt x="0" y="23905"/>
                    <a:pt x="3428" y="15630"/>
                    <a:pt x="9529" y="9529"/>
                  </a:cubicBezTo>
                  <a:cubicBezTo>
                    <a:pt x="15630" y="3428"/>
                    <a:pt x="23905" y="0"/>
                    <a:pt x="32534" y="0"/>
                  </a:cubicBezTo>
                  <a:close/>
                </a:path>
              </a:pathLst>
            </a:custGeom>
            <a:solidFill>
              <a:srgbClr val="396CCD"/>
            </a:solidFill>
          </p:spPr>
          <p:txBody>
            <a:bodyPr/>
            <a:lstStyle/>
            <a:p>
              <a:endParaRPr lang="en-IN"/>
            </a:p>
          </p:txBody>
        </p:sp>
        <p:sp>
          <p:nvSpPr>
            <p:cNvPr id="16" name="TextBox 16"/>
            <p:cNvSpPr txBox="1"/>
            <p:nvPr/>
          </p:nvSpPr>
          <p:spPr>
            <a:xfrm>
              <a:off x="0" y="-57150"/>
              <a:ext cx="1607819"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Print Student Log</a:t>
              </a:r>
            </a:p>
          </p:txBody>
        </p:sp>
      </p:grpSp>
      <p:grpSp>
        <p:nvGrpSpPr>
          <p:cNvPr id="17" name="Group 17"/>
          <p:cNvGrpSpPr/>
          <p:nvPr/>
        </p:nvGrpSpPr>
        <p:grpSpPr>
          <a:xfrm>
            <a:off x="-189444" y="6331029"/>
            <a:ext cx="7487219" cy="1657135"/>
            <a:chOff x="0" y="0"/>
            <a:chExt cx="2590086" cy="573260"/>
          </a:xfrm>
        </p:grpSpPr>
        <p:sp>
          <p:nvSpPr>
            <p:cNvPr id="18" name="Freeform 18"/>
            <p:cNvSpPr/>
            <p:nvPr/>
          </p:nvSpPr>
          <p:spPr>
            <a:xfrm>
              <a:off x="0" y="0"/>
              <a:ext cx="2590086" cy="573260"/>
            </a:xfrm>
            <a:custGeom>
              <a:avLst/>
              <a:gdLst/>
              <a:ahLst/>
              <a:cxnLst/>
              <a:rect l="l" t="t" r="r" b="b"/>
              <a:pathLst>
                <a:path w="2590086" h="573260">
                  <a:moveTo>
                    <a:pt x="20196" y="0"/>
                  </a:moveTo>
                  <a:lnTo>
                    <a:pt x="2569891" y="0"/>
                  </a:lnTo>
                  <a:cubicBezTo>
                    <a:pt x="2575247" y="0"/>
                    <a:pt x="2580384" y="2128"/>
                    <a:pt x="2584171" y="5915"/>
                  </a:cubicBezTo>
                  <a:cubicBezTo>
                    <a:pt x="2587959" y="9703"/>
                    <a:pt x="2590086" y="14839"/>
                    <a:pt x="2590086" y="20196"/>
                  </a:cubicBezTo>
                  <a:lnTo>
                    <a:pt x="2590086" y="553064"/>
                  </a:lnTo>
                  <a:cubicBezTo>
                    <a:pt x="2590086" y="564218"/>
                    <a:pt x="2581044" y="573260"/>
                    <a:pt x="2569891" y="573260"/>
                  </a:cubicBezTo>
                  <a:lnTo>
                    <a:pt x="20196" y="573260"/>
                  </a:lnTo>
                  <a:cubicBezTo>
                    <a:pt x="14839" y="573260"/>
                    <a:pt x="9703" y="571132"/>
                    <a:pt x="5915" y="567345"/>
                  </a:cubicBezTo>
                  <a:cubicBezTo>
                    <a:pt x="2128" y="563557"/>
                    <a:pt x="0" y="558420"/>
                    <a:pt x="0" y="553064"/>
                  </a:cubicBezTo>
                  <a:lnTo>
                    <a:pt x="0" y="20196"/>
                  </a:lnTo>
                  <a:cubicBezTo>
                    <a:pt x="0" y="14839"/>
                    <a:pt x="2128" y="9703"/>
                    <a:pt x="5915" y="5915"/>
                  </a:cubicBezTo>
                  <a:cubicBezTo>
                    <a:pt x="9703" y="2128"/>
                    <a:pt x="14839" y="0"/>
                    <a:pt x="20196" y="0"/>
                  </a:cubicBezTo>
                  <a:close/>
                </a:path>
              </a:pathLst>
            </a:custGeom>
            <a:solidFill>
              <a:srgbClr val="396CCD"/>
            </a:solidFill>
          </p:spPr>
          <p:txBody>
            <a:bodyPr/>
            <a:lstStyle/>
            <a:p>
              <a:endParaRPr lang="en-IN"/>
            </a:p>
          </p:txBody>
        </p:sp>
        <p:sp>
          <p:nvSpPr>
            <p:cNvPr id="19" name="TextBox 19"/>
            <p:cNvSpPr txBox="1"/>
            <p:nvPr/>
          </p:nvSpPr>
          <p:spPr>
            <a:xfrm>
              <a:off x="0" y="-57150"/>
              <a:ext cx="2590086"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Show Charts (Bar Graph of Visit)</a:t>
              </a:r>
            </a:p>
          </p:txBody>
        </p:sp>
      </p:grpSp>
      <p:grpSp>
        <p:nvGrpSpPr>
          <p:cNvPr id="20" name="Group 20"/>
          <p:cNvGrpSpPr/>
          <p:nvPr/>
        </p:nvGrpSpPr>
        <p:grpSpPr>
          <a:xfrm>
            <a:off x="12391356" y="6331029"/>
            <a:ext cx="5705730" cy="1657135"/>
            <a:chOff x="0" y="0"/>
            <a:chExt cx="1973808" cy="573260"/>
          </a:xfrm>
        </p:grpSpPr>
        <p:sp>
          <p:nvSpPr>
            <p:cNvPr id="21" name="Freeform 21"/>
            <p:cNvSpPr/>
            <p:nvPr/>
          </p:nvSpPr>
          <p:spPr>
            <a:xfrm>
              <a:off x="0" y="0"/>
              <a:ext cx="1973808" cy="573260"/>
            </a:xfrm>
            <a:custGeom>
              <a:avLst/>
              <a:gdLst/>
              <a:ahLst/>
              <a:cxnLst/>
              <a:rect l="l" t="t" r="r" b="b"/>
              <a:pathLst>
                <a:path w="1973808" h="573260">
                  <a:moveTo>
                    <a:pt x="26501" y="0"/>
                  </a:moveTo>
                  <a:lnTo>
                    <a:pt x="1947307" y="0"/>
                  </a:lnTo>
                  <a:cubicBezTo>
                    <a:pt x="1961943" y="0"/>
                    <a:pt x="1973808" y="11865"/>
                    <a:pt x="1973808" y="26501"/>
                  </a:cubicBezTo>
                  <a:lnTo>
                    <a:pt x="1973808" y="546759"/>
                  </a:lnTo>
                  <a:cubicBezTo>
                    <a:pt x="1973808" y="561395"/>
                    <a:pt x="1961943" y="573260"/>
                    <a:pt x="1947307" y="573260"/>
                  </a:cubicBezTo>
                  <a:lnTo>
                    <a:pt x="26501" y="573260"/>
                  </a:lnTo>
                  <a:cubicBezTo>
                    <a:pt x="11865" y="573260"/>
                    <a:pt x="0" y="561395"/>
                    <a:pt x="0" y="546759"/>
                  </a:cubicBezTo>
                  <a:lnTo>
                    <a:pt x="0" y="26501"/>
                  </a:lnTo>
                  <a:cubicBezTo>
                    <a:pt x="0" y="11865"/>
                    <a:pt x="11865" y="0"/>
                    <a:pt x="26501" y="0"/>
                  </a:cubicBezTo>
                  <a:close/>
                </a:path>
              </a:pathLst>
            </a:custGeom>
            <a:solidFill>
              <a:srgbClr val="396CCD"/>
            </a:solidFill>
          </p:spPr>
          <p:txBody>
            <a:bodyPr/>
            <a:lstStyle/>
            <a:p>
              <a:endParaRPr lang="en-IN"/>
            </a:p>
          </p:txBody>
        </p:sp>
        <p:sp>
          <p:nvSpPr>
            <p:cNvPr id="22" name="TextBox 22"/>
            <p:cNvSpPr txBox="1"/>
            <p:nvPr/>
          </p:nvSpPr>
          <p:spPr>
            <a:xfrm>
              <a:off x="0" y="-57150"/>
              <a:ext cx="1973808"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Download All Logs : CSV</a:t>
              </a:r>
            </a:p>
          </p:txBody>
        </p:sp>
      </p:grpSp>
      <p:grpSp>
        <p:nvGrpSpPr>
          <p:cNvPr id="23" name="Group 23"/>
          <p:cNvGrpSpPr/>
          <p:nvPr/>
        </p:nvGrpSpPr>
        <p:grpSpPr>
          <a:xfrm>
            <a:off x="8936630" y="8003195"/>
            <a:ext cx="3454726" cy="1657135"/>
            <a:chOff x="0" y="0"/>
            <a:chExt cx="1195108" cy="573260"/>
          </a:xfrm>
        </p:grpSpPr>
        <p:sp>
          <p:nvSpPr>
            <p:cNvPr id="24" name="Freeform 24"/>
            <p:cNvSpPr/>
            <p:nvPr/>
          </p:nvSpPr>
          <p:spPr>
            <a:xfrm>
              <a:off x="0" y="0"/>
              <a:ext cx="1195108" cy="573260"/>
            </a:xfrm>
            <a:custGeom>
              <a:avLst/>
              <a:gdLst/>
              <a:ahLst/>
              <a:cxnLst/>
              <a:rect l="l" t="t" r="r" b="b"/>
              <a:pathLst>
                <a:path w="1195108" h="573260">
                  <a:moveTo>
                    <a:pt x="43769" y="0"/>
                  </a:moveTo>
                  <a:lnTo>
                    <a:pt x="1151340" y="0"/>
                  </a:lnTo>
                  <a:cubicBezTo>
                    <a:pt x="1175512" y="0"/>
                    <a:pt x="1195108" y="19596"/>
                    <a:pt x="1195108" y="43769"/>
                  </a:cubicBezTo>
                  <a:lnTo>
                    <a:pt x="1195108" y="529491"/>
                  </a:lnTo>
                  <a:cubicBezTo>
                    <a:pt x="1195108" y="541099"/>
                    <a:pt x="1190497" y="552232"/>
                    <a:pt x="1182289" y="560440"/>
                  </a:cubicBezTo>
                  <a:cubicBezTo>
                    <a:pt x="1174080" y="568649"/>
                    <a:pt x="1162948" y="573260"/>
                    <a:pt x="1151340" y="573260"/>
                  </a:cubicBezTo>
                  <a:lnTo>
                    <a:pt x="43769" y="573260"/>
                  </a:lnTo>
                  <a:cubicBezTo>
                    <a:pt x="32161" y="573260"/>
                    <a:pt x="21028" y="568649"/>
                    <a:pt x="12820" y="560440"/>
                  </a:cubicBezTo>
                  <a:cubicBezTo>
                    <a:pt x="4611" y="552232"/>
                    <a:pt x="0" y="541099"/>
                    <a:pt x="0" y="529491"/>
                  </a:cubicBezTo>
                  <a:lnTo>
                    <a:pt x="0" y="43769"/>
                  </a:lnTo>
                  <a:cubicBezTo>
                    <a:pt x="0" y="32161"/>
                    <a:pt x="4611" y="21028"/>
                    <a:pt x="12820" y="12820"/>
                  </a:cubicBezTo>
                  <a:cubicBezTo>
                    <a:pt x="21028" y="4611"/>
                    <a:pt x="32161" y="0"/>
                    <a:pt x="43769" y="0"/>
                  </a:cubicBezTo>
                  <a:close/>
                </a:path>
              </a:pathLst>
            </a:custGeom>
            <a:solidFill>
              <a:srgbClr val="396CCD"/>
            </a:solidFill>
          </p:spPr>
          <p:txBody>
            <a:bodyPr/>
            <a:lstStyle/>
            <a:p>
              <a:endParaRPr lang="en-IN"/>
            </a:p>
          </p:txBody>
        </p:sp>
        <p:sp>
          <p:nvSpPr>
            <p:cNvPr id="25" name="TextBox 25"/>
            <p:cNvSpPr txBox="1"/>
            <p:nvPr/>
          </p:nvSpPr>
          <p:spPr>
            <a:xfrm>
              <a:off x="0" y="-57150"/>
              <a:ext cx="1195108" cy="630410"/>
            </a:xfrm>
            <a:prstGeom prst="rect">
              <a:avLst/>
            </a:prstGeom>
          </p:spPr>
          <p:txBody>
            <a:bodyPr lIns="50800" tIns="50800" rIns="50800" bIns="50800" rtlCol="0" anchor="ctr"/>
            <a:lstStyle/>
            <a:p>
              <a:pPr algn="ctr">
                <a:lnSpc>
                  <a:spcPts val="5098"/>
                </a:lnSpc>
              </a:pPr>
              <a:r>
                <a:rPr lang="en-US" sz="3641">
                  <a:solidFill>
                    <a:srgbClr val="FFFFFF"/>
                  </a:solidFill>
                  <a:latin typeface="Montserrat"/>
                  <a:ea typeface="Montserrat"/>
                  <a:cs typeface="Montserrat"/>
                  <a:sym typeface="Montserrat"/>
                </a:rPr>
                <a:t>Print All Logs</a:t>
              </a:r>
            </a:p>
          </p:txBody>
        </p:sp>
      </p:grpSp>
      <p:grpSp>
        <p:nvGrpSpPr>
          <p:cNvPr id="26" name="Group 26"/>
          <p:cNvGrpSpPr/>
          <p:nvPr/>
        </p:nvGrpSpPr>
        <p:grpSpPr>
          <a:xfrm rot="5400000">
            <a:off x="2215392" y="2510120"/>
            <a:ext cx="868707" cy="561507"/>
            <a:chOff x="0" y="0"/>
            <a:chExt cx="812800" cy="525370"/>
          </a:xfrm>
        </p:grpSpPr>
        <p:sp>
          <p:nvSpPr>
            <p:cNvPr id="27" name="Freeform 27"/>
            <p:cNvSpPr/>
            <p:nvPr/>
          </p:nvSpPr>
          <p:spPr>
            <a:xfrm>
              <a:off x="0" y="0"/>
              <a:ext cx="812800" cy="525370"/>
            </a:xfrm>
            <a:custGeom>
              <a:avLst/>
              <a:gdLst/>
              <a:ahLst/>
              <a:cxnLst/>
              <a:rect l="l" t="t" r="r" b="b"/>
              <a:pathLst>
                <a:path w="812800" h="525370">
                  <a:moveTo>
                    <a:pt x="812800" y="262685"/>
                  </a:moveTo>
                  <a:lnTo>
                    <a:pt x="406400" y="0"/>
                  </a:lnTo>
                  <a:lnTo>
                    <a:pt x="406400" y="203200"/>
                  </a:lnTo>
                  <a:lnTo>
                    <a:pt x="0" y="203200"/>
                  </a:lnTo>
                  <a:lnTo>
                    <a:pt x="0" y="322170"/>
                  </a:lnTo>
                  <a:lnTo>
                    <a:pt x="406400" y="322170"/>
                  </a:lnTo>
                  <a:lnTo>
                    <a:pt x="406400" y="525370"/>
                  </a:lnTo>
                  <a:lnTo>
                    <a:pt x="812800" y="262685"/>
                  </a:lnTo>
                  <a:close/>
                </a:path>
              </a:pathLst>
            </a:custGeom>
            <a:solidFill>
              <a:srgbClr val="396CCD"/>
            </a:solidFill>
          </p:spPr>
          <p:txBody>
            <a:bodyPr/>
            <a:lstStyle/>
            <a:p>
              <a:endParaRPr lang="en-IN"/>
            </a:p>
          </p:txBody>
        </p:sp>
        <p:sp>
          <p:nvSpPr>
            <p:cNvPr id="28" name="TextBox 28"/>
            <p:cNvSpPr txBox="1"/>
            <p:nvPr/>
          </p:nvSpPr>
          <p:spPr>
            <a:xfrm>
              <a:off x="0" y="155575"/>
              <a:ext cx="711200" cy="166595"/>
            </a:xfrm>
            <a:prstGeom prst="rect">
              <a:avLst/>
            </a:prstGeom>
          </p:spPr>
          <p:txBody>
            <a:bodyPr lIns="50800" tIns="50800" rIns="50800" bIns="50800" rtlCol="0" anchor="ctr"/>
            <a:lstStyle/>
            <a:p>
              <a:pPr algn="ctr">
                <a:lnSpc>
                  <a:spcPts val="3418"/>
                </a:lnSpc>
              </a:pPr>
              <a:endParaRPr/>
            </a:p>
          </p:txBody>
        </p:sp>
      </p:grpSp>
      <p:grpSp>
        <p:nvGrpSpPr>
          <p:cNvPr id="29" name="Group 29"/>
          <p:cNvGrpSpPr/>
          <p:nvPr/>
        </p:nvGrpSpPr>
        <p:grpSpPr>
          <a:xfrm>
            <a:off x="5271184" y="3863497"/>
            <a:ext cx="868707" cy="674967"/>
            <a:chOff x="0" y="0"/>
            <a:chExt cx="812800" cy="631528"/>
          </a:xfrm>
        </p:grpSpPr>
        <p:sp>
          <p:nvSpPr>
            <p:cNvPr id="30" name="Freeform 30"/>
            <p:cNvSpPr/>
            <p:nvPr/>
          </p:nvSpPr>
          <p:spPr>
            <a:xfrm>
              <a:off x="0" y="0"/>
              <a:ext cx="812800" cy="631528"/>
            </a:xfrm>
            <a:custGeom>
              <a:avLst/>
              <a:gdLst/>
              <a:ahLst/>
              <a:cxnLst/>
              <a:rect l="l" t="t" r="r" b="b"/>
              <a:pathLst>
                <a:path w="812800" h="631528">
                  <a:moveTo>
                    <a:pt x="812800" y="315764"/>
                  </a:moveTo>
                  <a:lnTo>
                    <a:pt x="406400" y="0"/>
                  </a:lnTo>
                  <a:lnTo>
                    <a:pt x="406400" y="203200"/>
                  </a:lnTo>
                  <a:lnTo>
                    <a:pt x="0" y="203200"/>
                  </a:lnTo>
                  <a:lnTo>
                    <a:pt x="0" y="428328"/>
                  </a:lnTo>
                  <a:lnTo>
                    <a:pt x="406400" y="428328"/>
                  </a:lnTo>
                  <a:lnTo>
                    <a:pt x="406400" y="631528"/>
                  </a:lnTo>
                  <a:lnTo>
                    <a:pt x="812800" y="315764"/>
                  </a:lnTo>
                  <a:close/>
                </a:path>
              </a:pathLst>
            </a:custGeom>
            <a:solidFill>
              <a:srgbClr val="396CCD"/>
            </a:solidFill>
          </p:spPr>
          <p:txBody>
            <a:bodyPr/>
            <a:lstStyle/>
            <a:p>
              <a:endParaRPr lang="en-IN"/>
            </a:p>
          </p:txBody>
        </p:sp>
        <p:sp>
          <p:nvSpPr>
            <p:cNvPr id="31" name="TextBox 31"/>
            <p:cNvSpPr txBox="1"/>
            <p:nvPr/>
          </p:nvSpPr>
          <p:spPr>
            <a:xfrm>
              <a:off x="0" y="155575"/>
              <a:ext cx="711200" cy="272753"/>
            </a:xfrm>
            <a:prstGeom prst="rect">
              <a:avLst/>
            </a:prstGeom>
          </p:spPr>
          <p:txBody>
            <a:bodyPr lIns="50800" tIns="50800" rIns="50800" bIns="50800" rtlCol="0" anchor="ctr"/>
            <a:lstStyle/>
            <a:p>
              <a:pPr algn="ctr">
                <a:lnSpc>
                  <a:spcPts val="3418"/>
                </a:lnSpc>
              </a:pPr>
              <a:endParaRPr/>
            </a:p>
          </p:txBody>
        </p:sp>
      </p:grpSp>
      <p:grpSp>
        <p:nvGrpSpPr>
          <p:cNvPr id="32" name="Group 32"/>
          <p:cNvGrpSpPr/>
          <p:nvPr/>
        </p:nvGrpSpPr>
        <p:grpSpPr>
          <a:xfrm rot="5400000">
            <a:off x="9727572" y="6251109"/>
            <a:ext cx="1872843" cy="831255"/>
            <a:chOff x="0" y="0"/>
            <a:chExt cx="1426031" cy="632939"/>
          </a:xfrm>
        </p:grpSpPr>
        <p:sp>
          <p:nvSpPr>
            <p:cNvPr id="33" name="Freeform 33"/>
            <p:cNvSpPr/>
            <p:nvPr/>
          </p:nvSpPr>
          <p:spPr>
            <a:xfrm>
              <a:off x="0" y="0"/>
              <a:ext cx="1426031" cy="632939"/>
            </a:xfrm>
            <a:custGeom>
              <a:avLst/>
              <a:gdLst/>
              <a:ahLst/>
              <a:cxnLst/>
              <a:rect l="l" t="t" r="r" b="b"/>
              <a:pathLst>
                <a:path w="1426031" h="632939">
                  <a:moveTo>
                    <a:pt x="1426031" y="316470"/>
                  </a:moveTo>
                  <a:lnTo>
                    <a:pt x="1019631" y="0"/>
                  </a:lnTo>
                  <a:lnTo>
                    <a:pt x="1019631" y="203200"/>
                  </a:lnTo>
                  <a:lnTo>
                    <a:pt x="0" y="203200"/>
                  </a:lnTo>
                  <a:lnTo>
                    <a:pt x="0" y="429739"/>
                  </a:lnTo>
                  <a:lnTo>
                    <a:pt x="1019631" y="429739"/>
                  </a:lnTo>
                  <a:lnTo>
                    <a:pt x="1019631" y="632939"/>
                  </a:lnTo>
                  <a:lnTo>
                    <a:pt x="1426031" y="316470"/>
                  </a:lnTo>
                  <a:close/>
                </a:path>
              </a:pathLst>
            </a:custGeom>
            <a:solidFill>
              <a:srgbClr val="396CCD"/>
            </a:solidFill>
          </p:spPr>
          <p:txBody>
            <a:bodyPr/>
            <a:lstStyle/>
            <a:p>
              <a:endParaRPr lang="en-IN"/>
            </a:p>
          </p:txBody>
        </p:sp>
        <p:sp>
          <p:nvSpPr>
            <p:cNvPr id="34" name="TextBox 34"/>
            <p:cNvSpPr txBox="1"/>
            <p:nvPr/>
          </p:nvSpPr>
          <p:spPr>
            <a:xfrm>
              <a:off x="0" y="155575"/>
              <a:ext cx="1324431" cy="274164"/>
            </a:xfrm>
            <a:prstGeom prst="rect">
              <a:avLst/>
            </a:prstGeom>
          </p:spPr>
          <p:txBody>
            <a:bodyPr lIns="50800" tIns="50800" rIns="50800" bIns="50800" rtlCol="0" anchor="ctr"/>
            <a:lstStyle/>
            <a:p>
              <a:pPr algn="ctr">
                <a:lnSpc>
                  <a:spcPts val="3418"/>
                </a:lnSpc>
              </a:pPr>
              <a:endParaRPr/>
            </a:p>
          </p:txBody>
        </p:sp>
      </p:grpSp>
      <p:grpSp>
        <p:nvGrpSpPr>
          <p:cNvPr id="35" name="Group 35"/>
          <p:cNvGrpSpPr/>
          <p:nvPr/>
        </p:nvGrpSpPr>
        <p:grpSpPr>
          <a:xfrm rot="6337582">
            <a:off x="7289852" y="6320454"/>
            <a:ext cx="2203030" cy="831255"/>
            <a:chOff x="0" y="0"/>
            <a:chExt cx="1677444" cy="632939"/>
          </a:xfrm>
        </p:grpSpPr>
        <p:sp>
          <p:nvSpPr>
            <p:cNvPr id="36" name="Freeform 36"/>
            <p:cNvSpPr/>
            <p:nvPr/>
          </p:nvSpPr>
          <p:spPr>
            <a:xfrm>
              <a:off x="0" y="0"/>
              <a:ext cx="1677444" cy="632939"/>
            </a:xfrm>
            <a:custGeom>
              <a:avLst/>
              <a:gdLst/>
              <a:ahLst/>
              <a:cxnLst/>
              <a:rect l="l" t="t" r="r" b="b"/>
              <a:pathLst>
                <a:path w="1677444" h="632939">
                  <a:moveTo>
                    <a:pt x="1677444" y="316470"/>
                  </a:moveTo>
                  <a:lnTo>
                    <a:pt x="1271044" y="0"/>
                  </a:lnTo>
                  <a:lnTo>
                    <a:pt x="1271044" y="203200"/>
                  </a:lnTo>
                  <a:lnTo>
                    <a:pt x="0" y="203200"/>
                  </a:lnTo>
                  <a:lnTo>
                    <a:pt x="0" y="429739"/>
                  </a:lnTo>
                  <a:lnTo>
                    <a:pt x="1271044" y="429739"/>
                  </a:lnTo>
                  <a:lnTo>
                    <a:pt x="1271044" y="632939"/>
                  </a:lnTo>
                  <a:lnTo>
                    <a:pt x="1677444" y="316470"/>
                  </a:lnTo>
                  <a:close/>
                </a:path>
              </a:pathLst>
            </a:custGeom>
            <a:solidFill>
              <a:srgbClr val="396CCD"/>
            </a:solidFill>
          </p:spPr>
          <p:txBody>
            <a:bodyPr/>
            <a:lstStyle/>
            <a:p>
              <a:endParaRPr lang="en-IN"/>
            </a:p>
          </p:txBody>
        </p:sp>
        <p:sp>
          <p:nvSpPr>
            <p:cNvPr id="37" name="TextBox 37"/>
            <p:cNvSpPr txBox="1"/>
            <p:nvPr/>
          </p:nvSpPr>
          <p:spPr>
            <a:xfrm>
              <a:off x="0" y="155575"/>
              <a:ext cx="1575844" cy="274164"/>
            </a:xfrm>
            <a:prstGeom prst="rect">
              <a:avLst/>
            </a:prstGeom>
          </p:spPr>
          <p:txBody>
            <a:bodyPr lIns="50800" tIns="50800" rIns="50800" bIns="50800" rtlCol="0" anchor="ctr"/>
            <a:lstStyle/>
            <a:p>
              <a:pPr algn="ctr">
                <a:lnSpc>
                  <a:spcPts val="3418"/>
                </a:lnSpc>
              </a:pPr>
              <a:endParaRPr/>
            </a:p>
          </p:txBody>
        </p:sp>
      </p:grpSp>
      <p:grpSp>
        <p:nvGrpSpPr>
          <p:cNvPr id="38" name="Group 38"/>
          <p:cNvGrpSpPr/>
          <p:nvPr/>
        </p:nvGrpSpPr>
        <p:grpSpPr>
          <a:xfrm rot="3623457">
            <a:off x="13423537" y="4864906"/>
            <a:ext cx="1788537" cy="831255"/>
            <a:chOff x="0" y="0"/>
            <a:chExt cx="1361838" cy="632939"/>
          </a:xfrm>
        </p:grpSpPr>
        <p:sp>
          <p:nvSpPr>
            <p:cNvPr id="39" name="Freeform 39"/>
            <p:cNvSpPr/>
            <p:nvPr/>
          </p:nvSpPr>
          <p:spPr>
            <a:xfrm>
              <a:off x="0" y="0"/>
              <a:ext cx="1361838" cy="632939"/>
            </a:xfrm>
            <a:custGeom>
              <a:avLst/>
              <a:gdLst/>
              <a:ahLst/>
              <a:cxnLst/>
              <a:rect l="l" t="t" r="r" b="b"/>
              <a:pathLst>
                <a:path w="1361838" h="632939">
                  <a:moveTo>
                    <a:pt x="1361838" y="316470"/>
                  </a:moveTo>
                  <a:lnTo>
                    <a:pt x="955438" y="0"/>
                  </a:lnTo>
                  <a:lnTo>
                    <a:pt x="955438" y="203200"/>
                  </a:lnTo>
                  <a:lnTo>
                    <a:pt x="0" y="203200"/>
                  </a:lnTo>
                  <a:lnTo>
                    <a:pt x="0" y="429739"/>
                  </a:lnTo>
                  <a:lnTo>
                    <a:pt x="955438" y="429739"/>
                  </a:lnTo>
                  <a:lnTo>
                    <a:pt x="955438" y="632939"/>
                  </a:lnTo>
                  <a:lnTo>
                    <a:pt x="1361838" y="316470"/>
                  </a:lnTo>
                  <a:close/>
                </a:path>
              </a:pathLst>
            </a:custGeom>
            <a:solidFill>
              <a:srgbClr val="396CCD"/>
            </a:solidFill>
          </p:spPr>
          <p:txBody>
            <a:bodyPr/>
            <a:lstStyle/>
            <a:p>
              <a:endParaRPr lang="en-IN"/>
            </a:p>
          </p:txBody>
        </p:sp>
        <p:sp>
          <p:nvSpPr>
            <p:cNvPr id="40" name="TextBox 40"/>
            <p:cNvSpPr txBox="1"/>
            <p:nvPr/>
          </p:nvSpPr>
          <p:spPr>
            <a:xfrm>
              <a:off x="0" y="155575"/>
              <a:ext cx="1260238" cy="274164"/>
            </a:xfrm>
            <a:prstGeom prst="rect">
              <a:avLst/>
            </a:prstGeom>
          </p:spPr>
          <p:txBody>
            <a:bodyPr lIns="50800" tIns="50800" rIns="50800" bIns="50800" rtlCol="0" anchor="ctr"/>
            <a:lstStyle/>
            <a:p>
              <a:pPr algn="ctr">
                <a:lnSpc>
                  <a:spcPts val="3418"/>
                </a:lnSpc>
              </a:pPr>
              <a:endParaRPr/>
            </a:p>
          </p:txBody>
        </p:sp>
      </p:grpSp>
      <p:grpSp>
        <p:nvGrpSpPr>
          <p:cNvPr id="41" name="Group 41"/>
          <p:cNvGrpSpPr/>
          <p:nvPr/>
        </p:nvGrpSpPr>
        <p:grpSpPr>
          <a:xfrm rot="8181182">
            <a:off x="5913057" y="5329493"/>
            <a:ext cx="868707" cy="674967"/>
            <a:chOff x="0" y="0"/>
            <a:chExt cx="812800" cy="631528"/>
          </a:xfrm>
        </p:grpSpPr>
        <p:sp>
          <p:nvSpPr>
            <p:cNvPr id="42" name="Freeform 42"/>
            <p:cNvSpPr/>
            <p:nvPr/>
          </p:nvSpPr>
          <p:spPr>
            <a:xfrm>
              <a:off x="0" y="0"/>
              <a:ext cx="812800" cy="631528"/>
            </a:xfrm>
            <a:custGeom>
              <a:avLst/>
              <a:gdLst/>
              <a:ahLst/>
              <a:cxnLst/>
              <a:rect l="l" t="t" r="r" b="b"/>
              <a:pathLst>
                <a:path w="812800" h="631528">
                  <a:moveTo>
                    <a:pt x="812800" y="315764"/>
                  </a:moveTo>
                  <a:lnTo>
                    <a:pt x="406400" y="0"/>
                  </a:lnTo>
                  <a:lnTo>
                    <a:pt x="406400" y="203200"/>
                  </a:lnTo>
                  <a:lnTo>
                    <a:pt x="0" y="203200"/>
                  </a:lnTo>
                  <a:lnTo>
                    <a:pt x="0" y="428328"/>
                  </a:lnTo>
                  <a:lnTo>
                    <a:pt x="406400" y="428328"/>
                  </a:lnTo>
                  <a:lnTo>
                    <a:pt x="406400" y="631528"/>
                  </a:lnTo>
                  <a:lnTo>
                    <a:pt x="812800" y="315764"/>
                  </a:lnTo>
                  <a:close/>
                </a:path>
              </a:pathLst>
            </a:custGeom>
            <a:solidFill>
              <a:srgbClr val="396CCD"/>
            </a:solidFill>
          </p:spPr>
          <p:txBody>
            <a:bodyPr/>
            <a:lstStyle/>
            <a:p>
              <a:endParaRPr lang="en-IN"/>
            </a:p>
          </p:txBody>
        </p:sp>
        <p:sp>
          <p:nvSpPr>
            <p:cNvPr id="43" name="TextBox 43"/>
            <p:cNvSpPr txBox="1"/>
            <p:nvPr/>
          </p:nvSpPr>
          <p:spPr>
            <a:xfrm>
              <a:off x="0" y="155575"/>
              <a:ext cx="711200" cy="272753"/>
            </a:xfrm>
            <a:prstGeom prst="rect">
              <a:avLst/>
            </a:prstGeom>
          </p:spPr>
          <p:txBody>
            <a:bodyPr lIns="50800" tIns="50800" rIns="50800" bIns="50800" rtlCol="0" anchor="ctr"/>
            <a:lstStyle/>
            <a:p>
              <a:pPr algn="ctr">
                <a:lnSpc>
                  <a:spcPts val="3418"/>
                </a:lnSpc>
              </a:pPr>
              <a:endParaRPr/>
            </a:p>
          </p:txBody>
        </p:sp>
      </p:grpSp>
      <p:sp>
        <p:nvSpPr>
          <p:cNvPr id="44" name="Freeform 44"/>
          <p:cNvSpPr/>
          <p:nvPr/>
        </p:nvSpPr>
        <p:spPr>
          <a:xfrm>
            <a:off x="15359124" y="0"/>
            <a:ext cx="2880703" cy="4781249"/>
          </a:xfrm>
          <a:custGeom>
            <a:avLst/>
            <a:gdLst/>
            <a:ahLst/>
            <a:cxnLst/>
            <a:rect l="l" t="t" r="r" b="b"/>
            <a:pathLst>
              <a:path w="2880703" h="4781249">
                <a:moveTo>
                  <a:pt x="0" y="0"/>
                </a:moveTo>
                <a:lnTo>
                  <a:pt x="2880702" y="0"/>
                </a:lnTo>
                <a:lnTo>
                  <a:pt x="2880702" y="4781249"/>
                </a:lnTo>
                <a:lnTo>
                  <a:pt x="0" y="4781249"/>
                </a:lnTo>
                <a:lnTo>
                  <a:pt x="0" y="0"/>
                </a:lnTo>
                <a:close/>
              </a:path>
            </a:pathLst>
          </a:custGeom>
          <a:blipFill>
            <a:blip r:embed="rId4"/>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464</Words>
  <Application>Microsoft Office PowerPoint</Application>
  <PresentationFormat>Custom</PresentationFormat>
  <Paragraphs>70</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Montserrat</vt:lpstr>
      <vt:lpstr>Calibri</vt:lpstr>
      <vt:lpstr>Poppins Ultra-Bold</vt:lpstr>
      <vt:lpstr>Arial</vt:lpstr>
      <vt:lpstr>Canva Sans Bold</vt:lpstr>
      <vt:lpstr>Canva Sans</vt:lpstr>
      <vt:lpstr>Canva Sans Bold Italics</vt:lpstr>
      <vt:lpstr>ميلا</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blue creative ilustrative medical clinic presentation</dc:title>
  <cp:lastModifiedBy>Roopasri ....!</cp:lastModifiedBy>
  <cp:revision>1</cp:revision>
  <dcterms:created xsi:type="dcterms:W3CDTF">2006-08-16T00:00:00Z</dcterms:created>
  <dcterms:modified xsi:type="dcterms:W3CDTF">2025-09-24T04:57:44Z</dcterms:modified>
  <dc:identifier>DAGzx1KcFvM</dc:identifier>
</cp:coreProperties>
</file>