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7010400" cy="9296400"/>
  <p:embeddedFontLst>
    <p:embeddedFont>
      <p:font typeface="NTR"/>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NT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6"/>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txBody>
          <a:bodyPr anchorCtr="0" anchor="t" bIns="45700" lIns="91425" spcFirstLastPara="1" rIns="91425" wrap="square" tIns="45700"/>
          <a:lstStyle>
            <a:lvl1pPr lvl="0" marR="0" rtl="0" algn="l">
              <a:lnSpc>
                <a:spcPct val="90000"/>
              </a:lnSpc>
              <a:spcBef>
                <a:spcPts val="4800"/>
              </a:spcBef>
              <a:spcAft>
                <a:spcPts val="0"/>
              </a:spcAft>
              <a:buClr>
                <a:schemeClr val="dk1"/>
              </a:buClr>
              <a:buSzPts val="15360"/>
              <a:buFont typeface="Arial"/>
              <a:buNone/>
              <a:defRPr b="0" i="0" sz="15360" u="none" cap="none" strike="noStrike">
                <a:solidFill>
                  <a:schemeClr val="dk1"/>
                </a:solidFill>
                <a:latin typeface="Calibri"/>
                <a:ea typeface="Calibri"/>
                <a:cs typeface="Calibri"/>
                <a:sym typeface="Calibri"/>
              </a:defRPr>
            </a:lvl1pPr>
            <a:lvl2pPr lvl="1" marR="0" rtl="0" algn="l">
              <a:lnSpc>
                <a:spcPct val="90000"/>
              </a:lnSpc>
              <a:spcBef>
                <a:spcPts val="24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9800" u="none" cap="none" strike="noStrike">
                <a:solidFill>
                  <a:srgbClr val="EDB21F"/>
                </a:solidFill>
                <a:latin typeface="Arial"/>
                <a:ea typeface="Arial"/>
                <a:cs typeface="Arial"/>
                <a:sym typeface="Arial"/>
              </a:rPr>
              <a:t>Fid’Lin</a:t>
            </a:r>
            <a:endParaRPr b="0" i="0" sz="8200" u="none" cap="none" strike="noStrike">
              <a:solidFill>
                <a:srgbClr val="EDB21F"/>
              </a:solidFill>
              <a:latin typeface="Arial"/>
              <a:ea typeface="Arial"/>
              <a:cs typeface="Arial"/>
              <a:sym typeface="Arial"/>
            </a:endParaRPr>
          </a:p>
          <a:p>
            <a:pPr indent="0" lvl="0" marL="0" marR="0" rtl="0" algn="l">
              <a:spcBef>
                <a:spcPts val="0"/>
              </a:spcBef>
              <a:spcAft>
                <a:spcPts val="0"/>
              </a:spcAft>
              <a:buNone/>
            </a:pPr>
            <a:r>
              <a:rPr b="0" i="1" lang="en-US" sz="4200" u="none" cap="none" strike="noStrike">
                <a:solidFill>
                  <a:schemeClr val="lt1"/>
                </a:solidFill>
                <a:latin typeface="Arial"/>
                <a:ea typeface="Arial"/>
                <a:cs typeface="Arial"/>
                <a:sym typeface="Arial"/>
              </a:rPr>
              <a:t>Jakob Beckleheimer, Dylan Brownell, Tanner Groll, Derek Pendleton, &amp; Phil Snider</a:t>
            </a:r>
            <a:endParaRPr/>
          </a:p>
          <a:p>
            <a:pPr indent="0" lvl="0" marL="0" marR="0" rtl="0" algn="l">
              <a:spcBef>
                <a:spcPts val="0"/>
              </a:spcBef>
              <a:spcAft>
                <a:spcPts val="0"/>
              </a:spcAft>
              <a:buNone/>
            </a:pPr>
            <a:r>
              <a:rPr b="0" i="1" lang="en-US" sz="4200" u="none" cap="none" strike="noStrike">
                <a:solidFill>
                  <a:schemeClr val="lt1"/>
                </a:solidFill>
                <a:latin typeface="Arial"/>
                <a:ea typeface="Arial"/>
                <a:cs typeface="Arial"/>
                <a:sym typeface="Arial"/>
              </a:rPr>
              <a:t>Team 2</a:t>
            </a:r>
            <a:endParaRPr/>
          </a:p>
        </p:txBody>
      </p:sp>
      <p:sp>
        <p:nvSpPr>
          <p:cNvPr id="86" name="Google Shape;86;p13"/>
          <p:cNvSpPr/>
          <p:nvPr/>
        </p:nvSpPr>
        <p:spPr>
          <a:xfrm>
            <a:off x="2479800" y="4982338"/>
            <a:ext cx="9753600" cy="7842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5100" u="none" cap="none" strike="noStrike">
                <a:solidFill>
                  <a:schemeClr val="lt1"/>
                </a:solidFill>
                <a:latin typeface="Arial"/>
                <a:ea typeface="Arial"/>
                <a:cs typeface="Arial"/>
                <a:sym typeface="Arial"/>
              </a:rPr>
              <a:t>Summary</a:t>
            </a:r>
            <a:endParaRPr/>
          </a:p>
        </p:txBody>
      </p:sp>
      <p:sp>
        <p:nvSpPr>
          <p:cNvPr id="87" name="Google Shape;87;p13"/>
          <p:cNvSpPr txBox="1"/>
          <p:nvPr/>
        </p:nvSpPr>
        <p:spPr>
          <a:xfrm>
            <a:off x="2632195" y="6184463"/>
            <a:ext cx="9448800" cy="2908500"/>
          </a:xfrm>
          <a:prstGeom prst="rect">
            <a:avLst/>
          </a:prstGeom>
          <a:no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rPr b="0" i="0" lang="en-US" sz="4800" u="none" cap="none" strike="noStrike">
                <a:solidFill>
                  <a:srgbClr val="000000"/>
                </a:solidFill>
                <a:latin typeface="NTR"/>
                <a:ea typeface="NTR"/>
                <a:cs typeface="NTR"/>
                <a:sym typeface="NTR"/>
              </a:rPr>
              <a:t>Fid’Lin, the fiddle / violin player practice app, is an application intended to aid fiddle or violin players learn how to play and practice their instrument. The app shall assist with tuning, intonation, scales, tempo, etc. </a:t>
            </a:r>
            <a:endParaRPr b="0" i="0" sz="4800" u="none" cap="none" strike="noStrike">
              <a:solidFill>
                <a:schemeClr val="dk1"/>
              </a:solidFill>
              <a:latin typeface="Arial"/>
              <a:ea typeface="Arial"/>
              <a:cs typeface="Arial"/>
              <a:sym typeface="Arial"/>
            </a:endParaRPr>
          </a:p>
        </p:txBody>
      </p:sp>
      <p:sp>
        <p:nvSpPr>
          <p:cNvPr id="88" name="Google Shape;88;p13"/>
          <p:cNvSpPr/>
          <p:nvPr/>
        </p:nvSpPr>
        <p:spPr>
          <a:xfrm>
            <a:off x="2479800" y="12243925"/>
            <a:ext cx="10730400" cy="7827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5100" u="none" cap="none" strike="noStrike">
                <a:solidFill>
                  <a:schemeClr val="lt1"/>
                </a:solidFill>
                <a:latin typeface="Arial"/>
                <a:ea typeface="Arial"/>
                <a:cs typeface="Arial"/>
                <a:sym typeface="Arial"/>
              </a:rPr>
              <a:t>Motivation</a:t>
            </a:r>
            <a:endParaRPr/>
          </a:p>
        </p:txBody>
      </p:sp>
      <p:sp>
        <p:nvSpPr>
          <p:cNvPr id="89" name="Google Shape;89;p13"/>
          <p:cNvSpPr txBox="1"/>
          <p:nvPr/>
        </p:nvSpPr>
        <p:spPr>
          <a:xfrm>
            <a:off x="2479800" y="13710125"/>
            <a:ext cx="10730400" cy="8756100"/>
          </a:xfrm>
          <a:prstGeom prst="rect">
            <a:avLst/>
          </a:prstGeom>
          <a:noFill/>
          <a:ln>
            <a:noFill/>
          </a:ln>
        </p:spPr>
        <p:txBody>
          <a:bodyPr anchorCtr="0" anchor="t" bIns="68575" lIns="137150" spcFirstLastPara="1" rIns="137150" wrap="square" tIns="68575">
            <a:noAutofit/>
          </a:bodyPr>
          <a:lstStyle/>
          <a:p>
            <a:pPr indent="0" lvl="0" marL="0" marR="0" rtl="0" algn="l">
              <a:spcBef>
                <a:spcPts val="0"/>
              </a:spcBef>
              <a:spcAft>
                <a:spcPts val="0"/>
              </a:spcAft>
              <a:buNone/>
            </a:pPr>
            <a:r>
              <a:rPr b="0" i="0" lang="en-US" sz="3600" u="none" cap="none" strike="noStrike">
                <a:solidFill>
                  <a:schemeClr val="dk1"/>
                </a:solidFill>
                <a:latin typeface="Calibri"/>
                <a:ea typeface="Calibri"/>
                <a:cs typeface="Calibri"/>
                <a:sym typeface="Calibri"/>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Our application, FidLin, is created to help fiddle, and violin players alike practice properly in order to get the most effective usage of their time rehearsing. Thus, FidLin will include a profile system to help the user keep up with their progress as they practice their instrument. FidLin allows the user to properly tune their open strings. Additionally, our application gives the user feedback while they play to allow them to determine where they need more practice. By including a metronome, our application also assists musicians to keep a tempo. In order to assist with finger positions and intonation, our application provides practice scales for the user to play along with while providing feedback on what the fiddle player plays. By providing these abilities our application assists fiddle players to make the most of their time practicing. </a:t>
            </a:r>
            <a:endParaRPr b="0" i="0" sz="3600" u="none" cap="none" strike="noStrike">
              <a:solidFill>
                <a:schemeClr val="dk1"/>
              </a:solidFill>
              <a:latin typeface="Arial"/>
              <a:ea typeface="Arial"/>
              <a:cs typeface="Arial"/>
              <a:sym typeface="Arial"/>
            </a:endParaRPr>
          </a:p>
        </p:txBody>
      </p:sp>
      <p:sp>
        <p:nvSpPr>
          <p:cNvPr id="90" name="Google Shape;90;p13"/>
          <p:cNvSpPr/>
          <p:nvPr/>
        </p:nvSpPr>
        <p:spPr>
          <a:xfrm>
            <a:off x="15265199" y="5222625"/>
            <a:ext cx="16253700" cy="7842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5100" u="none" cap="none" strike="noStrike">
                <a:solidFill>
                  <a:schemeClr val="lt1"/>
                </a:solidFill>
                <a:latin typeface="Arial"/>
                <a:ea typeface="Arial"/>
                <a:cs typeface="Arial"/>
                <a:sym typeface="Arial"/>
              </a:rPr>
              <a:t>Project Description</a:t>
            </a:r>
            <a:endParaRPr/>
          </a:p>
        </p:txBody>
      </p:sp>
      <p:sp>
        <p:nvSpPr>
          <p:cNvPr id="91" name="Google Shape;91;p13"/>
          <p:cNvSpPr/>
          <p:nvPr/>
        </p:nvSpPr>
        <p:spPr>
          <a:xfrm>
            <a:off x="32757400" y="7033675"/>
            <a:ext cx="10109700" cy="7842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5100" u="none" cap="none" strike="noStrike">
                <a:solidFill>
                  <a:schemeClr val="lt1"/>
                </a:solidFill>
                <a:latin typeface="Arial"/>
                <a:ea typeface="Arial"/>
                <a:cs typeface="Arial"/>
                <a:sym typeface="Arial"/>
              </a:rPr>
              <a:t>Methods &amp; tools used</a:t>
            </a:r>
            <a:endParaRPr/>
          </a:p>
        </p:txBody>
      </p:sp>
      <p:sp>
        <p:nvSpPr>
          <p:cNvPr id="92" name="Google Shape;92;p13"/>
          <p:cNvSpPr txBox="1"/>
          <p:nvPr/>
        </p:nvSpPr>
        <p:spPr>
          <a:xfrm>
            <a:off x="741220" y="27432000"/>
            <a:ext cx="9448800" cy="3754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p:txBody>
      </p:sp>
      <p:sp>
        <p:nvSpPr>
          <p:cNvPr id="93" name="Google Shape;93;p13"/>
          <p:cNvSpPr txBox="1"/>
          <p:nvPr/>
        </p:nvSpPr>
        <p:spPr>
          <a:xfrm>
            <a:off x="665020" y="22794913"/>
            <a:ext cx="9753600" cy="21852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3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3400" u="none" cap="none" strike="noStrike">
                <a:solidFill>
                  <a:schemeClr val="dk1"/>
                </a:solidFill>
                <a:latin typeface="Arial"/>
                <a:ea typeface="Arial"/>
                <a:cs typeface="Arial"/>
                <a:sym typeface="Arial"/>
              </a:rPr>
              <a:t>.</a:t>
            </a:r>
            <a:endParaRPr/>
          </a:p>
        </p:txBody>
      </p:sp>
      <p:sp>
        <p:nvSpPr>
          <p:cNvPr id="94" name="Google Shape;94;p13"/>
          <p:cNvSpPr/>
          <p:nvPr/>
        </p:nvSpPr>
        <p:spPr>
          <a:xfrm>
            <a:off x="15394375" y="15973000"/>
            <a:ext cx="27472800" cy="784200"/>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rPr b="0" i="0" lang="en-US" sz="5100" u="none" cap="none" strike="noStrike">
                <a:solidFill>
                  <a:schemeClr val="lt1"/>
                </a:solidFill>
                <a:latin typeface="Arial"/>
                <a:ea typeface="Arial"/>
                <a:cs typeface="Arial"/>
                <a:sym typeface="Arial"/>
              </a:rPr>
              <a:t>Results</a:t>
            </a:r>
            <a:endParaRPr/>
          </a:p>
        </p:txBody>
      </p:sp>
      <p:sp>
        <p:nvSpPr>
          <p:cNvPr id="95" name="Google Shape;95;p13"/>
          <p:cNvSpPr/>
          <p:nvPr/>
        </p:nvSpPr>
        <p:spPr>
          <a:xfrm>
            <a:off x="-48492" y="31447294"/>
            <a:ext cx="43939693" cy="1471131"/>
          </a:xfrm>
          <a:prstGeom prst="rect">
            <a:avLst/>
          </a:prstGeom>
          <a:solidFill>
            <a:srgbClr val="1F3864"/>
          </a:solidFill>
          <a:ln>
            <a:noFill/>
          </a:ln>
        </p:spPr>
        <p:txBody>
          <a:bodyPr anchorCtr="0" anchor="ctr" bIns="68575" lIns="137150" spcFirstLastPara="1" rIns="137150" wrap="square" tIns="68575">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3"/>
          <p:cNvSpPr txBox="1"/>
          <p:nvPr/>
        </p:nvSpPr>
        <p:spPr>
          <a:xfrm>
            <a:off x="15265200" y="6432750"/>
            <a:ext cx="16131900" cy="6840600"/>
          </a:xfrm>
          <a:prstGeom prst="rect">
            <a:avLst/>
          </a:prstGeom>
          <a:noFill/>
          <a:ln>
            <a:noFill/>
          </a:ln>
        </p:spPr>
        <p:txBody>
          <a:bodyPr anchorCtr="0" anchor="t" bIns="68575" lIns="137150" spcFirstLastPara="1" rIns="137150" wrap="square" tIns="68575">
            <a:noAutofit/>
          </a:bodyPr>
          <a:lstStyle/>
          <a:p>
            <a:pPr indent="0" lvl="0" marL="0" marR="0" rtl="0" algn="l">
              <a:lnSpc>
                <a:spcPct val="120000"/>
              </a:lnSpc>
              <a:spcBef>
                <a:spcPts val="0"/>
              </a:spcBef>
              <a:spcAft>
                <a:spcPts val="0"/>
              </a:spcAft>
              <a:buNone/>
            </a:pPr>
            <a:r>
              <a:rPr b="0" i="0" lang="en-US" sz="4800" u="none" cap="none" strike="noStrike">
                <a:solidFill>
                  <a:srgbClr val="000000"/>
                </a:solidFill>
                <a:latin typeface="NTR"/>
                <a:ea typeface="NTR"/>
                <a:cs typeface="NTR"/>
                <a:sym typeface="NTR"/>
              </a:rPr>
              <a:t>A functioning mobile app in which its purpose is to assist the user in various ways for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 The app has built in support for all major and minor scales, both major and minor, as well as chromatic scales in first position. It covers two octaves.</a:t>
            </a:r>
            <a:endParaRPr b="0" i="0" sz="4800" u="none" cap="none" strike="noStrike">
              <a:solidFill>
                <a:srgbClr val="474747"/>
              </a:solidFill>
              <a:latin typeface="NTR"/>
              <a:ea typeface="NTR"/>
              <a:cs typeface="NTR"/>
              <a:sym typeface="NTR"/>
            </a:endParaRPr>
          </a:p>
        </p:txBody>
      </p:sp>
      <p:pic>
        <p:nvPicPr>
          <p:cNvPr id="97" name="Google Shape;97;p13"/>
          <p:cNvPicPr preferRelativeResize="0"/>
          <p:nvPr/>
        </p:nvPicPr>
        <p:blipFill rotWithShape="1">
          <a:blip r:embed="rId4">
            <a:alphaModFix/>
          </a:blip>
          <a:srcRect b="0" l="0" r="0" t="0"/>
          <a:stretch/>
        </p:blipFill>
        <p:spPr>
          <a:xfrm>
            <a:off x="16154574" y="17519900"/>
            <a:ext cx="5678025" cy="9322325"/>
          </a:xfrm>
          <a:prstGeom prst="rect">
            <a:avLst/>
          </a:prstGeom>
          <a:noFill/>
          <a:ln>
            <a:noFill/>
          </a:ln>
        </p:spPr>
      </p:pic>
      <p:pic>
        <p:nvPicPr>
          <p:cNvPr id="98" name="Google Shape;98;p13"/>
          <p:cNvPicPr preferRelativeResize="0"/>
          <p:nvPr/>
        </p:nvPicPr>
        <p:blipFill rotWithShape="1">
          <a:blip r:embed="rId5">
            <a:alphaModFix/>
          </a:blip>
          <a:srcRect b="0" l="0" r="0" t="0"/>
          <a:stretch/>
        </p:blipFill>
        <p:spPr>
          <a:xfrm>
            <a:off x="28441363" y="17626124"/>
            <a:ext cx="5530994" cy="9109887"/>
          </a:xfrm>
          <a:prstGeom prst="rect">
            <a:avLst/>
          </a:prstGeom>
          <a:noFill/>
          <a:ln>
            <a:noFill/>
          </a:ln>
        </p:spPr>
      </p:pic>
      <p:sp>
        <p:nvSpPr>
          <p:cNvPr id="99" name="Google Shape;99;p13"/>
          <p:cNvSpPr txBox="1"/>
          <p:nvPr/>
        </p:nvSpPr>
        <p:spPr>
          <a:xfrm>
            <a:off x="16884285" y="26438203"/>
            <a:ext cx="4218600" cy="290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4800" u="none" cap="none" strike="noStrike">
                <a:solidFill>
                  <a:schemeClr val="dk1"/>
                </a:solidFill>
                <a:latin typeface="Calibri"/>
                <a:ea typeface="Calibri"/>
                <a:cs typeface="Calibri"/>
                <a:sym typeface="Calibri"/>
              </a:rPr>
              <a:t>Tuning Menu</a:t>
            </a:r>
            <a:endParaRPr sz="4800">
              <a:solidFill>
                <a:schemeClr val="dk1"/>
              </a:solidFill>
              <a:latin typeface="Calibri"/>
              <a:ea typeface="Calibri"/>
              <a:cs typeface="Calibri"/>
              <a:sym typeface="Calibri"/>
            </a:endParaRPr>
          </a:p>
        </p:txBody>
      </p:sp>
      <p:sp>
        <p:nvSpPr>
          <p:cNvPr id="100" name="Google Shape;100;p13"/>
          <p:cNvSpPr txBox="1"/>
          <p:nvPr/>
        </p:nvSpPr>
        <p:spPr>
          <a:xfrm>
            <a:off x="29656306" y="27066905"/>
            <a:ext cx="31011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Calibri"/>
                <a:ea typeface="Calibri"/>
                <a:cs typeface="Calibri"/>
                <a:sym typeface="Calibri"/>
              </a:rPr>
              <a:t>Scale Menu</a:t>
            </a:r>
            <a:endParaRPr sz="4800">
              <a:solidFill>
                <a:schemeClr val="dk1"/>
              </a:solidFill>
              <a:latin typeface="Calibri"/>
              <a:ea typeface="Calibri"/>
              <a:cs typeface="Calibri"/>
              <a:sym typeface="Calibri"/>
            </a:endParaRPr>
          </a:p>
        </p:txBody>
      </p:sp>
      <p:sp>
        <p:nvSpPr>
          <p:cNvPr id="101" name="Google Shape;101;p13"/>
          <p:cNvSpPr txBox="1"/>
          <p:nvPr/>
        </p:nvSpPr>
        <p:spPr>
          <a:xfrm>
            <a:off x="32935444" y="8217787"/>
            <a:ext cx="9753600" cy="1911300"/>
          </a:xfrm>
          <a:prstGeom prst="rect">
            <a:avLst/>
          </a:prstGeom>
          <a:noFill/>
          <a:ln>
            <a:noFill/>
          </a:ln>
        </p:spPr>
        <p:txBody>
          <a:bodyPr anchorCtr="0" anchor="t" bIns="68575" lIns="137150" spcFirstLastPara="1" rIns="137150" wrap="square" tIns="68575">
            <a:noAutofit/>
          </a:bodyPr>
          <a:lstStyle/>
          <a:p>
            <a:pPr indent="0" lvl="0" marL="0" marR="0" rtl="0" algn="l">
              <a:lnSpc>
                <a:spcPct val="120000"/>
              </a:lnSpc>
              <a:spcBef>
                <a:spcPts val="0"/>
              </a:spcBef>
              <a:spcAft>
                <a:spcPts val="0"/>
              </a:spcAft>
              <a:buNone/>
            </a:pPr>
            <a:r>
              <a:rPr b="0" lang="en-US" sz="4800" u="none">
                <a:solidFill>
                  <a:srgbClr val="474747"/>
                </a:solidFill>
                <a:latin typeface="NTR"/>
                <a:ea typeface="NTR"/>
                <a:cs typeface="NTR"/>
                <a:sym typeface="NTR"/>
              </a:rPr>
              <a:t>Application written entirely in C#. It was built using Visual Studio Community 2017 using Xamarin for Android development. </a:t>
            </a:r>
            <a:endParaRPr b="0" sz="4800" u="none">
              <a:solidFill>
                <a:srgbClr val="474747"/>
              </a:solidFill>
              <a:latin typeface="NTR"/>
              <a:ea typeface="NTR"/>
              <a:cs typeface="NTR"/>
              <a:sym typeface="NTR"/>
            </a:endParaRPr>
          </a:p>
        </p:txBody>
      </p:sp>
      <p:pic>
        <p:nvPicPr>
          <p:cNvPr id="102" name="Google Shape;102;p13"/>
          <p:cNvPicPr preferRelativeResize="0"/>
          <p:nvPr/>
        </p:nvPicPr>
        <p:blipFill>
          <a:blip r:embed="rId6">
            <a:alphaModFix/>
          </a:blip>
          <a:stretch>
            <a:fillRect/>
          </a:stretch>
        </p:blipFill>
        <p:spPr>
          <a:xfrm>
            <a:off x="34598999" y="18176076"/>
            <a:ext cx="7692375" cy="3072100"/>
          </a:xfrm>
          <a:prstGeom prst="rect">
            <a:avLst/>
          </a:prstGeom>
          <a:noFill/>
          <a:ln>
            <a:noFill/>
          </a:ln>
        </p:spPr>
      </p:pic>
      <p:sp>
        <p:nvSpPr>
          <p:cNvPr id="103" name="Google Shape;103;p13"/>
          <p:cNvSpPr txBox="1"/>
          <p:nvPr/>
        </p:nvSpPr>
        <p:spPr>
          <a:xfrm>
            <a:off x="36084775" y="21529900"/>
            <a:ext cx="4533000" cy="7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latin typeface="Calibri"/>
                <a:ea typeface="Calibri"/>
                <a:cs typeface="Calibri"/>
                <a:sym typeface="Calibri"/>
              </a:rPr>
              <a:t>Metronome Window</a:t>
            </a:r>
            <a:endParaRPr sz="4800">
              <a:latin typeface="Calibri"/>
              <a:ea typeface="Calibri"/>
              <a:cs typeface="Calibri"/>
              <a:sym typeface="Calibri"/>
            </a:endParaRPr>
          </a:p>
          <a:p>
            <a:pPr indent="0" lvl="0" marL="0" rtl="0" algn="ctr">
              <a:spcBef>
                <a:spcPts val="0"/>
              </a:spcBef>
              <a:spcAft>
                <a:spcPts val="0"/>
              </a:spcAft>
              <a:buNone/>
            </a:pPr>
            <a:r>
              <a:rPr lang="en-US" sz="2400">
                <a:latin typeface="Calibri"/>
                <a:ea typeface="Calibri"/>
                <a:cs typeface="Calibri"/>
                <a:sym typeface="Calibri"/>
              </a:rPr>
              <a:t>(UI not finalized)</a:t>
            </a:r>
            <a:endParaRPr sz="2400">
              <a:latin typeface="Calibri"/>
              <a:ea typeface="Calibri"/>
              <a:cs typeface="Calibri"/>
              <a:sym typeface="Calibri"/>
            </a:endParaRPr>
          </a:p>
        </p:txBody>
      </p:sp>
      <p:pic>
        <p:nvPicPr>
          <p:cNvPr id="104" name="Google Shape;104;p13"/>
          <p:cNvPicPr preferRelativeResize="0"/>
          <p:nvPr/>
        </p:nvPicPr>
        <p:blipFill rotWithShape="1">
          <a:blip r:embed="rId7">
            <a:alphaModFix/>
          </a:blip>
          <a:srcRect b="1989" l="0" r="0" t="0"/>
          <a:stretch/>
        </p:blipFill>
        <p:spPr>
          <a:xfrm>
            <a:off x="22435675" y="17519900"/>
            <a:ext cx="5379050" cy="9322326"/>
          </a:xfrm>
          <a:prstGeom prst="rect">
            <a:avLst/>
          </a:prstGeom>
          <a:noFill/>
          <a:ln>
            <a:noFill/>
          </a:ln>
        </p:spPr>
      </p:pic>
      <p:sp>
        <p:nvSpPr>
          <p:cNvPr id="105" name="Google Shape;105;p13"/>
          <p:cNvSpPr txBox="1"/>
          <p:nvPr/>
        </p:nvSpPr>
        <p:spPr>
          <a:xfrm>
            <a:off x="23194013" y="27196125"/>
            <a:ext cx="3529200" cy="7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latin typeface="Calibri"/>
                <a:ea typeface="Calibri"/>
                <a:cs typeface="Calibri"/>
                <a:sym typeface="Calibri"/>
              </a:rPr>
              <a:t>Video Menu</a:t>
            </a:r>
            <a:endParaRPr sz="4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