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7010400" cy="9296400"/>
  <p:embeddedFontLst>
    <p:embeddedFont>
      <p:font typeface="Calibri" panose="020F0502020204030204" pitchFamily="34" charset="0"/>
      <p:regular r:id="rId4"/>
      <p:bold r:id="rId5"/>
      <p:italic r:id="rId6"/>
      <p:boldItalic r:id="rId7"/>
    </p:embeddedFont>
    <p:embeddedFont>
      <p:font typeface="NTR" panose="020B0604020202020204" charset="0"/>
      <p:regular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152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8625" y="697225"/>
            <a:ext cx="4673825"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1502390" y="278131"/>
            <a:ext cx="20886422" cy="3785616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2193250" y="10968991"/>
            <a:ext cx="27896822" cy="946404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2990852" y="1779270"/>
            <a:ext cx="27896822" cy="2784348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5387342"/>
            <a:ext cx="37307519" cy="1146048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5486400" y="17289781"/>
            <a:ext cx="32918401" cy="7947658"/>
          </a:xfrm>
          <a:prstGeom prst="rect">
            <a:avLst/>
          </a:prstGeom>
          <a:noFill/>
          <a:ln>
            <a:noFill/>
          </a:ln>
        </p:spPr>
        <p:txBody>
          <a:bodyPr spcFirstLastPara="1" wrap="square" lIns="91425" tIns="45700" rIns="91425" bIns="45700" anchor="t" anchorCtr="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8" name="Google Shape;18;p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994662" y="22029430"/>
            <a:ext cx="37856160" cy="720089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30" name="Google Shape;30;p5"/>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30175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222199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3" name="Google Shape;43;p7"/>
          <p:cNvSpPr txBox="1">
            <a:spLocks noGrp="1"/>
          </p:cNvSpPr>
          <p:nvPr>
            <p:ph type="body" idx="2"/>
          </p:nvPr>
        </p:nvSpPr>
        <p:spPr>
          <a:xfrm>
            <a:off x="3023242" y="12024360"/>
            <a:ext cx="18568032"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5" name="Google Shape;45;p7"/>
          <p:cNvSpPr txBox="1">
            <a:spLocks noGrp="1"/>
          </p:cNvSpPr>
          <p:nvPr>
            <p:ph type="body" idx="4"/>
          </p:nvPr>
        </p:nvSpPr>
        <p:spPr>
          <a:xfrm>
            <a:off x="22219922" y="12024360"/>
            <a:ext cx="18659477"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9"/>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9"/>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8659477" y="4739647"/>
            <a:ext cx="22219920" cy="23393400"/>
          </a:xfrm>
          <a:prstGeom prst="rect">
            <a:avLst/>
          </a:prstGeom>
          <a:noFill/>
          <a:ln>
            <a:noFill/>
          </a:ln>
        </p:spPr>
        <p:txBody>
          <a:bodyPr spcFirstLastPara="1" wrap="square" lIns="91425" tIns="45700" rIns="91425" bIns="45700" anchor="t" anchorCtr="0"/>
          <a:lstStyle>
            <a:lvl1pPr marR="0" lvl="0" algn="l" rtl="0">
              <a:lnSpc>
                <a:spcPct val="90000"/>
              </a:lnSpc>
              <a:spcBef>
                <a:spcPts val="4800"/>
              </a:spcBef>
              <a:spcAft>
                <a:spcPts val="0"/>
              </a:spcAft>
              <a:buClr>
                <a:schemeClr val="dk1"/>
              </a:buClr>
              <a:buSzPts val="15360"/>
              <a:buFont typeface="Arial"/>
              <a:buNone/>
              <a:defRPr sz="15360" b="0" i="0" u="none" strike="noStrike" cap="none">
                <a:solidFill>
                  <a:schemeClr val="dk1"/>
                </a:solidFill>
                <a:latin typeface="Calibri"/>
                <a:ea typeface="Calibri"/>
                <a:cs typeface="Calibri"/>
                <a:sym typeface="Calibri"/>
              </a:defRPr>
            </a:lvl1pPr>
            <a:lvl2pPr marR="0" lvl="1" algn="l" rtl="0">
              <a:lnSpc>
                <a:spcPct val="90000"/>
              </a:lnSpc>
              <a:spcBef>
                <a:spcPts val="2400"/>
              </a:spcBef>
              <a:spcAft>
                <a:spcPts val="0"/>
              </a:spcAft>
              <a:buClr>
                <a:schemeClr val="dk1"/>
              </a:buClr>
              <a:buSzPts val="13440"/>
              <a:buFont typeface="Arial"/>
              <a:buNone/>
              <a:defRPr sz="13439"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0"/>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48491" y="19125"/>
            <a:ext cx="43939690" cy="4119346"/>
          </a:xfrm>
          <a:prstGeom prst="rect">
            <a:avLst/>
          </a:prstGeom>
          <a:noFill/>
          <a:ln>
            <a:noFill/>
          </a:ln>
        </p:spPr>
      </p:pic>
      <p:sp>
        <p:nvSpPr>
          <p:cNvPr id="85" name="Google Shape;85;p13"/>
          <p:cNvSpPr/>
          <p:nvPr/>
        </p:nvSpPr>
        <p:spPr>
          <a:xfrm>
            <a:off x="10923588" y="0"/>
            <a:ext cx="32967613" cy="3886200"/>
          </a:xfrm>
          <a:prstGeom prst="rect">
            <a:avLst/>
          </a:prstGeom>
          <a:no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r>
              <a:rPr lang="en-US" sz="9800" b="0" i="0" u="none" strike="noStrike" cap="none">
                <a:solidFill>
                  <a:srgbClr val="EDB21F"/>
                </a:solidFill>
                <a:latin typeface="Arial"/>
                <a:ea typeface="Arial"/>
                <a:cs typeface="Arial"/>
                <a:sym typeface="Arial"/>
              </a:rPr>
              <a:t>Fid’Lin</a:t>
            </a:r>
            <a:endParaRPr sz="8200" b="0" i="0" u="none" strike="noStrike" cap="none">
              <a:solidFill>
                <a:srgbClr val="EDB21F"/>
              </a:solidFill>
              <a:latin typeface="Arial"/>
              <a:ea typeface="Arial"/>
              <a:cs typeface="Arial"/>
              <a:sym typeface="Arial"/>
            </a:endParaRPr>
          </a:p>
          <a:p>
            <a:pPr marL="0" marR="0" lvl="0" indent="0" algn="l" rtl="0">
              <a:spcBef>
                <a:spcPts val="0"/>
              </a:spcBef>
              <a:spcAft>
                <a:spcPts val="0"/>
              </a:spcAft>
              <a:buNone/>
            </a:pPr>
            <a:r>
              <a:rPr lang="en-US" sz="4200" b="0" i="1" u="none" strike="noStrike" cap="none">
                <a:solidFill>
                  <a:schemeClr val="lt1"/>
                </a:solidFill>
                <a:latin typeface="Arial"/>
                <a:ea typeface="Arial"/>
                <a:cs typeface="Arial"/>
                <a:sym typeface="Arial"/>
              </a:rPr>
              <a:t>Jakob Beckleheimer, Dylan Brownell, Tanner Groll, Derek Pendleton, &amp; Phil Snider</a:t>
            </a:r>
            <a:endParaRPr/>
          </a:p>
          <a:p>
            <a:pPr marL="0" marR="0" lvl="0" indent="0" algn="l" rtl="0">
              <a:spcBef>
                <a:spcPts val="0"/>
              </a:spcBef>
              <a:spcAft>
                <a:spcPts val="0"/>
              </a:spcAft>
              <a:buNone/>
            </a:pPr>
            <a:r>
              <a:rPr lang="en-US" sz="4200" b="0" i="1" u="none" strike="noStrike" cap="none">
                <a:solidFill>
                  <a:schemeClr val="lt1"/>
                </a:solidFill>
                <a:latin typeface="Arial"/>
                <a:ea typeface="Arial"/>
                <a:cs typeface="Arial"/>
                <a:sym typeface="Arial"/>
              </a:rPr>
              <a:t>Team 2</a:t>
            </a:r>
            <a:endParaRPr/>
          </a:p>
        </p:txBody>
      </p:sp>
      <p:sp>
        <p:nvSpPr>
          <p:cNvPr id="86" name="Google Shape;86;p13"/>
          <p:cNvSpPr/>
          <p:nvPr/>
        </p:nvSpPr>
        <p:spPr>
          <a:xfrm>
            <a:off x="2479800" y="4982338"/>
            <a:ext cx="9753600" cy="7842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r>
              <a:rPr lang="en-US" sz="5100" b="0" i="0" u="none" strike="noStrike" cap="none">
                <a:solidFill>
                  <a:schemeClr val="lt1"/>
                </a:solidFill>
                <a:latin typeface="Arial"/>
                <a:ea typeface="Arial"/>
                <a:cs typeface="Arial"/>
                <a:sym typeface="Arial"/>
              </a:rPr>
              <a:t>Summary</a:t>
            </a:r>
            <a:endParaRPr/>
          </a:p>
        </p:txBody>
      </p:sp>
      <p:sp>
        <p:nvSpPr>
          <p:cNvPr id="87" name="Google Shape;87;p13"/>
          <p:cNvSpPr txBox="1"/>
          <p:nvPr/>
        </p:nvSpPr>
        <p:spPr>
          <a:xfrm>
            <a:off x="2632195" y="6184463"/>
            <a:ext cx="9448800" cy="2908500"/>
          </a:xfrm>
          <a:prstGeom prst="rect">
            <a:avLst/>
          </a:prstGeom>
          <a:noFill/>
          <a:ln>
            <a:noFill/>
          </a:ln>
        </p:spPr>
        <p:txBody>
          <a:bodyPr spcFirstLastPara="1" wrap="square" lIns="137150" tIns="68575" rIns="137150" bIns="68575" anchor="t" anchorCtr="0">
            <a:noAutofit/>
          </a:bodyPr>
          <a:lstStyle/>
          <a:p>
            <a:pPr marL="0" marR="0" lvl="0" indent="0" algn="l" rtl="0">
              <a:spcBef>
                <a:spcPts val="0"/>
              </a:spcBef>
              <a:spcAft>
                <a:spcPts val="0"/>
              </a:spcAft>
              <a:buNone/>
            </a:pPr>
            <a:r>
              <a:rPr lang="en-US" sz="4800" b="0" i="0" u="none" strike="noStrike" cap="none" dirty="0" err="1">
                <a:solidFill>
                  <a:srgbClr val="000000"/>
                </a:solidFill>
                <a:latin typeface="NTR"/>
                <a:ea typeface="NTR"/>
                <a:cs typeface="NTR"/>
                <a:sym typeface="NTR"/>
              </a:rPr>
              <a:t>Fid’Lin</a:t>
            </a:r>
            <a:r>
              <a:rPr lang="en-US" sz="4800" b="0" i="0" u="none" strike="noStrike" cap="none" dirty="0">
                <a:solidFill>
                  <a:srgbClr val="000000"/>
                </a:solidFill>
                <a:latin typeface="NTR"/>
                <a:ea typeface="NTR"/>
                <a:cs typeface="NTR"/>
                <a:sym typeface="NTR"/>
              </a:rPr>
              <a:t>, the fiddle / violin player practice app, is an application intended to aid fiddle or violin players in learning how to play and practice their instrument. The app shall assist with tuning, intonation, scales, tempo, etc.</a:t>
            </a:r>
            <a:endParaRPr sz="4800" b="0" i="0" u="none" strike="noStrike" cap="none" dirty="0">
              <a:solidFill>
                <a:schemeClr val="dk1"/>
              </a:solidFill>
              <a:latin typeface="Arial"/>
              <a:ea typeface="Arial"/>
              <a:cs typeface="Arial"/>
              <a:sym typeface="Arial"/>
            </a:endParaRPr>
          </a:p>
        </p:txBody>
      </p:sp>
      <p:sp>
        <p:nvSpPr>
          <p:cNvPr id="88" name="Google Shape;88;p13"/>
          <p:cNvSpPr/>
          <p:nvPr/>
        </p:nvSpPr>
        <p:spPr>
          <a:xfrm>
            <a:off x="2479800" y="12243925"/>
            <a:ext cx="10730400" cy="7827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r>
              <a:rPr lang="en-US" sz="5100" b="0" i="0" u="none" strike="noStrike" cap="none">
                <a:solidFill>
                  <a:schemeClr val="lt1"/>
                </a:solidFill>
                <a:latin typeface="Arial"/>
                <a:ea typeface="Arial"/>
                <a:cs typeface="Arial"/>
                <a:sym typeface="Arial"/>
              </a:rPr>
              <a:t>Motivation</a:t>
            </a:r>
            <a:endParaRPr/>
          </a:p>
        </p:txBody>
      </p:sp>
      <p:sp>
        <p:nvSpPr>
          <p:cNvPr id="89" name="Google Shape;89;p13"/>
          <p:cNvSpPr txBox="1"/>
          <p:nvPr/>
        </p:nvSpPr>
        <p:spPr>
          <a:xfrm>
            <a:off x="2479800" y="13710125"/>
            <a:ext cx="10730400" cy="8756100"/>
          </a:xfrm>
          <a:prstGeom prst="rect">
            <a:avLst/>
          </a:prstGeom>
          <a:noFill/>
          <a:ln>
            <a:noFill/>
          </a:ln>
        </p:spPr>
        <p:txBody>
          <a:bodyPr spcFirstLastPara="1" wrap="square" lIns="137150" tIns="68575" rIns="137150" bIns="68575" anchor="t" anchorCtr="0">
            <a:noAutofit/>
          </a:bodyPr>
          <a:lstStyle/>
          <a:p>
            <a:pPr marL="0" marR="0" lvl="0" indent="0" algn="l" rtl="0">
              <a:spcBef>
                <a:spcPts val="0"/>
              </a:spcBef>
              <a:spcAft>
                <a:spcPts val="0"/>
              </a:spcAft>
              <a:buNone/>
            </a:pPr>
            <a:r>
              <a:rPr lang="en-US" sz="3600" b="0" i="0" u="none" strike="noStrike" cap="none" dirty="0">
                <a:solidFill>
                  <a:schemeClr val="dk1"/>
                </a:solidFill>
                <a:latin typeface="NTR" panose="020B0604020202020204" charset="0"/>
                <a:ea typeface="Calibri"/>
                <a:cs typeface="NTR" panose="020B0604020202020204" charset="0"/>
                <a:sym typeface="Calibri"/>
              </a:rPr>
              <a:t>Learning to play a musical instrument can be a difficult and time consuming process. Regular practice is an important part of learning an instrument. Thus, in order to effectively learn an instrument, practice must be done in an efficient manner. For a stringed instrument such as a fiddle or violin, this means checking if the open strings are tuned correctly as well as checking if the fiddler’s fingers are in the correct position. Our application, </a:t>
            </a:r>
            <a:r>
              <a:rPr lang="en-US" sz="3600" b="0" i="0" u="none" strike="noStrike" cap="none" dirty="0" err="1">
                <a:solidFill>
                  <a:schemeClr val="dk1"/>
                </a:solidFill>
                <a:latin typeface="NTR" panose="020B0604020202020204" charset="0"/>
                <a:ea typeface="Calibri"/>
                <a:cs typeface="NTR" panose="020B0604020202020204" charset="0"/>
                <a:sym typeface="Calibri"/>
              </a:rPr>
              <a:t>FidLin</a:t>
            </a:r>
            <a:r>
              <a:rPr lang="en-US" sz="3600" b="0" i="0" u="none" strike="noStrike" cap="none" dirty="0">
                <a:solidFill>
                  <a:schemeClr val="dk1"/>
                </a:solidFill>
                <a:latin typeface="NTR" panose="020B0604020202020204" charset="0"/>
                <a:ea typeface="Calibri"/>
                <a:cs typeface="NTR" panose="020B0604020202020204" charset="0"/>
                <a:sym typeface="Calibri"/>
              </a:rPr>
              <a:t>, is created to help fiddle, and violin players alike practice properly in order to get the most effective usage of their time rehearsing. Thus, </a:t>
            </a:r>
            <a:r>
              <a:rPr lang="en-US" sz="3600" b="0" i="0" u="none" strike="noStrike" cap="none" dirty="0" err="1">
                <a:solidFill>
                  <a:schemeClr val="dk1"/>
                </a:solidFill>
                <a:latin typeface="NTR" panose="020B0604020202020204" charset="0"/>
                <a:ea typeface="Calibri"/>
                <a:cs typeface="NTR" panose="020B0604020202020204" charset="0"/>
                <a:sym typeface="Calibri"/>
              </a:rPr>
              <a:t>FidLin</a:t>
            </a:r>
            <a:r>
              <a:rPr lang="en-US" sz="3600" b="0" i="0" u="none" strike="noStrike" cap="none" dirty="0">
                <a:solidFill>
                  <a:schemeClr val="dk1"/>
                </a:solidFill>
                <a:latin typeface="NTR" panose="020B0604020202020204" charset="0"/>
                <a:ea typeface="Calibri"/>
                <a:cs typeface="NTR" panose="020B0604020202020204" charset="0"/>
                <a:sym typeface="Calibri"/>
              </a:rPr>
              <a:t> will include a profile system to help the user keep up with their progress as they practice their instrument. </a:t>
            </a:r>
            <a:r>
              <a:rPr lang="en-US" sz="3600" b="0" i="0" u="none" strike="noStrike" cap="none" dirty="0" err="1">
                <a:solidFill>
                  <a:schemeClr val="dk1"/>
                </a:solidFill>
                <a:latin typeface="NTR" panose="020B0604020202020204" charset="0"/>
                <a:ea typeface="Calibri"/>
                <a:cs typeface="NTR" panose="020B0604020202020204" charset="0"/>
                <a:sym typeface="Calibri"/>
              </a:rPr>
              <a:t>FidLin</a:t>
            </a:r>
            <a:r>
              <a:rPr lang="en-US" sz="3600" b="0" i="0" u="none" strike="noStrike" cap="none" dirty="0">
                <a:solidFill>
                  <a:schemeClr val="dk1"/>
                </a:solidFill>
                <a:latin typeface="NTR" panose="020B0604020202020204" charset="0"/>
                <a:ea typeface="Calibri"/>
                <a:cs typeface="NTR" panose="020B0604020202020204" charset="0"/>
                <a:sym typeface="Calibri"/>
              </a:rPr>
              <a:t> allows the user to properly tune their open strings. Additionally, our application gives the user feedback while they play to allow them to determine where they need more practice. By including a metronome, our application also assists musicians to keep a tempo. In order to assist with finger positions and intonation, our application provides practice scales for the user to play along with while providing feedback on what the fiddle player plays. By providing these abilities our application assists fiddle players to make the most of their time practicing. </a:t>
            </a:r>
            <a:endParaRPr sz="3600" b="0" i="0" u="none" strike="noStrike" cap="none" dirty="0">
              <a:solidFill>
                <a:schemeClr val="dk1"/>
              </a:solidFill>
              <a:latin typeface="NTR" panose="020B0604020202020204" charset="0"/>
              <a:cs typeface="NTR" panose="020B0604020202020204" charset="0"/>
              <a:sym typeface="Arial"/>
            </a:endParaRPr>
          </a:p>
        </p:txBody>
      </p:sp>
      <p:sp>
        <p:nvSpPr>
          <p:cNvPr id="90" name="Google Shape;90;p13"/>
          <p:cNvSpPr/>
          <p:nvPr/>
        </p:nvSpPr>
        <p:spPr>
          <a:xfrm>
            <a:off x="15265199" y="5222625"/>
            <a:ext cx="16253700" cy="7842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r>
              <a:rPr lang="en-US" sz="5100" b="0" i="0" u="none" strike="noStrike" cap="none">
                <a:solidFill>
                  <a:schemeClr val="lt1"/>
                </a:solidFill>
                <a:latin typeface="Arial"/>
                <a:ea typeface="Arial"/>
                <a:cs typeface="Arial"/>
                <a:sym typeface="Arial"/>
              </a:rPr>
              <a:t>Project Description</a:t>
            </a:r>
            <a:endParaRPr/>
          </a:p>
        </p:txBody>
      </p:sp>
      <p:sp>
        <p:nvSpPr>
          <p:cNvPr id="91" name="Google Shape;91;p13"/>
          <p:cNvSpPr/>
          <p:nvPr/>
        </p:nvSpPr>
        <p:spPr>
          <a:xfrm>
            <a:off x="32757475" y="5222625"/>
            <a:ext cx="10109700" cy="7842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r>
              <a:rPr lang="en-US" sz="5100" b="0" i="0" u="none" strike="noStrike" cap="none" dirty="0">
                <a:solidFill>
                  <a:schemeClr val="lt1"/>
                </a:solidFill>
                <a:latin typeface="Arial"/>
                <a:ea typeface="Arial"/>
                <a:cs typeface="Arial"/>
                <a:sym typeface="Arial"/>
              </a:rPr>
              <a:t>Methods &amp; tools used</a:t>
            </a:r>
            <a:endParaRPr dirty="0"/>
          </a:p>
        </p:txBody>
      </p:sp>
      <p:sp>
        <p:nvSpPr>
          <p:cNvPr id="92" name="Google Shape;92;p13"/>
          <p:cNvSpPr txBox="1"/>
          <p:nvPr/>
        </p:nvSpPr>
        <p:spPr>
          <a:xfrm>
            <a:off x="741220" y="27432000"/>
            <a:ext cx="9448800" cy="37548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4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34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34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34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34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34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3400" b="0" i="0" u="none" strike="noStrike" cap="none">
              <a:solidFill>
                <a:schemeClr val="dk1"/>
              </a:solidFill>
              <a:latin typeface="Arial"/>
              <a:ea typeface="Arial"/>
              <a:cs typeface="Arial"/>
              <a:sym typeface="Arial"/>
            </a:endParaRPr>
          </a:p>
        </p:txBody>
      </p:sp>
      <p:sp>
        <p:nvSpPr>
          <p:cNvPr id="94" name="Google Shape;94;p13"/>
          <p:cNvSpPr/>
          <p:nvPr/>
        </p:nvSpPr>
        <p:spPr>
          <a:xfrm>
            <a:off x="15394375" y="15973000"/>
            <a:ext cx="27472800" cy="7842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r>
              <a:rPr lang="en-US" sz="5100" b="0" i="0" u="none" strike="noStrike" cap="none">
                <a:solidFill>
                  <a:schemeClr val="lt1"/>
                </a:solidFill>
                <a:latin typeface="Arial"/>
                <a:ea typeface="Arial"/>
                <a:cs typeface="Arial"/>
                <a:sym typeface="Arial"/>
              </a:rPr>
              <a:t>Results</a:t>
            </a:r>
            <a:endParaRPr/>
          </a:p>
        </p:txBody>
      </p:sp>
      <p:sp>
        <p:nvSpPr>
          <p:cNvPr id="95" name="Google Shape;95;p13"/>
          <p:cNvSpPr/>
          <p:nvPr/>
        </p:nvSpPr>
        <p:spPr>
          <a:xfrm>
            <a:off x="-48492" y="31447294"/>
            <a:ext cx="43939693" cy="1471131"/>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3"/>
          <p:cNvSpPr txBox="1"/>
          <p:nvPr/>
        </p:nvSpPr>
        <p:spPr>
          <a:xfrm>
            <a:off x="15265200" y="6432750"/>
            <a:ext cx="16131900" cy="6840600"/>
          </a:xfrm>
          <a:prstGeom prst="rect">
            <a:avLst/>
          </a:prstGeom>
          <a:noFill/>
          <a:ln>
            <a:noFill/>
          </a:ln>
        </p:spPr>
        <p:txBody>
          <a:bodyPr spcFirstLastPara="1" wrap="square" lIns="137150" tIns="68575" rIns="137150" bIns="68575" anchor="t" anchorCtr="0">
            <a:noAutofit/>
          </a:bodyPr>
          <a:lstStyle/>
          <a:p>
            <a:pPr marL="0" marR="0" lvl="0" indent="0" algn="l" rtl="0">
              <a:lnSpc>
                <a:spcPct val="120000"/>
              </a:lnSpc>
              <a:spcBef>
                <a:spcPts val="0"/>
              </a:spcBef>
              <a:spcAft>
                <a:spcPts val="0"/>
              </a:spcAft>
              <a:buNone/>
            </a:pPr>
            <a:r>
              <a:rPr lang="en-US" sz="4800" b="0" i="0" u="none" strike="noStrike" cap="none" dirty="0">
                <a:solidFill>
                  <a:srgbClr val="000000"/>
                </a:solidFill>
                <a:latin typeface="NTR"/>
                <a:ea typeface="NTR"/>
                <a:cs typeface="NTR"/>
                <a:sym typeface="NTR"/>
              </a:rPr>
              <a:t>A functioning mobile app in which its purpose is to assist the user in various ways for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 The app has built in support for all major and minor scales, both major and minor, as well as chromatic scales in first position. It covers two octaves.</a:t>
            </a:r>
            <a:endParaRPr sz="4800" b="0" i="0" u="none" strike="noStrike" cap="none" dirty="0">
              <a:solidFill>
                <a:srgbClr val="474747"/>
              </a:solidFill>
              <a:latin typeface="NTR"/>
              <a:ea typeface="NTR"/>
              <a:cs typeface="NTR"/>
              <a:sym typeface="NTR"/>
            </a:endParaRPr>
          </a:p>
        </p:txBody>
      </p:sp>
      <p:pic>
        <p:nvPicPr>
          <p:cNvPr id="97" name="Google Shape;97;p13"/>
          <p:cNvPicPr preferRelativeResize="0"/>
          <p:nvPr/>
        </p:nvPicPr>
        <p:blipFill rotWithShape="1">
          <a:blip r:embed="rId4">
            <a:alphaModFix/>
          </a:blip>
          <a:srcRect/>
          <a:stretch/>
        </p:blipFill>
        <p:spPr>
          <a:xfrm>
            <a:off x="16154574" y="17519900"/>
            <a:ext cx="5678025" cy="9322325"/>
          </a:xfrm>
          <a:prstGeom prst="rect">
            <a:avLst/>
          </a:prstGeom>
          <a:noFill/>
          <a:ln>
            <a:noFill/>
          </a:ln>
        </p:spPr>
      </p:pic>
      <p:pic>
        <p:nvPicPr>
          <p:cNvPr id="98" name="Google Shape;98;p13"/>
          <p:cNvPicPr preferRelativeResize="0"/>
          <p:nvPr/>
        </p:nvPicPr>
        <p:blipFill rotWithShape="1">
          <a:blip r:embed="rId5">
            <a:alphaModFix/>
          </a:blip>
          <a:srcRect/>
          <a:stretch/>
        </p:blipFill>
        <p:spPr>
          <a:xfrm>
            <a:off x="28294332" y="17413686"/>
            <a:ext cx="5678025" cy="9653219"/>
          </a:xfrm>
          <a:prstGeom prst="rect">
            <a:avLst/>
          </a:prstGeom>
          <a:noFill/>
          <a:ln>
            <a:noFill/>
          </a:ln>
        </p:spPr>
      </p:pic>
      <p:sp>
        <p:nvSpPr>
          <p:cNvPr id="99" name="Google Shape;99;p13"/>
          <p:cNvSpPr txBox="1"/>
          <p:nvPr/>
        </p:nvSpPr>
        <p:spPr>
          <a:xfrm>
            <a:off x="16884285" y="26438203"/>
            <a:ext cx="4218600" cy="2908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4800">
              <a:solidFill>
                <a:schemeClr val="dk1"/>
              </a:solidFill>
              <a:latin typeface="Calibri"/>
              <a:ea typeface="Calibri"/>
              <a:cs typeface="Calibri"/>
              <a:sym typeface="Calibri"/>
            </a:endParaRPr>
          </a:p>
          <a:p>
            <a:pPr marL="0" marR="0" lvl="0" indent="0" algn="ctr" rtl="0">
              <a:spcBef>
                <a:spcPts val="0"/>
              </a:spcBef>
              <a:spcAft>
                <a:spcPts val="0"/>
              </a:spcAft>
              <a:buNone/>
            </a:pPr>
            <a:r>
              <a:rPr lang="en-US" sz="4800" b="0" i="0" u="none" strike="noStrike" cap="none">
                <a:solidFill>
                  <a:schemeClr val="dk1"/>
                </a:solidFill>
                <a:latin typeface="Calibri"/>
                <a:ea typeface="Calibri"/>
                <a:cs typeface="Calibri"/>
                <a:sym typeface="Calibri"/>
              </a:rPr>
              <a:t>Tuning Menu</a:t>
            </a:r>
            <a:endParaRPr sz="4800">
              <a:solidFill>
                <a:schemeClr val="dk1"/>
              </a:solidFill>
              <a:latin typeface="Calibri"/>
              <a:ea typeface="Calibri"/>
              <a:cs typeface="Calibri"/>
              <a:sym typeface="Calibri"/>
            </a:endParaRPr>
          </a:p>
        </p:txBody>
      </p:sp>
      <p:sp>
        <p:nvSpPr>
          <p:cNvPr id="100" name="Google Shape;100;p13"/>
          <p:cNvSpPr txBox="1"/>
          <p:nvPr/>
        </p:nvSpPr>
        <p:spPr>
          <a:xfrm>
            <a:off x="29656306" y="27066905"/>
            <a:ext cx="31011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a:solidFill>
                  <a:schemeClr val="dk1"/>
                </a:solidFill>
                <a:latin typeface="Calibri"/>
                <a:ea typeface="Calibri"/>
                <a:cs typeface="Calibri"/>
                <a:sym typeface="Calibri"/>
              </a:rPr>
              <a:t>Scale Menu</a:t>
            </a:r>
            <a:endParaRPr sz="4800">
              <a:solidFill>
                <a:schemeClr val="dk1"/>
              </a:solidFill>
              <a:latin typeface="Calibri"/>
              <a:ea typeface="Calibri"/>
              <a:cs typeface="Calibri"/>
              <a:sym typeface="Calibri"/>
            </a:endParaRPr>
          </a:p>
        </p:txBody>
      </p:sp>
      <p:sp>
        <p:nvSpPr>
          <p:cNvPr id="101" name="Google Shape;101;p13"/>
          <p:cNvSpPr txBox="1"/>
          <p:nvPr/>
        </p:nvSpPr>
        <p:spPr>
          <a:xfrm>
            <a:off x="32757406" y="6585850"/>
            <a:ext cx="10109700" cy="8402044"/>
          </a:xfrm>
          <a:prstGeom prst="rect">
            <a:avLst/>
          </a:prstGeom>
          <a:noFill/>
          <a:ln>
            <a:noFill/>
          </a:ln>
        </p:spPr>
        <p:txBody>
          <a:bodyPr spcFirstLastPara="1" wrap="square" lIns="137150" tIns="68575" rIns="137150" bIns="68575" anchor="t" anchorCtr="0">
            <a:noAutofit/>
          </a:bodyPr>
          <a:lstStyle/>
          <a:p>
            <a:pPr marL="0" marR="0" lvl="0" indent="0" algn="l" rtl="0">
              <a:lnSpc>
                <a:spcPct val="120000"/>
              </a:lnSpc>
              <a:spcBef>
                <a:spcPts val="0"/>
              </a:spcBef>
              <a:spcAft>
                <a:spcPts val="0"/>
              </a:spcAft>
              <a:buNone/>
            </a:pPr>
            <a:r>
              <a:rPr lang="en-US" sz="4800" b="0" u="none" dirty="0">
                <a:solidFill>
                  <a:srgbClr val="474747"/>
                </a:solidFill>
                <a:latin typeface="NTR"/>
                <a:ea typeface="NTR"/>
                <a:cs typeface="NTR"/>
                <a:sym typeface="NTR"/>
              </a:rPr>
              <a:t>The application was written entirely in C#. It was built using Visual Studio Community 2017 using Xamarin forms for Android development. Source control for the project what done with GitHub. Communication for the project was done primarily through Discord. Project assignments and team organizations was handled using a standard Trello board.</a:t>
            </a:r>
            <a:endParaRPr sz="4800" b="0" u="none" dirty="0">
              <a:solidFill>
                <a:srgbClr val="474747"/>
              </a:solidFill>
              <a:latin typeface="NTR"/>
              <a:ea typeface="NTR"/>
              <a:cs typeface="NTR"/>
              <a:sym typeface="NTR"/>
            </a:endParaRPr>
          </a:p>
        </p:txBody>
      </p:sp>
      <p:pic>
        <p:nvPicPr>
          <p:cNvPr id="102" name="Google Shape;102;p13"/>
          <p:cNvPicPr preferRelativeResize="0"/>
          <p:nvPr/>
        </p:nvPicPr>
        <p:blipFill>
          <a:blip r:embed="rId6">
            <a:alphaModFix/>
          </a:blip>
          <a:stretch>
            <a:fillRect/>
          </a:stretch>
        </p:blipFill>
        <p:spPr>
          <a:xfrm>
            <a:off x="34598999" y="18176076"/>
            <a:ext cx="7692375" cy="3072100"/>
          </a:xfrm>
          <a:prstGeom prst="rect">
            <a:avLst/>
          </a:prstGeom>
          <a:noFill/>
          <a:ln>
            <a:noFill/>
          </a:ln>
        </p:spPr>
      </p:pic>
      <p:sp>
        <p:nvSpPr>
          <p:cNvPr id="103" name="Google Shape;103;p13"/>
          <p:cNvSpPr txBox="1"/>
          <p:nvPr/>
        </p:nvSpPr>
        <p:spPr>
          <a:xfrm>
            <a:off x="36084775" y="21529900"/>
            <a:ext cx="4533000" cy="78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a:latin typeface="Calibri"/>
                <a:ea typeface="Calibri"/>
                <a:cs typeface="Calibri"/>
                <a:sym typeface="Calibri"/>
              </a:rPr>
              <a:t>Metronome Window</a:t>
            </a:r>
            <a:endParaRPr sz="4800">
              <a:latin typeface="Calibri"/>
              <a:ea typeface="Calibri"/>
              <a:cs typeface="Calibri"/>
              <a:sym typeface="Calibri"/>
            </a:endParaRPr>
          </a:p>
          <a:p>
            <a:pPr marL="0" lvl="0" indent="0" algn="ctr" rtl="0">
              <a:spcBef>
                <a:spcPts val="0"/>
              </a:spcBef>
              <a:spcAft>
                <a:spcPts val="0"/>
              </a:spcAft>
              <a:buNone/>
            </a:pPr>
            <a:r>
              <a:rPr lang="en-US" sz="2400">
                <a:latin typeface="Calibri"/>
                <a:ea typeface="Calibri"/>
                <a:cs typeface="Calibri"/>
                <a:sym typeface="Calibri"/>
              </a:rPr>
              <a:t>(UI not finalized)</a:t>
            </a:r>
            <a:endParaRPr sz="2400">
              <a:latin typeface="Calibri"/>
              <a:ea typeface="Calibri"/>
              <a:cs typeface="Calibri"/>
              <a:sym typeface="Calibri"/>
            </a:endParaRPr>
          </a:p>
        </p:txBody>
      </p:sp>
      <p:pic>
        <p:nvPicPr>
          <p:cNvPr id="104" name="Google Shape;104;p13"/>
          <p:cNvPicPr preferRelativeResize="0"/>
          <p:nvPr/>
        </p:nvPicPr>
        <p:blipFill rotWithShape="1">
          <a:blip r:embed="rId7">
            <a:alphaModFix/>
          </a:blip>
          <a:srcRect b="1989"/>
          <a:stretch/>
        </p:blipFill>
        <p:spPr>
          <a:xfrm>
            <a:off x="22435675" y="17519900"/>
            <a:ext cx="5232015" cy="9322325"/>
          </a:xfrm>
          <a:prstGeom prst="rect">
            <a:avLst/>
          </a:prstGeom>
          <a:noFill/>
          <a:ln>
            <a:noFill/>
          </a:ln>
        </p:spPr>
      </p:pic>
      <p:sp>
        <p:nvSpPr>
          <p:cNvPr id="105" name="Google Shape;105;p13"/>
          <p:cNvSpPr txBox="1"/>
          <p:nvPr/>
        </p:nvSpPr>
        <p:spPr>
          <a:xfrm>
            <a:off x="23194013" y="27196125"/>
            <a:ext cx="3529200" cy="78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a:latin typeface="Calibri"/>
                <a:ea typeface="Calibri"/>
                <a:cs typeface="Calibri"/>
                <a:sym typeface="Calibri"/>
              </a:rPr>
              <a:t>Video Menu</a:t>
            </a:r>
            <a:endParaRPr sz="4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492</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NTR</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 </cp:lastModifiedBy>
  <cp:revision>3</cp:revision>
  <dcterms:modified xsi:type="dcterms:W3CDTF">2019-03-29T18:26:23Z</dcterms:modified>
</cp:coreProperties>
</file>