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NTR"/>
      <p:regular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illSans-regular.fntdata"/><Relationship Id="rId23" Type="http://schemas.openxmlformats.org/officeDocument/2006/relationships/font" Target="fonts/NT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fdbbec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fdbbe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fdbbecd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fdbbec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00200" y="2384425"/>
            <a:ext cx="8991600" cy="1647825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692400" y="4349750"/>
            <a:ext cx="6804025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0818812" y="6456362"/>
            <a:ext cx="242887" cy="241300"/>
          </a:xfrm>
          <a:prstGeom prst="rect">
            <a:avLst/>
          </a:prstGeom>
          <a:solidFill>
            <a:schemeClr val="accent1">
              <a:alpha val="6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7800" lIns="177800" spcFirstLastPara="1" rIns="177800" wrap="square" tIns="1778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693987" y="4351337"/>
            <a:ext cx="6802437" cy="123983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0845800" y="6310312"/>
            <a:ext cx="190500" cy="190500"/>
          </a:xfrm>
          <a:prstGeom prst="rect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0818812" y="6456362"/>
            <a:ext cx="242887" cy="241300"/>
          </a:xfrm>
          <a:prstGeom prst="rect">
            <a:avLst/>
          </a:prstGeom>
          <a:solidFill>
            <a:schemeClr val="accent1">
              <a:alpha val="6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600200" y="2384425"/>
            <a:ext cx="8991600" cy="1647825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692400" y="4349750"/>
            <a:ext cx="6804025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7800" lIns="177800" spcFirstLastPara="1" rIns="177800" wrap="square" tIns="1778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693987" y="4351337"/>
            <a:ext cx="6802437" cy="123983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0845800" y="6310312"/>
            <a:ext cx="190500" cy="190500"/>
          </a:xfrm>
          <a:prstGeom prst="rect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600200" y="2384425"/>
            <a:ext cx="8991600" cy="1647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Finishing up Fid’Lin</a:t>
            </a:r>
            <a:endParaRPr/>
          </a:p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2692400" y="4349750"/>
            <a:ext cx="6804025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TR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Team 2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TR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Jakob Beckleheimer, Dylan Brownell, Tanner Groll, 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TR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Derek Pendleton, &amp; Phil Snider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Metronome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689100" y="2082800"/>
            <a:ext cx="90282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/>
              <a:t>Measured in beats/minute (ranging from 30 - 280)</a:t>
            </a:r>
            <a:endParaRPr/>
          </a:p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/>
              <a:t>Adjustable bpm, using an increase/decrease function</a:t>
            </a:r>
            <a:endParaRPr/>
          </a:p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/>
              <a:t>Utilizes contrasting tik/tok sounds to replicate traditional metronomes</a:t>
            </a:r>
            <a:endParaRPr/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Metronome UI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975" y="2027237"/>
            <a:ext cx="286385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600200" y="174062"/>
            <a:ext cx="8991600" cy="1646100"/>
          </a:xfrm>
          <a:prstGeom prst="rect">
            <a:avLst/>
          </a:prstGeom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600200" y="1933149"/>
            <a:ext cx="8991600" cy="43608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>
                <a:solidFill>
                  <a:schemeClr val="accent1"/>
                </a:solidFill>
              </a:rPr>
              <a:t>Project Document’s user documentation completed, management and design subsections edited heavily to reflect our final work</a:t>
            </a:r>
            <a:endParaRPr>
              <a:solidFill>
                <a:schemeClr val="accent1"/>
              </a:solidFill>
            </a:endParaRPr>
          </a:p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>
                <a:solidFill>
                  <a:schemeClr val="accent1"/>
                </a:solidFill>
              </a:rPr>
              <a:t>Key documents are embedded within document within the appropriate sections as well: BRS, Product Backlog, Project Milestones, Test Plan</a:t>
            </a:r>
            <a:endParaRPr>
              <a:solidFill>
                <a:schemeClr val="accent1"/>
              </a:solidFill>
            </a:endParaRPr>
          </a:p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>
                <a:solidFill>
                  <a:schemeClr val="accent1"/>
                </a:solidFill>
              </a:rPr>
              <a:t>Project Milestones and Product Backlog were updated most frequently as these were a key part to our implementation strategy and change management</a:t>
            </a:r>
            <a:endParaRPr>
              <a:solidFill>
                <a:schemeClr val="accent1"/>
              </a:solidFill>
            </a:endParaRPr>
          </a:p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>
                <a:solidFill>
                  <a:schemeClr val="accent1"/>
                </a:solidFill>
              </a:rPr>
              <a:t>System Diagrams included within Project Document to provide insight into our system architecture as well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599425" y="180287"/>
            <a:ext cx="8991600" cy="1646100"/>
          </a:xfrm>
          <a:prstGeom prst="rect">
            <a:avLst/>
          </a:prstGeom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 cont...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82575" y="1826375"/>
            <a:ext cx="6246600" cy="43287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>
                <a:solidFill>
                  <a:schemeClr val="accent1"/>
                </a:solidFill>
              </a:rPr>
              <a:t>Product backlog and Project Milestones updated to include our future goals and strategy implementing future features</a:t>
            </a:r>
            <a:endParaRPr>
              <a:solidFill>
                <a:schemeClr val="accent1"/>
              </a:solidFill>
            </a:endParaRPr>
          </a:p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>
                <a:solidFill>
                  <a:schemeClr val="accent1"/>
                </a:solidFill>
              </a:rPr>
              <a:t>Test Plan includes sections related to these features as well as some test cases</a:t>
            </a:r>
            <a:endParaRPr>
              <a:solidFill>
                <a:schemeClr val="accent1"/>
              </a:solidFill>
            </a:endParaRPr>
          </a:p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>
                <a:solidFill>
                  <a:schemeClr val="accent1"/>
                </a:solidFill>
              </a:rPr>
              <a:t>Use Case diagram reflects the scope of the project with these features in mind as well</a:t>
            </a:r>
            <a:endParaRPr>
              <a:solidFill>
                <a:schemeClr val="accent1"/>
              </a:solidFill>
            </a:endParaRPr>
          </a:p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>
                <a:solidFill>
                  <a:schemeClr val="accent1"/>
                </a:solidFill>
              </a:rPr>
              <a:t>These recent additions provide a good outline for the strategy needed to implement these features</a:t>
            </a:r>
            <a:endParaRPr>
              <a:solidFill>
                <a:schemeClr val="accent1"/>
              </a:solidFill>
            </a:endParaRPr>
          </a:p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Char char="•"/>
            </a:pPr>
            <a:r>
              <a:rPr lang="en-US">
                <a:solidFill>
                  <a:schemeClr val="accent1"/>
                </a:solidFill>
              </a:rPr>
              <a:t>All other documentation and parts of these documents reflect the current, final product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925" y="1902725"/>
            <a:ext cx="4811325" cy="23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1575" y="4379601"/>
            <a:ext cx="4836681" cy="23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00"/>
              <a:buFont typeface="NTR"/>
              <a:buNone/>
            </a:pPr>
            <a:r>
              <a:rPr b="0" i="0" lang="en-US" sz="34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Improvements from Last semester </a:t>
            </a:r>
            <a:endParaRPr b="0" i="0" sz="3400" u="none">
              <a:solidFill>
                <a:srgbClr val="262626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00"/>
              <a:buFont typeface="NTR"/>
              <a:buNone/>
            </a:pPr>
            <a:r>
              <a:rPr b="0" i="0" lang="en-US" sz="34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(Software engineering)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689100" y="2082800"/>
            <a:ext cx="9028112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Prioritized documentation</a:t>
            </a:r>
            <a:r>
              <a:rPr lang="en-US"/>
              <a:t>, not only the initial documents but also updating documents throughout entire project</a:t>
            </a: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 </a:t>
            </a:r>
            <a:endParaRPr b="0" i="0" sz="2000" u="non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Constant communication throughout the semester</a:t>
            </a:r>
            <a:endParaRPr b="0" i="0" sz="2000" u="non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1" marL="381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Remote Desktop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1" marL="381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Team Coding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Have a functional product</a:t>
            </a:r>
            <a:endParaRPr b="0" i="0" sz="2000" u="non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Didn’t get (too) behind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What we could have </a:t>
            </a:r>
            <a:b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</a:b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done better as a team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689100" y="2082800"/>
            <a:ext cx="9028112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Should have gotten a lot more code completed during Sprint 2 than we did.</a:t>
            </a:r>
            <a:endParaRPr b="0" i="0" sz="2000" u="non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Better game plan to take care of all functional requirements</a:t>
            </a:r>
            <a:endParaRPr b="0" i="0" sz="2000" u="non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Making sure things aren’t getting completed last minute</a:t>
            </a:r>
            <a:endParaRPr b="0" i="0" sz="2000" u="non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Time management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What we have learned from this course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689100" y="2082800"/>
            <a:ext cx="9028112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The more communication between the team, the better.</a:t>
            </a:r>
            <a:endParaRPr b="0" i="0" sz="2000" u="non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The earlier things get completed, the better.</a:t>
            </a:r>
            <a:endParaRPr b="0" i="0" sz="2000" u="non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Procrastination is not your friend.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This iteration we…</a:t>
            </a:r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689100" y="2082800"/>
            <a:ext cx="9028112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Cleaned up the brain tuning functio</a:t>
            </a:r>
            <a:r>
              <a:rPr lang="en-US"/>
              <a:t>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lang="en-US"/>
              <a:t>Updated use case,</a:t>
            </a: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 sequence, and state diagrams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lang="en-US"/>
              <a:t>Created a new class diagram to align with final product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Created a lessons learned document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Cleaned up</a:t>
            </a:r>
            <a:r>
              <a:rPr lang="en-US"/>
              <a:t> application</a:t>
            </a: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 UI for all </a:t>
            </a:r>
            <a:r>
              <a:rPr lang="en-US"/>
              <a:t>three features as well as the main menu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lang="en-US"/>
              <a:t>Updated all documents to align with final product deliverable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lang="en-US"/>
              <a:t>Developed future plans and strategies for implementing wanted features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Reduced Inefficient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C# and Xamarin Forms</a:t>
            </a:r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689100" y="2082800"/>
            <a:ext cx="9028112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Not your average .NET project.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Plug-ins necessary to do many normal tasks.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1" marL="381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System specific tasks such as timers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Large number of additional libraries to support mobile development.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Menu UI / Video Ui</a:t>
            </a:r>
            <a:endParaRPr/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5" y="2105025"/>
            <a:ext cx="2749550" cy="454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175" y="2106612"/>
            <a:ext cx="2693987" cy="454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Tuning</a:t>
            </a:r>
            <a:endParaRPr/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689100" y="2082800"/>
            <a:ext cx="9028112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Brain Tuning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Push button system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Stop button for convenience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Only one sound at a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Tuning UI</a:t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2" y="2152650"/>
            <a:ext cx="2544762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3125" y="2500312"/>
            <a:ext cx="3541712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Scales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687512" y="2082800"/>
            <a:ext cx="90297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User selects a scale type and a key (limited to one selection)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App builds the scale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Displays each note name and finger position for 3 seconds in screen center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Supports Diatonic Major/Minor, Pentatonic Major/Minor, Chromatic scales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Each scale covers a single octave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2 total octaves are covered by the provided scales, first position notes</a:t>
            </a:r>
            <a:endParaRPr b="0" i="0" sz="2000" u="none" cap="none" strike="noStrik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606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rPr>
              <a:t>Changes? Expanded list layout, redesign to one selection grouped by type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0818812" y="6456362"/>
            <a:ext cx="242887" cy="241300"/>
          </a:xfrm>
          <a:prstGeom prst="rect">
            <a:avLst/>
          </a:prstGeom>
          <a:solidFill>
            <a:schemeClr val="accent1">
              <a:alpha val="6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2692400" y="4349750"/>
            <a:ext cx="6804025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75" name="Google Shape;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0" y="50800"/>
            <a:ext cx="7734300" cy="6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89100" y="247650"/>
            <a:ext cx="8991600" cy="1646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NTR"/>
              <a:buNone/>
            </a:pPr>
            <a:r>
              <a:rPr b="0" i="0" lang="en-US" sz="3800" u="none">
                <a:solidFill>
                  <a:srgbClr val="262626"/>
                </a:solidFill>
                <a:latin typeface="NTR"/>
                <a:ea typeface="NTR"/>
                <a:cs typeface="NTR"/>
                <a:sym typeface="NTR"/>
              </a:rPr>
              <a:t>Scales UI</a:t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6475" y="2057400"/>
            <a:ext cx="2630487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350" y="2074862"/>
            <a:ext cx="2628900" cy="44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0100" y="2076450"/>
            <a:ext cx="2563812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8626475" y="6416675"/>
            <a:ext cx="2655887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4606925" y="6416675"/>
            <a:ext cx="2641600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 Input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39762" y="6486525"/>
            <a:ext cx="2655887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Input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- Default">
  <a:themeElements>
    <a:clrScheme name="Default - Default">
      <a:dk1>
        <a:srgbClr val="8784C7"/>
      </a:dk1>
      <a:lt1>
        <a:srgbClr val="8784C7"/>
      </a:lt1>
      <a:dk2>
        <a:srgbClr val="000000"/>
      </a:dk2>
      <a:lt2>
        <a:srgbClr val="808080"/>
      </a:lt2>
      <a:accent1>
        <a:srgbClr val="1D1D1D"/>
      </a:accent1>
      <a:accent2>
        <a:srgbClr val="333399"/>
      </a:accent2>
      <a:accent3>
        <a:srgbClr val="8784C7"/>
      </a:accent3>
      <a:accent4>
        <a:srgbClr val="1D1D1D"/>
      </a:accent4>
      <a:accent5>
        <a:srgbClr val="333399"/>
      </a:accent5>
      <a:accent6>
        <a:srgbClr val="8784C7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">
      <a:dk1>
        <a:srgbClr val="8784C7"/>
      </a:dk1>
      <a:lt1>
        <a:srgbClr val="8784C7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8784C7"/>
      </a:accent3>
      <a:accent4>
        <a:srgbClr val="FFFFFF"/>
      </a:accent4>
      <a:accent5>
        <a:srgbClr val="333399"/>
      </a:accent5>
      <a:accent6>
        <a:srgbClr val="8784C7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