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7" d="100"/>
          <a:sy n="17" d="100"/>
        </p:scale>
        <p:origin x="1327" y="1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96770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6965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244283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2155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70775B-9DE4-47E5-9C15-3E8B7D83FB98}"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407818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0775B-9DE4-47E5-9C15-3E8B7D83FB98}"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195041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0775B-9DE4-47E5-9C15-3E8B7D83FB98}"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3381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0775B-9DE4-47E5-9C15-3E8B7D83FB98}" type="datetimeFigureOut">
              <a:rPr lang="en-US" smtClean="0"/>
              <a:t>3/24/2019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007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0775B-9DE4-47E5-9C15-3E8B7D83FB98}" type="datetimeFigureOut">
              <a:rPr lang="en-US" smtClean="0"/>
              <a:t>3/24/2019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56261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570775B-9DE4-47E5-9C15-3E8B7D83FB98}"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57922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570775B-9DE4-47E5-9C15-3E8B7D83FB98}"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3588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570775B-9DE4-47E5-9C15-3E8B7D83FB98}" type="datetimeFigureOut">
              <a:rPr lang="en-US" smtClean="0"/>
              <a:t>3/24/2019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5499F3C-80C3-4CB8-B357-C1D512DFB9AA}" type="slidenum">
              <a:rPr lang="en-US" smtClean="0"/>
              <a:t>‹#›</a:t>
            </a:fld>
            <a:endParaRPr lang="en-US"/>
          </a:p>
        </p:txBody>
      </p:sp>
    </p:spTree>
    <p:extLst>
      <p:ext uri="{BB962C8B-B14F-4D97-AF65-F5344CB8AC3E}">
        <p14:creationId xmlns:p14="http://schemas.microsoft.com/office/powerpoint/2010/main" val="3722066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91" y="19125"/>
            <a:ext cx="43939692" cy="4119346"/>
          </a:xfrm>
          <a:prstGeom prst="rect">
            <a:avLst/>
          </a:prstGeom>
        </p:spPr>
      </p:pic>
      <p:sp>
        <p:nvSpPr>
          <p:cNvPr id="6" name="Rectangle 4"/>
          <p:cNvSpPr>
            <a:spLocks noChangeArrowheads="1"/>
          </p:cNvSpPr>
          <p:nvPr/>
        </p:nvSpPr>
        <p:spPr bwMode="auto">
          <a:xfrm>
            <a:off x="10923588" y="0"/>
            <a:ext cx="32967612" cy="3886200"/>
          </a:xfrm>
          <a:prstGeom prst="rect">
            <a:avLst/>
          </a:prstGeom>
          <a:noFill/>
          <a:ln>
            <a:noFill/>
          </a:ln>
          <a:extLst/>
        </p:spPr>
        <p:txBody>
          <a:bodyPr lIns="137160" tIns="68580" rIns="137160" bIns="68580" anchor="ctr"/>
          <a:lstStyle>
            <a:defPPr>
              <a:defRPr kern="1200" smtId="4294967295"/>
            </a:defPPr>
          </a:lstStyle>
          <a:p>
            <a:pPr defTabSz="4703763" eaLnBrk="0" hangingPunct="0">
              <a:defRPr/>
            </a:pPr>
            <a:r>
              <a:rPr lang="en-US" sz="9800" dirty="0" err="1">
                <a:solidFill>
                  <a:srgbClr val="EDB21F"/>
                </a:solidFill>
                <a:effectLst>
                  <a:outerShdw blurRad="38100" dist="38100" dir="2700000" algn="tl">
                    <a:srgbClr val="000000"/>
                  </a:outerShdw>
                </a:effectLst>
                <a:latin typeface="Arial" panose="020B0604020202020204" pitchFamily="34" charset="0"/>
                <a:cs typeface="Arial" panose="020B0604020202020204" pitchFamily="34" charset="0"/>
              </a:rPr>
              <a:t>Fid’Lin</a:t>
            </a:r>
            <a:endParaRPr lang="en-US" sz="8200" dirty="0">
              <a:solidFill>
                <a:srgbClr val="EDB21F"/>
              </a:solidFill>
              <a:latin typeface="Arial" panose="020B0604020202020204" pitchFamily="34" charset="0"/>
              <a:cs typeface="Arial" panose="020B0604020202020204" pitchFamily="34" charset="0"/>
            </a:endParaRPr>
          </a:p>
          <a:p>
            <a:pPr defTabSz="4703763">
              <a:defRPr/>
            </a:pPr>
            <a:r>
              <a:rPr lang="en-US" sz="4200" i="1" dirty="0">
                <a:solidFill>
                  <a:schemeClr val="bg1"/>
                </a:solidFill>
                <a:latin typeface="Arial" panose="020B0604020202020204" pitchFamily="34" charset="0"/>
                <a:cs typeface="Arial" panose="020B0604020202020204" pitchFamily="34" charset="0"/>
              </a:rPr>
              <a:t>Jakob </a:t>
            </a:r>
            <a:r>
              <a:rPr lang="en-US" sz="4200" i="1" dirty="0" err="1">
                <a:solidFill>
                  <a:schemeClr val="bg1"/>
                </a:solidFill>
                <a:latin typeface="Arial" panose="020B0604020202020204" pitchFamily="34" charset="0"/>
                <a:cs typeface="Arial" panose="020B0604020202020204" pitchFamily="34" charset="0"/>
              </a:rPr>
              <a:t>Beckleheimer</a:t>
            </a:r>
            <a:r>
              <a:rPr lang="en-US" sz="4200" i="1" dirty="0">
                <a:solidFill>
                  <a:schemeClr val="bg1"/>
                </a:solidFill>
                <a:latin typeface="Arial" panose="020B0604020202020204" pitchFamily="34" charset="0"/>
                <a:cs typeface="Arial" panose="020B0604020202020204" pitchFamily="34" charset="0"/>
              </a:rPr>
              <a:t>, Dylan Brownell, Tanner </a:t>
            </a:r>
            <a:r>
              <a:rPr lang="en-US" sz="4200" i="1" dirty="0" err="1">
                <a:solidFill>
                  <a:schemeClr val="bg1"/>
                </a:solidFill>
                <a:latin typeface="Arial" panose="020B0604020202020204" pitchFamily="34" charset="0"/>
                <a:cs typeface="Arial" panose="020B0604020202020204" pitchFamily="34" charset="0"/>
              </a:rPr>
              <a:t>Groll</a:t>
            </a:r>
            <a:r>
              <a:rPr lang="en-US" sz="4200" i="1" dirty="0">
                <a:solidFill>
                  <a:schemeClr val="bg1"/>
                </a:solidFill>
                <a:latin typeface="Arial" panose="020B0604020202020204" pitchFamily="34" charset="0"/>
                <a:cs typeface="Arial" panose="020B0604020202020204" pitchFamily="34" charset="0"/>
              </a:rPr>
              <a:t>, Derek Pendleton, &amp; Phil Snider</a:t>
            </a:r>
          </a:p>
          <a:p>
            <a:pPr defTabSz="4703763">
              <a:defRPr/>
            </a:pPr>
            <a:r>
              <a:rPr lang="en-US" sz="4200" i="1" dirty="0">
                <a:solidFill>
                  <a:schemeClr val="bg1"/>
                </a:solidFill>
                <a:latin typeface="Arial" panose="020B0604020202020204" pitchFamily="34" charset="0"/>
                <a:cs typeface="Arial" panose="020B0604020202020204" pitchFamily="34" charset="0"/>
              </a:rPr>
              <a:t>Team 2</a:t>
            </a:r>
          </a:p>
        </p:txBody>
      </p:sp>
      <p:sp>
        <p:nvSpPr>
          <p:cNvPr id="7" name="Rectangle 5"/>
          <p:cNvSpPr>
            <a:spLocks noChangeArrowheads="1"/>
          </p:cNvSpPr>
          <p:nvPr/>
        </p:nvSpPr>
        <p:spPr bwMode="auto">
          <a:xfrm>
            <a:off x="207820" y="4310063"/>
            <a:ext cx="10358438"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Summary</a:t>
            </a:r>
          </a:p>
        </p:txBody>
      </p:sp>
      <p:sp>
        <p:nvSpPr>
          <p:cNvPr id="8" name="Text Box 6"/>
          <p:cNvSpPr txBox="1">
            <a:spLocks noChangeArrowheads="1"/>
          </p:cNvSpPr>
          <p:nvPr/>
        </p:nvSpPr>
        <p:spPr bwMode="auto">
          <a:xfrm>
            <a:off x="893620" y="5291138"/>
            <a:ext cx="9448800" cy="290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r>
              <a:rPr lang="en-US" sz="3600">
                <a:solidFill>
                  <a:srgbClr val="000000"/>
                </a:solidFill>
                <a:latin typeface="System Font Regular"/>
                <a:ea typeface="ヒラギノ角ゴ Pro W3"/>
                <a:cs typeface="Times New Roman" panose="02020603050405020304" pitchFamily="18" charset="0"/>
              </a:rPr>
              <a:t>Fid’Lin, the fiddle / violin player practice app, is an application intended to aid fiddle or violin players learn how to play and practice their instrument. The app shall assist with tuning, intonation, scales, tempo, etc. </a:t>
            </a:r>
            <a:endParaRPr lang="en-US" sz="3400" dirty="0"/>
          </a:p>
        </p:txBody>
      </p:sp>
      <p:sp>
        <p:nvSpPr>
          <p:cNvPr id="9" name="Rectangle 7"/>
          <p:cNvSpPr>
            <a:spLocks noChangeArrowheads="1"/>
          </p:cNvSpPr>
          <p:nvPr/>
        </p:nvSpPr>
        <p:spPr bwMode="auto">
          <a:xfrm>
            <a:off x="207820" y="11757025"/>
            <a:ext cx="10358438" cy="782638"/>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Motivation</a:t>
            </a:r>
          </a:p>
        </p:txBody>
      </p:sp>
      <p:sp>
        <p:nvSpPr>
          <p:cNvPr id="10" name="Rectangle 8"/>
          <p:cNvSpPr>
            <a:spLocks noChangeArrowheads="1"/>
          </p:cNvSpPr>
          <p:nvPr/>
        </p:nvSpPr>
        <p:spPr bwMode="auto">
          <a:xfrm>
            <a:off x="33283379" y="16197262"/>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References</a:t>
            </a:r>
          </a:p>
        </p:txBody>
      </p:sp>
      <p:sp>
        <p:nvSpPr>
          <p:cNvPr id="11" name="Text Box 9"/>
          <p:cNvSpPr txBox="1">
            <a:spLocks noChangeArrowheads="1"/>
          </p:cNvSpPr>
          <p:nvPr/>
        </p:nvSpPr>
        <p:spPr bwMode="auto">
          <a:xfrm>
            <a:off x="741220" y="12801600"/>
            <a:ext cx="9753600" cy="8756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r>
              <a:rPr lang="en-US" sz="2800" dirty="0">
                <a:latin typeface="Calibri" panose="020F0502020204030204" pitchFamily="34" charset="0"/>
                <a:ea typeface="Calibri" panose="020F0502020204030204" pitchFamily="34" charset="0"/>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 Our application, </a:t>
            </a:r>
            <a:r>
              <a:rPr lang="en-US" sz="2800" dirty="0" err="1">
                <a:latin typeface="Calibri" panose="020F0502020204030204" pitchFamily="34" charset="0"/>
                <a:ea typeface="Calibri" panose="020F0502020204030204" pitchFamily="34" charset="0"/>
              </a:rPr>
              <a:t>FidLin</a:t>
            </a:r>
            <a:r>
              <a:rPr lang="en-US" sz="2800" dirty="0">
                <a:latin typeface="Calibri" panose="020F0502020204030204" pitchFamily="34" charset="0"/>
                <a:ea typeface="Calibri" panose="020F0502020204030204" pitchFamily="34" charset="0"/>
              </a:rPr>
              <a:t>, is created to help fiddle, and violin players alike practice properly in order to get the most effective usage of their time rehearsing. Thus, </a:t>
            </a:r>
            <a:r>
              <a:rPr lang="en-US" sz="2800" dirty="0" err="1">
                <a:latin typeface="Calibri" panose="020F0502020204030204" pitchFamily="34" charset="0"/>
                <a:ea typeface="Calibri" panose="020F0502020204030204" pitchFamily="34" charset="0"/>
              </a:rPr>
              <a:t>FidLin</a:t>
            </a:r>
            <a:r>
              <a:rPr lang="en-US" sz="2800" dirty="0">
                <a:latin typeface="Calibri" panose="020F0502020204030204" pitchFamily="34" charset="0"/>
                <a:ea typeface="Calibri" panose="020F0502020204030204" pitchFamily="34" charset="0"/>
              </a:rPr>
              <a:t> will include a profile system to help the user keep up with their progress as they practice their instrument. </a:t>
            </a:r>
            <a:r>
              <a:rPr lang="en-US" sz="2800" dirty="0" err="1">
                <a:latin typeface="Calibri" panose="020F0502020204030204" pitchFamily="34" charset="0"/>
                <a:ea typeface="Calibri" panose="020F0502020204030204" pitchFamily="34" charset="0"/>
              </a:rPr>
              <a:t>FidLin</a:t>
            </a:r>
            <a:r>
              <a:rPr lang="en-US" sz="2800" dirty="0">
                <a:latin typeface="Calibri" panose="020F0502020204030204" pitchFamily="34" charset="0"/>
                <a:ea typeface="Calibri" panose="020F0502020204030204" pitchFamily="34" charset="0"/>
              </a:rPr>
              <a:t> allows the user to properly tune their open strings. Additionally, our application gives the user feedback while they play to allow them to determine where they need more practice. By including a metronome, our application also assists musicians to keep a tempo. In order to assist with finger positions and intonation, our application provides practice scales for the user to play along with while providing feedback on what the fiddle player plays. By providing these abilities our application assists fiddle players to make the most of their time practicing. </a:t>
            </a:r>
            <a:endParaRPr lang="en-US" sz="2800" dirty="0"/>
          </a:p>
        </p:txBody>
      </p:sp>
      <p:sp>
        <p:nvSpPr>
          <p:cNvPr id="13" name="Rectangle 11"/>
          <p:cNvSpPr>
            <a:spLocks noChangeArrowheads="1"/>
          </p:cNvSpPr>
          <p:nvPr/>
        </p:nvSpPr>
        <p:spPr bwMode="auto">
          <a:xfrm>
            <a:off x="11256963" y="4310063"/>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Project Description</a:t>
            </a:r>
          </a:p>
        </p:txBody>
      </p:sp>
      <p:sp>
        <p:nvSpPr>
          <p:cNvPr id="14" name="Rectangle 12"/>
          <p:cNvSpPr>
            <a:spLocks noChangeArrowheads="1"/>
          </p:cNvSpPr>
          <p:nvPr/>
        </p:nvSpPr>
        <p:spPr bwMode="auto">
          <a:xfrm>
            <a:off x="22098000" y="4310063"/>
            <a:ext cx="10358438"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Methods &amp; tools used</a:t>
            </a:r>
          </a:p>
        </p:txBody>
      </p:sp>
      <p:sp>
        <p:nvSpPr>
          <p:cNvPr id="17" name="Rectangle 15"/>
          <p:cNvSpPr>
            <a:spLocks noChangeArrowheads="1"/>
          </p:cNvSpPr>
          <p:nvPr/>
        </p:nvSpPr>
        <p:spPr bwMode="auto">
          <a:xfrm>
            <a:off x="207820" y="26255662"/>
            <a:ext cx="10358438"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Hypothesis</a:t>
            </a:r>
          </a:p>
        </p:txBody>
      </p:sp>
      <p:sp>
        <p:nvSpPr>
          <p:cNvPr id="18" name="Text Box 16"/>
          <p:cNvSpPr txBox="1">
            <a:spLocks noChangeArrowheads="1"/>
          </p:cNvSpPr>
          <p:nvPr/>
        </p:nvSpPr>
        <p:spPr bwMode="auto">
          <a:xfrm>
            <a:off x="741220" y="27432000"/>
            <a:ext cx="9448800" cy="3754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endParaRPr lang="en-US" sz="3400" dirty="0"/>
          </a:p>
          <a:p>
            <a:pPr eaLnBrk="1" hangingPunct="1"/>
            <a:endParaRPr lang="en-US" sz="3400" dirty="0"/>
          </a:p>
          <a:p>
            <a:pPr eaLnBrk="1" hangingPunct="1"/>
            <a:endParaRPr lang="en-US" sz="3400" dirty="0"/>
          </a:p>
          <a:p>
            <a:pPr eaLnBrk="1" hangingPunct="1"/>
            <a:endParaRPr lang="en-US" sz="3400" dirty="0"/>
          </a:p>
          <a:p>
            <a:pPr eaLnBrk="1" hangingPunct="1"/>
            <a:endParaRPr lang="en-US" sz="3400" dirty="0"/>
          </a:p>
          <a:p>
            <a:pPr eaLnBrk="1" hangingPunct="1"/>
            <a:endParaRPr lang="en-US" sz="3400" dirty="0"/>
          </a:p>
          <a:p>
            <a:pPr eaLnBrk="1" hangingPunct="1"/>
            <a:endParaRPr lang="en-US" sz="3400" dirty="0"/>
          </a:p>
        </p:txBody>
      </p:sp>
      <p:sp>
        <p:nvSpPr>
          <p:cNvPr id="19" name="Rectangle 17"/>
          <p:cNvSpPr>
            <a:spLocks noChangeArrowheads="1"/>
          </p:cNvSpPr>
          <p:nvPr/>
        </p:nvSpPr>
        <p:spPr bwMode="auto">
          <a:xfrm>
            <a:off x="207820" y="21750338"/>
            <a:ext cx="10358438" cy="782637"/>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Questions</a:t>
            </a:r>
          </a:p>
        </p:txBody>
      </p:sp>
      <p:sp>
        <p:nvSpPr>
          <p:cNvPr id="20" name="Text Box 18"/>
          <p:cNvSpPr txBox="1">
            <a:spLocks noChangeArrowheads="1"/>
          </p:cNvSpPr>
          <p:nvPr/>
        </p:nvSpPr>
        <p:spPr bwMode="auto">
          <a:xfrm>
            <a:off x="665020" y="22794912"/>
            <a:ext cx="9753600" cy="218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endParaRPr lang="en-US" sz="3400" dirty="0"/>
          </a:p>
          <a:p>
            <a:pPr eaLnBrk="1" hangingPunct="1"/>
            <a:endParaRPr lang="en-US" sz="3400" dirty="0"/>
          </a:p>
          <a:p>
            <a:pPr eaLnBrk="1" hangingPunct="1"/>
            <a:endParaRPr lang="en-US" sz="3400" dirty="0"/>
          </a:p>
          <a:p>
            <a:pPr eaLnBrk="1" hangingPunct="1"/>
            <a:r>
              <a:rPr lang="en-US" sz="3400" dirty="0"/>
              <a:t>.</a:t>
            </a:r>
          </a:p>
        </p:txBody>
      </p:sp>
      <p:sp>
        <p:nvSpPr>
          <p:cNvPr id="21" name="Rectangle 19"/>
          <p:cNvSpPr>
            <a:spLocks noChangeArrowheads="1"/>
          </p:cNvSpPr>
          <p:nvPr/>
        </p:nvSpPr>
        <p:spPr bwMode="auto">
          <a:xfrm>
            <a:off x="33283379" y="4310063"/>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Discussion</a:t>
            </a:r>
          </a:p>
        </p:txBody>
      </p:sp>
      <p:sp>
        <p:nvSpPr>
          <p:cNvPr id="23" name="Rectangle 21"/>
          <p:cNvSpPr>
            <a:spLocks noChangeArrowheads="1"/>
          </p:cNvSpPr>
          <p:nvPr/>
        </p:nvSpPr>
        <p:spPr bwMode="auto">
          <a:xfrm>
            <a:off x="33283379" y="12017375"/>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Conclusion</a:t>
            </a:r>
          </a:p>
        </p:txBody>
      </p:sp>
      <p:sp>
        <p:nvSpPr>
          <p:cNvPr id="25" name="Rectangle 23"/>
          <p:cNvSpPr>
            <a:spLocks noChangeArrowheads="1"/>
          </p:cNvSpPr>
          <p:nvPr/>
        </p:nvSpPr>
        <p:spPr bwMode="auto">
          <a:xfrm>
            <a:off x="33283379" y="28541662"/>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Acknowledgements</a:t>
            </a:r>
          </a:p>
        </p:txBody>
      </p:sp>
      <p:sp>
        <p:nvSpPr>
          <p:cNvPr id="26" name="Text Box 24"/>
          <p:cNvSpPr txBox="1">
            <a:spLocks noChangeArrowheads="1"/>
          </p:cNvSpPr>
          <p:nvPr/>
        </p:nvSpPr>
        <p:spPr bwMode="auto">
          <a:xfrm>
            <a:off x="33278617" y="29675138"/>
            <a:ext cx="9982200" cy="615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r>
              <a:rPr lang="en-US" sz="3400" dirty="0"/>
              <a:t>Fuck 12</a:t>
            </a:r>
          </a:p>
        </p:txBody>
      </p:sp>
      <p:sp>
        <p:nvSpPr>
          <p:cNvPr id="27" name="Rectangle 25"/>
          <p:cNvSpPr>
            <a:spLocks noChangeArrowheads="1"/>
          </p:cNvSpPr>
          <p:nvPr/>
        </p:nvSpPr>
        <p:spPr bwMode="auto">
          <a:xfrm>
            <a:off x="11256963" y="13584238"/>
            <a:ext cx="21199475"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Results</a:t>
            </a:r>
          </a:p>
        </p:txBody>
      </p:sp>
      <p:sp>
        <p:nvSpPr>
          <p:cNvPr id="29" name="Rectangle 29"/>
          <p:cNvSpPr>
            <a:spLocks noChangeArrowheads="1"/>
          </p:cNvSpPr>
          <p:nvPr/>
        </p:nvSpPr>
        <p:spPr bwMode="auto">
          <a:xfrm>
            <a:off x="-48492" y="31447294"/>
            <a:ext cx="43939693" cy="1471131"/>
          </a:xfrm>
          <a:prstGeom prst="rect">
            <a:avLst/>
          </a:prstGeom>
          <a:solidFill>
            <a:schemeClr val="accent5">
              <a:lumMod val="50000"/>
            </a:schemeClr>
          </a:soli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0" name="Text Box 9">
            <a:extLst>
              <a:ext uri="{FF2B5EF4-FFF2-40B4-BE49-F238E27FC236}">
                <a16:creationId xmlns:a16="http://schemas.microsoft.com/office/drawing/2014/main" id="{952BF38B-4038-493D-82B9-ADD652505EAC}"/>
              </a:ext>
            </a:extLst>
          </p:cNvPr>
          <p:cNvSpPr txBox="1">
            <a:spLocks noChangeArrowheads="1"/>
          </p:cNvSpPr>
          <p:nvPr/>
        </p:nvSpPr>
        <p:spPr bwMode="auto">
          <a:xfrm>
            <a:off x="11316999" y="5291138"/>
            <a:ext cx="9753600" cy="5417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nSpc>
                <a:spcPct val="120000"/>
              </a:lnSpc>
              <a:spcAft>
                <a:spcPts val="800"/>
              </a:spcAft>
            </a:pPr>
            <a:r>
              <a:rPr lang="en-US" sz="3200" dirty="0">
                <a:solidFill>
                  <a:srgbClr val="000000"/>
                </a:solidFill>
                <a:latin typeface="System Font Regular"/>
                <a:ea typeface="ヒラギノ角ゴ Pro W3"/>
                <a:cs typeface="Times New Roman" panose="02020603050405020304" pitchFamily="18" charset="0"/>
              </a:rPr>
              <a:t>A functioning mobile app in which its purpose is to assist the user in various ways for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 </a:t>
            </a:r>
            <a:endParaRPr lang="en-US" sz="3200" dirty="0">
              <a:solidFill>
                <a:srgbClr val="474747"/>
              </a:solidFill>
              <a:latin typeface="System Font Regular"/>
              <a:ea typeface="ヒラギノ角ゴ Pro W3"/>
              <a:cs typeface="Times New Roman" panose="02020603050405020304" pitchFamily="18" charset="0"/>
            </a:endParaRPr>
          </a:p>
        </p:txBody>
      </p:sp>
    </p:spTree>
    <p:extLst>
      <p:ext uri="{BB962C8B-B14F-4D97-AF65-F5344CB8AC3E}">
        <p14:creationId xmlns:p14="http://schemas.microsoft.com/office/powerpoint/2010/main" val="558773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5514</TotalTime>
  <Words>399</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System Font Regular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beeland</dc:creator>
  <cp:lastModifiedBy>blubberchub97@hotmail.com</cp:lastModifiedBy>
  <cp:revision>12</cp:revision>
  <cp:lastPrinted>2018-03-05T14:50:03Z</cp:lastPrinted>
  <dcterms:created xsi:type="dcterms:W3CDTF">2018-03-01T20:55:05Z</dcterms:created>
  <dcterms:modified xsi:type="dcterms:W3CDTF">2019-03-24T22:19:08Z</dcterms:modified>
</cp:coreProperties>
</file>