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7010400" cy="9296400"/>
  <p:embeddedFontLst>
    <p:embeddedFont>
      <p:font typeface="NTR"/>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NT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9800"/>
              <a:buFont typeface="Arial"/>
              <a:buNone/>
            </a:pPr>
            <a:r>
              <a:rPr b="0" i="0" lang="en-US" sz="9800" u="none" cap="none" strike="noStrike">
                <a:solidFill>
                  <a:srgbClr val="EDB21F"/>
                </a:solidFill>
                <a:latin typeface="Arial"/>
                <a:ea typeface="Arial"/>
                <a:cs typeface="Arial"/>
                <a:sym typeface="Arial"/>
              </a:rPr>
              <a:t>Fid’Lin</a:t>
            </a:r>
            <a:endParaRPr b="0" i="0" sz="8200" u="none" cap="none" strike="noStrike">
              <a:solidFill>
                <a:srgbClr val="EDB21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0" i="1" lang="en-US" sz="4200" u="none" cap="none" strike="noStrike">
                <a:solidFill>
                  <a:schemeClr val="lt1"/>
                </a:solidFill>
                <a:latin typeface="Arial"/>
                <a:ea typeface="Arial"/>
                <a:cs typeface="Arial"/>
                <a:sym typeface="Arial"/>
              </a:rPr>
              <a:t>Jakob Beckleheimer, Dylan Brownell, Tanner Groll, Derek Pendleton, &amp; Phil Snider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200"/>
              <a:buFont typeface="Arial"/>
              <a:buNone/>
            </a:pPr>
            <a:r>
              <a:rPr b="0" i="1" lang="en-US" sz="4200" u="none" cap="none" strike="noStrike">
                <a:solidFill>
                  <a:schemeClr val="lt1"/>
                </a:solidFill>
                <a:latin typeface="Arial"/>
                <a:ea typeface="Arial"/>
                <a:cs typeface="Arial"/>
                <a:sym typeface="Arial"/>
              </a:rPr>
              <a:t>Team 2</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578850" y="5146644"/>
            <a:ext cx="13330350" cy="1046031"/>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87" name="Google Shape;87;p13"/>
          <p:cNvSpPr txBox="1"/>
          <p:nvPr/>
        </p:nvSpPr>
        <p:spPr>
          <a:xfrm>
            <a:off x="578850" y="6664644"/>
            <a:ext cx="13113000" cy="10814700"/>
          </a:xfrm>
          <a:prstGeom prst="rect">
            <a:avLst/>
          </a:prstGeom>
          <a:noFill/>
          <a:ln cap="flat" cmpd="sng" w="9525">
            <a:solidFill>
              <a:schemeClr val="dk1"/>
            </a:solidFill>
            <a:prstDash val="solid"/>
            <a:round/>
            <a:headEnd len="sm" w="sm" type="none"/>
            <a:tailEnd len="sm" w="sm" type="none"/>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b="0" i="0" lang="en-US" sz="5000" u="none" cap="none" strike="noStrike">
                <a:solidFill>
                  <a:srgbClr val="000000"/>
                </a:solidFill>
                <a:latin typeface="NTR"/>
                <a:ea typeface="NTR"/>
                <a:cs typeface="NTR"/>
                <a:sym typeface="NTR"/>
              </a:rPr>
              <a:t>Fid’Lin, the fiddle / violin player practice application, is an application intended to aid fiddle or violin players in learning how to play and practice their instrument.</a:t>
            </a:r>
            <a:r>
              <a:rPr b="0" i="0" lang="en-US" sz="5000" u="none" cap="none" strike="noStrike">
                <a:solidFill>
                  <a:schemeClr val="dk1"/>
                </a:solidFill>
                <a:latin typeface="NTR"/>
                <a:ea typeface="NTR"/>
                <a:cs typeface="NTR"/>
                <a:sym typeface="NTR"/>
              </a:rPr>
              <a:t> In order to aid musicians in both tuning their open strings and keeping specific tempos, our application provides tuning support as well as a metronome feature. Additionally, </a:t>
            </a:r>
            <a:r>
              <a:rPr lang="en-US" sz="5000">
                <a:solidFill>
                  <a:schemeClr val="dk1"/>
                </a:solidFill>
                <a:latin typeface="NTR"/>
                <a:ea typeface="NTR"/>
                <a:cs typeface="NTR"/>
                <a:sym typeface="NTR"/>
              </a:rPr>
              <a:t>this application</a:t>
            </a:r>
            <a:r>
              <a:rPr b="0" i="0" lang="en-US" sz="5000" u="none" cap="none" strike="noStrike">
                <a:solidFill>
                  <a:schemeClr val="dk1"/>
                </a:solidFill>
                <a:latin typeface="NTR"/>
                <a:ea typeface="NTR"/>
                <a:cs typeface="NTR"/>
                <a:sym typeface="NTR"/>
              </a:rPr>
              <a:t> allows the user to play various scales to get a </a:t>
            </a:r>
            <a:r>
              <a:rPr lang="en-US" sz="5000">
                <a:solidFill>
                  <a:schemeClr val="dk1"/>
                </a:solidFill>
                <a:latin typeface="NTR"/>
                <a:ea typeface="NTR"/>
                <a:cs typeface="NTR"/>
                <a:sym typeface="NTR"/>
              </a:rPr>
              <a:t>broader</a:t>
            </a:r>
            <a:r>
              <a:rPr b="0" i="0" lang="en-US" sz="5000" u="none" cap="none" strike="noStrike">
                <a:solidFill>
                  <a:schemeClr val="dk1"/>
                </a:solidFill>
                <a:latin typeface="NTR"/>
                <a:ea typeface="NTR"/>
                <a:cs typeface="NTR"/>
                <a:sym typeface="NTR"/>
              </a:rPr>
              <a:t> idea of how their instrument should sound. The features within Fid’Lin are designed in a manner to aid the user in as many areas as possible while minimizing application</a:t>
            </a:r>
            <a:r>
              <a:rPr lang="en-US" sz="5000">
                <a:solidFill>
                  <a:schemeClr val="dk1"/>
                </a:solidFill>
                <a:latin typeface="NTR"/>
                <a:ea typeface="NTR"/>
                <a:cs typeface="NTR"/>
                <a:sym typeface="NTR"/>
              </a:rPr>
              <a:t> startup/setup time, and also </a:t>
            </a:r>
            <a:r>
              <a:rPr b="0" i="0" lang="en-US" sz="5000" u="none" cap="none" strike="noStrike">
                <a:solidFill>
                  <a:schemeClr val="dk1"/>
                </a:solidFill>
                <a:latin typeface="NTR"/>
                <a:ea typeface="NTR"/>
                <a:cs typeface="NTR"/>
                <a:sym typeface="NTR"/>
              </a:rPr>
              <a:t> remaining compact and easy to navigate </a:t>
            </a:r>
            <a:r>
              <a:rPr lang="en-US" sz="5000">
                <a:solidFill>
                  <a:schemeClr val="dk1"/>
                </a:solidFill>
                <a:latin typeface="NTR"/>
                <a:ea typeface="NTR"/>
                <a:cs typeface="NTR"/>
                <a:sym typeface="NTR"/>
              </a:rPr>
              <a:t>so that our users can utilize</a:t>
            </a:r>
            <a:r>
              <a:rPr b="0" i="0" lang="en-US" sz="5000" u="none" cap="none" strike="noStrike">
                <a:solidFill>
                  <a:schemeClr val="dk1"/>
                </a:solidFill>
                <a:latin typeface="NTR"/>
                <a:ea typeface="NTR"/>
                <a:cs typeface="NTR"/>
                <a:sym typeface="NTR"/>
              </a:rPr>
              <a:t> their practice time to the fullest. </a:t>
            </a:r>
            <a:endParaRPr b="0" i="0" sz="5000" u="none" cap="none" strike="noStrike">
              <a:solidFill>
                <a:srgbClr val="000000"/>
              </a:solidFill>
              <a:latin typeface="NTR"/>
              <a:ea typeface="NTR"/>
              <a:cs typeface="NTR"/>
              <a:sym typeface="NTR"/>
            </a:endParaRPr>
          </a:p>
        </p:txBody>
      </p:sp>
      <p:sp>
        <p:nvSpPr>
          <p:cNvPr id="88" name="Google Shape;88;p13"/>
          <p:cNvSpPr/>
          <p:nvPr/>
        </p:nvSpPr>
        <p:spPr>
          <a:xfrm>
            <a:off x="553325" y="17951350"/>
            <a:ext cx="143235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Motivation</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553326" y="19412569"/>
            <a:ext cx="14323500" cy="10774281"/>
          </a:xfrm>
          <a:prstGeom prst="rect">
            <a:avLst/>
          </a:prstGeom>
          <a:noFill/>
          <a:ln cap="flat" cmpd="sng" w="9525">
            <a:solidFill>
              <a:schemeClr val="dk1"/>
            </a:solidFill>
            <a:prstDash val="solid"/>
            <a:round/>
            <a:headEnd len="sm" w="sm" type="none"/>
            <a:tailEnd len="sm" w="sm" type="none"/>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3600"/>
              <a:buFont typeface="Arial"/>
              <a:buNone/>
            </a:pPr>
            <a:r>
              <a:rPr b="0" i="0" lang="en-US" sz="5000" u="none" cap="none" strike="noStrike">
                <a:solidFill>
                  <a:schemeClr val="dk1"/>
                </a:solidFill>
                <a:latin typeface="NTR"/>
                <a:ea typeface="NTR"/>
                <a:cs typeface="NTR"/>
                <a:sym typeface="NTR"/>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The current market lacks an application that aids in all of these fields while also maintaining ease of use. We set out to create an all-inclusive fiddle / violin practice app that would remain simplistic in nature as to allow first time users to hop right into their practice without wasting time learning the intricacies that many modern application come with.</a:t>
            </a:r>
            <a:endParaRPr b="0" i="0" sz="5000" u="none" cap="none" strike="noStrike">
              <a:solidFill>
                <a:schemeClr val="dk1"/>
              </a:solidFill>
              <a:latin typeface="NTR"/>
              <a:ea typeface="NTR"/>
              <a:cs typeface="NTR"/>
              <a:sym typeface="NTR"/>
            </a:endParaRPr>
          </a:p>
        </p:txBody>
      </p:sp>
      <p:sp>
        <p:nvSpPr>
          <p:cNvPr id="90" name="Google Shape;90;p13"/>
          <p:cNvSpPr/>
          <p:nvPr/>
        </p:nvSpPr>
        <p:spPr>
          <a:xfrm>
            <a:off x="15095675" y="5139216"/>
            <a:ext cx="162537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Project Description</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32753100" y="5648264"/>
            <a:ext cx="10109700" cy="8883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Methods &amp; tools used</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15947552" y="15972998"/>
            <a:ext cx="26919625" cy="950951"/>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8492" y="31447294"/>
            <a:ext cx="43939693" cy="1471131"/>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3"/>
          <p:cNvSpPr txBox="1"/>
          <p:nvPr/>
        </p:nvSpPr>
        <p:spPr>
          <a:xfrm>
            <a:off x="15156575" y="6339160"/>
            <a:ext cx="16131900" cy="9322200"/>
          </a:xfrm>
          <a:prstGeom prst="rect">
            <a:avLst/>
          </a:prstGeom>
          <a:noFill/>
          <a:ln cap="flat" cmpd="sng" w="9525">
            <a:solidFill>
              <a:schemeClr val="dk1"/>
            </a:solidFill>
            <a:prstDash val="solid"/>
            <a:round/>
            <a:headEnd len="sm" w="sm" type="none"/>
            <a:tailEnd len="sm" w="sm" type="none"/>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lang="en-US" sz="5000">
                <a:latin typeface="NTR"/>
                <a:ea typeface="NTR"/>
                <a:cs typeface="NTR"/>
                <a:sym typeface="NTR"/>
              </a:rPr>
              <a:t>Developed a</a:t>
            </a:r>
            <a:r>
              <a:rPr b="0" i="0" lang="en-US" sz="5000" u="none" cap="none" strike="noStrike">
                <a:solidFill>
                  <a:srgbClr val="000000"/>
                </a:solidFill>
                <a:latin typeface="NTR"/>
                <a:ea typeface="NTR"/>
                <a:cs typeface="NTR"/>
                <a:sym typeface="NTR"/>
              </a:rPr>
              <a:t> functioning, </a:t>
            </a:r>
            <a:r>
              <a:rPr lang="en-US" sz="5000">
                <a:latin typeface="NTR"/>
                <a:ea typeface="NTR"/>
                <a:cs typeface="NTR"/>
                <a:sym typeface="NTR"/>
              </a:rPr>
              <a:t>mobile</a:t>
            </a:r>
            <a:r>
              <a:rPr b="0" i="0" lang="en-US" sz="5000" u="none" cap="none" strike="noStrike">
                <a:solidFill>
                  <a:srgbClr val="000000"/>
                </a:solidFill>
                <a:latin typeface="NTR"/>
                <a:ea typeface="NTR"/>
                <a:cs typeface="NTR"/>
                <a:sym typeface="NTR"/>
              </a:rPr>
              <a:t> application with th</a:t>
            </a:r>
            <a:r>
              <a:rPr lang="en-US" sz="5000">
                <a:latin typeface="NTR"/>
                <a:ea typeface="NTR"/>
                <a:cs typeface="NTR"/>
                <a:sym typeface="NTR"/>
              </a:rPr>
              <a:t>e goal of providing a range of tools related to practicing the fiddle or violin.</a:t>
            </a:r>
            <a:r>
              <a:rPr lang="en-US" sz="5000">
                <a:latin typeface="NTR"/>
                <a:ea typeface="NTR"/>
                <a:cs typeface="NTR"/>
                <a:sym typeface="NTR"/>
              </a:rPr>
              <a:t> The application aims to be an all-inclusive musical aid so that users can maximize their time spent practicing. Some of our features include a tuning aid to help t</a:t>
            </a:r>
            <a:r>
              <a:rPr b="0" i="0" lang="en-US" sz="5000" u="none" cap="none" strike="noStrike">
                <a:solidFill>
                  <a:srgbClr val="000000"/>
                </a:solidFill>
                <a:latin typeface="NTR"/>
                <a:ea typeface="NTR"/>
                <a:cs typeface="NTR"/>
                <a:sym typeface="NTR"/>
              </a:rPr>
              <a:t>he player tune their instrument by playing back recordings of the instrument’s specified note.</a:t>
            </a:r>
            <a:r>
              <a:rPr lang="en-US" sz="5000">
                <a:latin typeface="NTR"/>
                <a:ea typeface="NTR"/>
                <a:cs typeface="NTR"/>
                <a:sym typeface="NTR"/>
              </a:rPr>
              <a:t> T</a:t>
            </a:r>
            <a:r>
              <a:rPr b="0" i="0" lang="en-US" sz="5000" u="none" cap="none" strike="noStrike">
                <a:solidFill>
                  <a:srgbClr val="000000"/>
                </a:solidFill>
                <a:latin typeface="NTR"/>
                <a:ea typeface="NTR"/>
                <a:cs typeface="NTR"/>
                <a:sym typeface="NTR"/>
              </a:rPr>
              <a:t>he user can also learn basic scales and keep up with tempo using </a:t>
            </a:r>
            <a:r>
              <a:rPr lang="en-US" sz="5000">
                <a:latin typeface="NTR"/>
                <a:ea typeface="NTR"/>
                <a:cs typeface="NTR"/>
                <a:sym typeface="NTR"/>
              </a:rPr>
              <a:t>our</a:t>
            </a:r>
            <a:r>
              <a:rPr b="0" i="0" lang="en-US" sz="5000" u="none" cap="none" strike="noStrike">
                <a:solidFill>
                  <a:srgbClr val="000000"/>
                </a:solidFill>
                <a:latin typeface="NTR"/>
                <a:ea typeface="NTR"/>
                <a:cs typeface="NTR"/>
                <a:sym typeface="NTR"/>
              </a:rPr>
              <a:t> metronome, which allows for a</a:t>
            </a:r>
            <a:r>
              <a:rPr lang="en-US" sz="5000">
                <a:latin typeface="NTR"/>
                <a:ea typeface="NTR"/>
                <a:cs typeface="NTR"/>
                <a:sym typeface="NTR"/>
              </a:rPr>
              <a:t>ny tempo between 30-210 bpm (allowing for all tempi, anywhere between Grave and Prestissimo.)</a:t>
            </a:r>
            <a:r>
              <a:rPr b="0" i="0" lang="en-US" sz="5000" u="none" cap="none" strike="noStrike">
                <a:solidFill>
                  <a:srgbClr val="000000"/>
                </a:solidFill>
                <a:latin typeface="NTR"/>
                <a:ea typeface="NTR"/>
                <a:cs typeface="NTR"/>
                <a:sym typeface="NTR"/>
              </a:rPr>
              <a:t> The app has built in support for all major and minor scales, both pentatonic major and pentatonic minor, as well as chromatic scales in first position. It covers two octaves.</a:t>
            </a:r>
            <a:endParaRPr b="0" i="0" sz="5000" u="none" cap="none" strike="noStrike">
              <a:solidFill>
                <a:srgbClr val="474747"/>
              </a:solidFill>
              <a:latin typeface="NTR"/>
              <a:ea typeface="NTR"/>
              <a:cs typeface="NTR"/>
              <a:sym typeface="NTR"/>
            </a:endParaRPr>
          </a:p>
        </p:txBody>
      </p:sp>
      <p:pic>
        <p:nvPicPr>
          <p:cNvPr id="95" name="Google Shape;95;p13"/>
          <p:cNvPicPr preferRelativeResize="0"/>
          <p:nvPr/>
        </p:nvPicPr>
        <p:blipFill rotWithShape="1">
          <a:blip r:embed="rId4">
            <a:alphaModFix/>
          </a:blip>
          <a:srcRect b="0" l="0" r="0" t="0"/>
          <a:stretch/>
        </p:blipFill>
        <p:spPr>
          <a:xfrm>
            <a:off x="15947598" y="17318263"/>
            <a:ext cx="5678025" cy="9322325"/>
          </a:xfrm>
          <a:prstGeom prst="rect">
            <a:avLst/>
          </a:prstGeom>
          <a:noFill/>
          <a:ln>
            <a:noFill/>
          </a:ln>
        </p:spPr>
      </p:pic>
      <p:pic>
        <p:nvPicPr>
          <p:cNvPr id="96" name="Google Shape;96;p13"/>
          <p:cNvPicPr preferRelativeResize="0"/>
          <p:nvPr/>
        </p:nvPicPr>
        <p:blipFill rotWithShape="1">
          <a:blip r:embed="rId5">
            <a:alphaModFix/>
          </a:blip>
          <a:srcRect b="0" l="0" r="0" t="0"/>
          <a:stretch/>
        </p:blipFill>
        <p:spPr>
          <a:xfrm>
            <a:off x="28248481" y="17185661"/>
            <a:ext cx="5678025" cy="9653219"/>
          </a:xfrm>
          <a:prstGeom prst="rect">
            <a:avLst/>
          </a:prstGeom>
          <a:noFill/>
          <a:ln>
            <a:noFill/>
          </a:ln>
        </p:spPr>
      </p:pic>
      <p:sp>
        <p:nvSpPr>
          <p:cNvPr id="97" name="Google Shape;97;p13"/>
          <p:cNvSpPr txBox="1"/>
          <p:nvPr/>
        </p:nvSpPr>
        <p:spPr>
          <a:xfrm>
            <a:off x="15947550" y="26869451"/>
            <a:ext cx="5232000" cy="4577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5000" u="none" cap="none" strike="noStrike">
                <a:solidFill>
                  <a:schemeClr val="dk1"/>
                </a:solidFill>
                <a:latin typeface="NTR"/>
                <a:ea typeface="NTR"/>
                <a:cs typeface="NTR"/>
                <a:sym typeface="NTR"/>
              </a:rPr>
              <a:t>Tuning Menu</a:t>
            </a:r>
            <a:endParaRPr b="1" i="0" sz="5000" u="none" cap="none" strike="noStrike">
              <a:solidFill>
                <a:schemeClr val="dk1"/>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b="0" i="0" lang="en-US" sz="5000" u="none" cap="none" strike="noStrike">
                <a:solidFill>
                  <a:schemeClr val="dk1"/>
                </a:solidFill>
                <a:latin typeface="NTR"/>
                <a:ea typeface="NTR"/>
                <a:cs typeface="NTR"/>
                <a:sym typeface="NTR"/>
              </a:rPr>
              <a:t>This feature allows users to tune their instrument which is the first step to practice.</a:t>
            </a:r>
            <a:endParaRPr b="0" i="0" sz="5000" u="none" cap="none" strike="noStrike">
              <a:solidFill>
                <a:schemeClr val="dk1"/>
              </a:solidFill>
              <a:latin typeface="NTR"/>
              <a:ea typeface="NTR"/>
              <a:cs typeface="NTR"/>
              <a:sym typeface="NTR"/>
            </a:endParaRPr>
          </a:p>
        </p:txBody>
      </p:sp>
      <p:sp>
        <p:nvSpPr>
          <p:cNvPr id="98" name="Google Shape;98;p13"/>
          <p:cNvSpPr txBox="1"/>
          <p:nvPr/>
        </p:nvSpPr>
        <p:spPr>
          <a:xfrm>
            <a:off x="28248500" y="26869425"/>
            <a:ext cx="5678100" cy="3886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5000" u="none" cap="none" strike="noStrike">
                <a:solidFill>
                  <a:schemeClr val="dk1"/>
                </a:solidFill>
                <a:latin typeface="NTR"/>
                <a:ea typeface="NTR"/>
                <a:cs typeface="NTR"/>
                <a:sym typeface="NTR"/>
              </a:rPr>
              <a:t>Scale Menu</a:t>
            </a:r>
            <a:endParaRPr b="1" i="0" sz="5000" u="none" cap="none" strike="noStrike">
              <a:solidFill>
                <a:schemeClr val="dk1"/>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b="0" i="0" lang="en-US" sz="5000" u="none" cap="none" strike="noStrike">
                <a:solidFill>
                  <a:schemeClr val="dk1"/>
                </a:solidFill>
                <a:latin typeface="NTR"/>
                <a:ea typeface="NTR"/>
                <a:cs typeface="NTR"/>
                <a:sym typeface="NTR"/>
              </a:rPr>
              <a:t>Key feature that provides users with feedback while they play various scales</a:t>
            </a:r>
            <a:endParaRPr b="0" i="0" sz="5000" u="none" cap="none" strike="noStrike">
              <a:solidFill>
                <a:schemeClr val="dk1"/>
              </a:solidFill>
              <a:latin typeface="NTR"/>
              <a:ea typeface="NTR"/>
              <a:cs typeface="NTR"/>
              <a:sym typeface="NTR"/>
            </a:endParaRPr>
          </a:p>
        </p:txBody>
      </p:sp>
      <p:sp>
        <p:nvSpPr>
          <p:cNvPr id="99" name="Google Shape;99;p13"/>
          <p:cNvSpPr txBox="1"/>
          <p:nvPr/>
        </p:nvSpPr>
        <p:spPr>
          <a:xfrm>
            <a:off x="32753100" y="7015159"/>
            <a:ext cx="10109700" cy="7705713"/>
          </a:xfrm>
          <a:prstGeom prst="rect">
            <a:avLst/>
          </a:prstGeom>
          <a:noFill/>
          <a:ln cap="flat" cmpd="sng" w="9525">
            <a:solidFill>
              <a:schemeClr val="dk1"/>
            </a:solidFill>
            <a:prstDash val="solid"/>
            <a:round/>
            <a:headEnd len="sm" w="sm" type="none"/>
            <a:tailEnd len="sm" w="sm" type="none"/>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4800"/>
              <a:buFont typeface="Arial"/>
              <a:buNone/>
            </a:pPr>
            <a:r>
              <a:rPr b="0" i="0" lang="en-US" sz="5000" u="none" cap="none" strike="noStrike">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b="0" i="0" sz="5000" u="none" cap="none" strike="noStrike">
              <a:latin typeface="NTR"/>
              <a:ea typeface="NTR"/>
              <a:cs typeface="NTR"/>
              <a:sym typeface="NTR"/>
            </a:endParaRPr>
          </a:p>
        </p:txBody>
      </p:sp>
      <p:pic>
        <p:nvPicPr>
          <p:cNvPr id="100" name="Google Shape;100;p13"/>
          <p:cNvPicPr preferRelativeResize="0"/>
          <p:nvPr/>
        </p:nvPicPr>
        <p:blipFill rotWithShape="1">
          <a:blip r:embed="rId6">
            <a:alphaModFix/>
          </a:blip>
          <a:srcRect b="0" l="0" r="0" t="0"/>
          <a:stretch/>
        </p:blipFill>
        <p:spPr>
          <a:xfrm>
            <a:off x="34044753" y="20148630"/>
            <a:ext cx="9732548" cy="5166179"/>
          </a:xfrm>
          <a:prstGeom prst="rect">
            <a:avLst/>
          </a:prstGeom>
          <a:noFill/>
          <a:ln>
            <a:noFill/>
          </a:ln>
        </p:spPr>
      </p:pic>
      <p:sp>
        <p:nvSpPr>
          <p:cNvPr id="101" name="Google Shape;101;p13"/>
          <p:cNvSpPr txBox="1"/>
          <p:nvPr/>
        </p:nvSpPr>
        <p:spPr>
          <a:xfrm>
            <a:off x="34988456" y="25693488"/>
            <a:ext cx="7692375" cy="5062138"/>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5000" u="none" cap="none" strike="noStrike">
                <a:solidFill>
                  <a:srgbClr val="000000"/>
                </a:solidFill>
                <a:latin typeface="NTR"/>
                <a:ea typeface="NTR"/>
                <a:cs typeface="NTR"/>
                <a:sym typeface="NTR"/>
              </a:rPr>
              <a:t>Metronome Window</a:t>
            </a:r>
            <a:endParaRPr b="0" i="0" sz="5000" u="none" cap="none" strike="noStrike">
              <a:solidFill>
                <a:srgbClr val="000000"/>
              </a:solidFill>
              <a:latin typeface="NTR"/>
              <a:ea typeface="NTR"/>
              <a:cs typeface="NTR"/>
              <a:sym typeface="NTR"/>
            </a:endParaRPr>
          </a:p>
          <a:p>
            <a:pPr indent="0" lvl="0" marL="0" marR="0" rtl="0" algn="ctr">
              <a:lnSpc>
                <a:spcPct val="100000"/>
              </a:lnSpc>
              <a:spcBef>
                <a:spcPts val="0"/>
              </a:spcBef>
              <a:spcAft>
                <a:spcPts val="0"/>
              </a:spcAft>
              <a:buClr>
                <a:srgbClr val="000000"/>
              </a:buClr>
              <a:buSzPts val="2400"/>
              <a:buFont typeface="Arial"/>
              <a:buNone/>
            </a:pPr>
            <a:r>
              <a:rPr b="0" i="0" lang="en-US" sz="5000" u="none" cap="none" strike="noStrike">
                <a:solidFill>
                  <a:srgbClr val="000000"/>
                </a:solidFill>
                <a:latin typeface="NTR"/>
                <a:ea typeface="NTR"/>
                <a:cs typeface="NTR"/>
                <a:sym typeface="NTR"/>
              </a:rPr>
              <a:t>Application being all-inclusive means that we also provide our users with a metronome feature to keep a desired tempo while they practice</a:t>
            </a:r>
            <a:endParaRPr b="0" i="0" sz="5000" u="none" cap="none" strike="noStrike">
              <a:solidFill>
                <a:srgbClr val="000000"/>
              </a:solidFill>
              <a:latin typeface="NTR"/>
              <a:ea typeface="NTR"/>
              <a:cs typeface="NTR"/>
              <a:sym typeface="NTR"/>
            </a:endParaRPr>
          </a:p>
        </p:txBody>
      </p:sp>
      <p:pic>
        <p:nvPicPr>
          <p:cNvPr id="102" name="Google Shape;102;p13"/>
          <p:cNvPicPr preferRelativeResize="0"/>
          <p:nvPr/>
        </p:nvPicPr>
        <p:blipFill rotWithShape="1">
          <a:blip r:embed="rId7">
            <a:alphaModFix/>
          </a:blip>
          <a:srcRect b="1987" l="0" r="0" t="0"/>
          <a:stretch/>
        </p:blipFill>
        <p:spPr>
          <a:xfrm>
            <a:off x="22343963" y="17351100"/>
            <a:ext cx="5232015" cy="9322326"/>
          </a:xfrm>
          <a:prstGeom prst="rect">
            <a:avLst/>
          </a:prstGeom>
          <a:noFill/>
          <a:ln>
            <a:noFill/>
          </a:ln>
        </p:spPr>
      </p:pic>
      <p:sp>
        <p:nvSpPr>
          <p:cNvPr id="103" name="Google Shape;103;p13"/>
          <p:cNvSpPr txBox="1"/>
          <p:nvPr/>
        </p:nvSpPr>
        <p:spPr>
          <a:xfrm>
            <a:off x="22321073" y="26935138"/>
            <a:ext cx="5232000" cy="3754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5000" u="none" cap="none" strike="noStrike">
                <a:solidFill>
                  <a:srgbClr val="000000"/>
                </a:solidFill>
                <a:latin typeface="NTR"/>
                <a:ea typeface="NTR"/>
                <a:cs typeface="NTR"/>
                <a:sym typeface="NTR"/>
              </a:rPr>
              <a:t>Video Menu</a:t>
            </a:r>
            <a:endParaRPr b="1" i="0" sz="5000" u="none" cap="none" strike="noStrike">
              <a:solidFill>
                <a:srgbClr val="000000"/>
              </a:solidFill>
              <a:latin typeface="NTR"/>
              <a:ea typeface="NTR"/>
              <a:cs typeface="NTR"/>
              <a:sym typeface="NTR"/>
            </a:endParaRPr>
          </a:p>
          <a:p>
            <a:pPr indent="0" lvl="0" marL="0" marR="0" rtl="0" algn="ctr">
              <a:lnSpc>
                <a:spcPct val="100000"/>
              </a:lnSpc>
              <a:spcBef>
                <a:spcPts val="0"/>
              </a:spcBef>
              <a:spcAft>
                <a:spcPts val="0"/>
              </a:spcAft>
              <a:buClr>
                <a:srgbClr val="000000"/>
              </a:buClr>
              <a:buSzPts val="4800"/>
              <a:buFont typeface="Arial"/>
              <a:buNone/>
            </a:pPr>
            <a:r>
              <a:rPr b="0" i="0" lang="en-US" sz="5000" u="none" cap="none" strike="noStrike">
                <a:solidFill>
                  <a:srgbClr val="000000"/>
                </a:solidFill>
                <a:latin typeface="NTR"/>
                <a:ea typeface="NTR"/>
                <a:cs typeface="NTR"/>
                <a:sym typeface="NTR"/>
              </a:rPr>
              <a:t>Menu that hosts practice videos for the user to follow.</a:t>
            </a:r>
            <a:endParaRPr b="0" i="0" sz="5000" u="none" cap="none" strike="noStrike">
              <a:solidFill>
                <a:srgbClr val="000000"/>
              </a:solidFill>
              <a:latin typeface="NTR"/>
              <a:ea typeface="NTR"/>
              <a:cs typeface="NTR"/>
              <a:sym typeface="NT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