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32918400" cx="43891200"/>
  <p:notesSz cx="7010400" cy="9296400"/>
  <p:embeddedFontLst>
    <p:embeddedFont>
      <p:font typeface="NTR"/>
      <p:regular r:id="rId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NT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4" name="Google Shape;24;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6"/>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7"/>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7"/>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48491" y="19125"/>
            <a:ext cx="43939690" cy="4119346"/>
          </a:xfrm>
          <a:prstGeom prst="rect">
            <a:avLst/>
          </a:prstGeom>
          <a:noFill/>
          <a:ln>
            <a:noFill/>
          </a:ln>
        </p:spPr>
      </p:pic>
      <p:sp>
        <p:nvSpPr>
          <p:cNvPr id="85" name="Google Shape;85;p13"/>
          <p:cNvSpPr/>
          <p:nvPr/>
        </p:nvSpPr>
        <p:spPr>
          <a:xfrm>
            <a:off x="10923588" y="0"/>
            <a:ext cx="32967613" cy="3886200"/>
          </a:xfrm>
          <a:prstGeom prst="rect">
            <a:avLst/>
          </a:prstGeom>
          <a:no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9800"/>
              <a:buFont typeface="Arial"/>
              <a:buNone/>
            </a:pPr>
            <a:r>
              <a:rPr b="0" i="0" lang="en-US" sz="9800" u="none" cap="none" strike="noStrike">
                <a:solidFill>
                  <a:srgbClr val="EDB21F"/>
                </a:solidFill>
                <a:latin typeface="Arial"/>
                <a:ea typeface="Arial"/>
                <a:cs typeface="Arial"/>
                <a:sym typeface="Arial"/>
              </a:rPr>
              <a:t>Fid’Lin</a:t>
            </a:r>
            <a:endParaRPr b="0" i="0" sz="8200" u="none" cap="none" strike="noStrike">
              <a:solidFill>
                <a:srgbClr val="EDB21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200"/>
              <a:buFont typeface="Arial"/>
              <a:buNone/>
            </a:pPr>
            <a:r>
              <a:rPr b="0" i="1" lang="en-US" sz="4200" u="none" cap="none" strike="noStrike">
                <a:solidFill>
                  <a:schemeClr val="lt1"/>
                </a:solidFill>
                <a:latin typeface="Arial"/>
                <a:ea typeface="Arial"/>
                <a:cs typeface="Arial"/>
                <a:sym typeface="Arial"/>
              </a:rPr>
              <a:t>Jakob Beckleheimer, Dylan Brownell, Tanner Groll, Derek Pendleton, &amp; Phil Snider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200"/>
              <a:buFont typeface="Arial"/>
              <a:buNone/>
            </a:pPr>
            <a:r>
              <a:rPr b="0" i="1" lang="en-US" sz="4200" u="none" cap="none" strike="noStrike">
                <a:solidFill>
                  <a:schemeClr val="lt1"/>
                </a:solidFill>
                <a:latin typeface="Arial"/>
                <a:ea typeface="Arial"/>
                <a:cs typeface="Arial"/>
                <a:sym typeface="Arial"/>
              </a:rPr>
              <a:t>Team 2</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1442100" y="5304375"/>
            <a:ext cx="12467100" cy="8883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5100"/>
              <a:buFont typeface="Arial"/>
              <a:buNone/>
            </a:pPr>
            <a:r>
              <a:rPr b="0" i="0" lang="en-US" sz="5100" u="none" cap="none" strike="noStrike">
                <a:solidFill>
                  <a:schemeClr val="lt1"/>
                </a:solidFill>
                <a:latin typeface="Arial"/>
                <a:ea typeface="Arial"/>
                <a:cs typeface="Arial"/>
                <a:sym typeface="Arial"/>
              </a:rPr>
              <a:t>Summary</a:t>
            </a:r>
            <a:endParaRPr b="0" i="0" sz="1400" u="none" cap="none" strike="noStrike">
              <a:solidFill>
                <a:srgbClr val="000000"/>
              </a:solidFill>
              <a:latin typeface="Arial"/>
              <a:ea typeface="Arial"/>
              <a:cs typeface="Arial"/>
              <a:sym typeface="Arial"/>
            </a:endParaRPr>
          </a:p>
        </p:txBody>
      </p:sp>
      <p:sp>
        <p:nvSpPr>
          <p:cNvPr id="87" name="Google Shape;87;p13"/>
          <p:cNvSpPr txBox="1"/>
          <p:nvPr/>
        </p:nvSpPr>
        <p:spPr>
          <a:xfrm>
            <a:off x="1564500" y="6598528"/>
            <a:ext cx="12222300" cy="11409300"/>
          </a:xfrm>
          <a:prstGeom prst="rect">
            <a:avLst/>
          </a:prstGeom>
          <a:no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NTR"/>
                <a:ea typeface="NTR"/>
                <a:cs typeface="NTR"/>
                <a:sym typeface="NTR"/>
              </a:rPr>
              <a:t>Fid’Lin, the fiddle / violin player practice app, is an application intended to aid fiddle or violin players in learning how to play and practice their instrument.</a:t>
            </a:r>
            <a:r>
              <a:rPr lang="en-US" sz="4800">
                <a:solidFill>
                  <a:schemeClr val="dk1"/>
                </a:solidFill>
                <a:latin typeface="NTR"/>
                <a:ea typeface="NTR"/>
                <a:cs typeface="NTR"/>
                <a:sym typeface="NTR"/>
              </a:rPr>
              <a:t> In order to aid musicians in both tuning their open strings and keeping specific tempos, our application </a:t>
            </a:r>
            <a:r>
              <a:rPr lang="en-US" sz="4800">
                <a:solidFill>
                  <a:schemeClr val="dk1"/>
                </a:solidFill>
                <a:latin typeface="NTR"/>
                <a:ea typeface="NTR"/>
                <a:cs typeface="NTR"/>
                <a:sym typeface="NTR"/>
              </a:rPr>
              <a:t>provides tuning support as well as a metronome feature. Additionally, this application will provide user feedback while he/she plays so that the user can discover what area to focus on when it come to practice. The Fid’Lin features are designed in a manner to aid the user in as many areas as possible while remaining compact and easy to navigate so that our users can utilize their practice time to the fullest. </a:t>
            </a:r>
            <a:endParaRPr sz="4800">
              <a:latin typeface="NTR"/>
              <a:ea typeface="NTR"/>
              <a:cs typeface="NTR"/>
              <a:sym typeface="NTR"/>
            </a:endParaRPr>
          </a:p>
        </p:txBody>
      </p:sp>
      <p:sp>
        <p:nvSpPr>
          <p:cNvPr id="88" name="Google Shape;88;p13"/>
          <p:cNvSpPr/>
          <p:nvPr/>
        </p:nvSpPr>
        <p:spPr>
          <a:xfrm>
            <a:off x="553325" y="17951350"/>
            <a:ext cx="14323500" cy="8883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5100"/>
              <a:buFont typeface="Arial"/>
              <a:buNone/>
            </a:pPr>
            <a:r>
              <a:rPr b="0" i="0" lang="en-US" sz="5100" u="none" cap="none" strike="noStrike">
                <a:solidFill>
                  <a:schemeClr val="lt1"/>
                </a:solidFill>
                <a:latin typeface="Arial"/>
                <a:ea typeface="Arial"/>
                <a:cs typeface="Arial"/>
                <a:sym typeface="Arial"/>
              </a:rPr>
              <a:t>Motivation</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578850" y="19262650"/>
            <a:ext cx="14558700" cy="10924200"/>
          </a:xfrm>
          <a:prstGeom prst="rect">
            <a:avLst/>
          </a:prstGeom>
          <a:no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3600"/>
              <a:buFont typeface="Arial"/>
              <a:buNone/>
            </a:pPr>
            <a:r>
              <a:rPr b="0" i="0" lang="en-US" sz="4800" u="none" cap="none" strike="noStrike">
                <a:solidFill>
                  <a:schemeClr val="dk1"/>
                </a:solidFill>
                <a:latin typeface="NTR"/>
                <a:ea typeface="NTR"/>
                <a:cs typeface="NTR"/>
                <a:sym typeface="NTR"/>
              </a:rPr>
              <a:t>Learning to play a musical instrument can be a difficult and time consuming process. Regular practice is an important part of learning an instrument. Thus, in order to effectively learn an instrument, practice must be done in an efficient manner. For a stringed instrument such as a fiddle or violin, this means checking if the open strings are tuned correctly as well as checking if the fiddler’s fingers are in the correct position.</a:t>
            </a:r>
            <a:r>
              <a:rPr lang="en-US" sz="4800">
                <a:solidFill>
                  <a:schemeClr val="dk1"/>
                </a:solidFill>
                <a:latin typeface="NTR"/>
                <a:ea typeface="NTR"/>
                <a:cs typeface="NTR"/>
                <a:sym typeface="NTR"/>
              </a:rPr>
              <a:t> The current market lacks an application that aids in all of these fields while also maintaining ease of use. We set out to create an all-inclusive fiddle / violin practice app that would remain simplistic in nature as to allow first time users to hop right into their practice without wasting time learning the </a:t>
            </a:r>
            <a:r>
              <a:rPr lang="en-US" sz="4800">
                <a:solidFill>
                  <a:schemeClr val="dk1"/>
                </a:solidFill>
                <a:latin typeface="NTR"/>
                <a:ea typeface="NTR"/>
                <a:cs typeface="NTR"/>
                <a:sym typeface="NTR"/>
              </a:rPr>
              <a:t>intricacies</a:t>
            </a:r>
            <a:r>
              <a:rPr lang="en-US" sz="4800">
                <a:solidFill>
                  <a:schemeClr val="dk1"/>
                </a:solidFill>
                <a:latin typeface="NTR"/>
                <a:ea typeface="NTR"/>
                <a:cs typeface="NTR"/>
                <a:sym typeface="NTR"/>
              </a:rPr>
              <a:t> that many modern application come with.</a:t>
            </a:r>
            <a:endParaRPr b="0" i="0" sz="4800" u="none" cap="none" strike="noStrike">
              <a:solidFill>
                <a:schemeClr val="dk1"/>
              </a:solidFill>
              <a:latin typeface="NTR"/>
              <a:ea typeface="NTR"/>
              <a:cs typeface="NTR"/>
              <a:sym typeface="NTR"/>
            </a:endParaRPr>
          </a:p>
        </p:txBody>
      </p:sp>
      <p:sp>
        <p:nvSpPr>
          <p:cNvPr id="90" name="Google Shape;90;p13"/>
          <p:cNvSpPr/>
          <p:nvPr/>
        </p:nvSpPr>
        <p:spPr>
          <a:xfrm>
            <a:off x="15204300" y="5660604"/>
            <a:ext cx="16253700" cy="8883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5100"/>
              <a:buFont typeface="Arial"/>
              <a:buNone/>
            </a:pPr>
            <a:r>
              <a:rPr b="0" i="0" lang="en-US" sz="5100" u="none" cap="none" strike="noStrike">
                <a:solidFill>
                  <a:schemeClr val="lt1"/>
                </a:solidFill>
                <a:latin typeface="Arial"/>
                <a:ea typeface="Arial"/>
                <a:cs typeface="Arial"/>
                <a:sym typeface="Arial"/>
              </a:rPr>
              <a:t>Project Description</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32757400" y="6192675"/>
            <a:ext cx="10109700" cy="9699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5100"/>
              <a:buFont typeface="Arial"/>
              <a:buNone/>
            </a:pPr>
            <a:r>
              <a:rPr b="0" i="0" lang="en-US" sz="5100" u="none" cap="none" strike="noStrike">
                <a:solidFill>
                  <a:schemeClr val="lt1"/>
                </a:solidFill>
                <a:latin typeface="Arial"/>
                <a:ea typeface="Arial"/>
                <a:cs typeface="Arial"/>
                <a:sym typeface="Arial"/>
              </a:rPr>
              <a:t>Methods &amp; tools used</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15394375" y="15973000"/>
            <a:ext cx="27472801" cy="7842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5100"/>
              <a:buFont typeface="Arial"/>
              <a:buNone/>
            </a:pPr>
            <a:r>
              <a:rPr b="0" i="0" lang="en-US" sz="5100" u="none" cap="none" strike="noStrike">
                <a:solidFill>
                  <a:schemeClr val="lt1"/>
                </a:solidFill>
                <a:latin typeface="Arial"/>
                <a:ea typeface="Arial"/>
                <a:cs typeface="Arial"/>
                <a:sym typeface="Arial"/>
              </a:rPr>
              <a:t>Results</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48492" y="31447294"/>
            <a:ext cx="43939693" cy="1471131"/>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3"/>
          <p:cNvSpPr txBox="1"/>
          <p:nvPr/>
        </p:nvSpPr>
        <p:spPr>
          <a:xfrm>
            <a:off x="15265200" y="6901400"/>
            <a:ext cx="16131900" cy="6840600"/>
          </a:xfrm>
          <a:prstGeom prst="rect">
            <a:avLst/>
          </a:prstGeom>
          <a:no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NTR"/>
                <a:ea typeface="NTR"/>
                <a:cs typeface="NTR"/>
                <a:sym typeface="NTR"/>
              </a:rPr>
              <a:t>A functioning mobile app in which its purpose is to assist the user in various ways for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 The app has built in support for all major and minor scales, both major and minor, as well as chromatic scales in first position. It covers two octaves.</a:t>
            </a:r>
            <a:endParaRPr b="0" i="0" sz="4800" u="none" cap="none" strike="noStrike">
              <a:solidFill>
                <a:srgbClr val="474747"/>
              </a:solidFill>
              <a:latin typeface="NTR"/>
              <a:ea typeface="NTR"/>
              <a:cs typeface="NTR"/>
              <a:sym typeface="NTR"/>
            </a:endParaRPr>
          </a:p>
        </p:txBody>
      </p:sp>
      <p:pic>
        <p:nvPicPr>
          <p:cNvPr id="95" name="Google Shape;95;p13"/>
          <p:cNvPicPr preferRelativeResize="0"/>
          <p:nvPr/>
        </p:nvPicPr>
        <p:blipFill rotWithShape="1">
          <a:blip r:embed="rId4">
            <a:alphaModFix/>
          </a:blip>
          <a:srcRect b="0" l="0" r="0" t="0"/>
          <a:stretch/>
        </p:blipFill>
        <p:spPr>
          <a:xfrm>
            <a:off x="15947598" y="17318263"/>
            <a:ext cx="5678025" cy="9322325"/>
          </a:xfrm>
          <a:prstGeom prst="rect">
            <a:avLst/>
          </a:prstGeom>
          <a:noFill/>
          <a:ln>
            <a:noFill/>
          </a:ln>
        </p:spPr>
      </p:pic>
      <p:pic>
        <p:nvPicPr>
          <p:cNvPr id="96" name="Google Shape;96;p13"/>
          <p:cNvPicPr preferRelativeResize="0"/>
          <p:nvPr/>
        </p:nvPicPr>
        <p:blipFill rotWithShape="1">
          <a:blip r:embed="rId5">
            <a:alphaModFix/>
          </a:blip>
          <a:srcRect b="0" l="0" r="0" t="0"/>
          <a:stretch/>
        </p:blipFill>
        <p:spPr>
          <a:xfrm>
            <a:off x="28248481" y="17185661"/>
            <a:ext cx="5678025" cy="9653219"/>
          </a:xfrm>
          <a:prstGeom prst="rect">
            <a:avLst/>
          </a:prstGeom>
          <a:noFill/>
          <a:ln>
            <a:noFill/>
          </a:ln>
        </p:spPr>
      </p:pic>
      <p:sp>
        <p:nvSpPr>
          <p:cNvPr id="97" name="Google Shape;97;p13"/>
          <p:cNvSpPr txBox="1"/>
          <p:nvPr/>
        </p:nvSpPr>
        <p:spPr>
          <a:xfrm>
            <a:off x="15947551" y="26869437"/>
            <a:ext cx="5678100" cy="388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NTR"/>
                <a:ea typeface="NTR"/>
                <a:cs typeface="NTR"/>
                <a:sym typeface="NTR"/>
              </a:rPr>
              <a:t>Tuning Menu</a:t>
            </a:r>
            <a:endParaRPr b="1" i="0" sz="4800" u="none" cap="none" strike="noStrike">
              <a:solidFill>
                <a:schemeClr val="dk1"/>
              </a:solidFill>
              <a:latin typeface="NTR"/>
              <a:ea typeface="NTR"/>
              <a:cs typeface="NTR"/>
              <a:sym typeface="NTR"/>
            </a:endParaRPr>
          </a:p>
          <a:p>
            <a:pPr indent="0" lvl="0" marL="0" marR="0" rtl="0" algn="ctr">
              <a:lnSpc>
                <a:spcPct val="100000"/>
              </a:lnSpc>
              <a:spcBef>
                <a:spcPts val="0"/>
              </a:spcBef>
              <a:spcAft>
                <a:spcPts val="0"/>
              </a:spcAft>
              <a:buClr>
                <a:srgbClr val="000000"/>
              </a:buClr>
              <a:buSzPts val="4800"/>
              <a:buFont typeface="Arial"/>
              <a:buNone/>
            </a:pPr>
            <a:r>
              <a:rPr lang="en-US" sz="4800">
                <a:solidFill>
                  <a:schemeClr val="dk1"/>
                </a:solidFill>
                <a:latin typeface="NTR"/>
                <a:ea typeface="NTR"/>
                <a:cs typeface="NTR"/>
                <a:sym typeface="NTR"/>
              </a:rPr>
              <a:t>This feature allows users to tune their instrument which is the first step to practice.</a:t>
            </a:r>
            <a:endParaRPr sz="4800">
              <a:solidFill>
                <a:schemeClr val="dk1"/>
              </a:solidFill>
              <a:latin typeface="NTR"/>
              <a:ea typeface="NTR"/>
              <a:cs typeface="NTR"/>
              <a:sym typeface="NTR"/>
            </a:endParaRPr>
          </a:p>
        </p:txBody>
      </p:sp>
      <p:sp>
        <p:nvSpPr>
          <p:cNvPr id="98" name="Google Shape;98;p13"/>
          <p:cNvSpPr txBox="1"/>
          <p:nvPr/>
        </p:nvSpPr>
        <p:spPr>
          <a:xfrm>
            <a:off x="28248499" y="26869425"/>
            <a:ext cx="5678100" cy="388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NTR"/>
                <a:ea typeface="NTR"/>
                <a:cs typeface="NTR"/>
                <a:sym typeface="NTR"/>
              </a:rPr>
              <a:t>Scale Menu</a:t>
            </a:r>
            <a:endParaRPr b="1" i="0" sz="4800" u="none" cap="none" strike="noStrike">
              <a:solidFill>
                <a:schemeClr val="dk1"/>
              </a:solidFill>
              <a:latin typeface="NTR"/>
              <a:ea typeface="NTR"/>
              <a:cs typeface="NTR"/>
              <a:sym typeface="NTR"/>
            </a:endParaRPr>
          </a:p>
          <a:p>
            <a:pPr indent="0" lvl="0" marL="0" marR="0" rtl="0" algn="ctr">
              <a:lnSpc>
                <a:spcPct val="100000"/>
              </a:lnSpc>
              <a:spcBef>
                <a:spcPts val="0"/>
              </a:spcBef>
              <a:spcAft>
                <a:spcPts val="0"/>
              </a:spcAft>
              <a:buClr>
                <a:srgbClr val="000000"/>
              </a:buClr>
              <a:buSzPts val="4800"/>
              <a:buFont typeface="Arial"/>
              <a:buNone/>
            </a:pPr>
            <a:r>
              <a:rPr lang="en-US" sz="4800">
                <a:solidFill>
                  <a:schemeClr val="dk1"/>
                </a:solidFill>
                <a:latin typeface="NTR"/>
                <a:ea typeface="NTR"/>
                <a:cs typeface="NTR"/>
                <a:sym typeface="NTR"/>
              </a:rPr>
              <a:t>Key feature that provides users with feedback while they play various scales</a:t>
            </a:r>
            <a:endParaRPr sz="4800">
              <a:solidFill>
                <a:schemeClr val="dk1"/>
              </a:solidFill>
              <a:latin typeface="NTR"/>
              <a:ea typeface="NTR"/>
              <a:cs typeface="NTR"/>
              <a:sym typeface="NTR"/>
            </a:endParaRPr>
          </a:p>
        </p:txBody>
      </p:sp>
      <p:sp>
        <p:nvSpPr>
          <p:cNvPr id="99" name="Google Shape;99;p13"/>
          <p:cNvSpPr txBox="1"/>
          <p:nvPr/>
        </p:nvSpPr>
        <p:spPr>
          <a:xfrm>
            <a:off x="32757406" y="7518825"/>
            <a:ext cx="10109700" cy="8402100"/>
          </a:xfrm>
          <a:prstGeom prst="rect">
            <a:avLst/>
          </a:prstGeom>
          <a:no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474747"/>
                </a:solidFill>
                <a:latin typeface="NTR"/>
                <a:ea typeface="NTR"/>
                <a:cs typeface="NTR"/>
                <a:sym typeface="NTR"/>
              </a:rPr>
              <a:t>The application was written entirely in C#. It was built using Visual Studio Community 2017 using Xamarin forms for Android development. Source control for the project what done with GitHub. Communication for the project was done primarily through Discord. Project assignments and team organizations was handled using a standard Trello board.</a:t>
            </a:r>
            <a:endParaRPr b="0" i="0" sz="4800" u="none" cap="none" strike="noStrike">
              <a:solidFill>
                <a:srgbClr val="474747"/>
              </a:solidFill>
              <a:latin typeface="NTR"/>
              <a:ea typeface="NTR"/>
              <a:cs typeface="NTR"/>
              <a:sym typeface="NTR"/>
            </a:endParaRPr>
          </a:p>
        </p:txBody>
      </p:sp>
      <p:pic>
        <p:nvPicPr>
          <p:cNvPr id="100" name="Google Shape;100;p13"/>
          <p:cNvPicPr preferRelativeResize="0"/>
          <p:nvPr/>
        </p:nvPicPr>
        <p:blipFill rotWithShape="1">
          <a:blip r:embed="rId6">
            <a:alphaModFix/>
          </a:blip>
          <a:srcRect b="0" l="0" r="0" t="0"/>
          <a:stretch/>
        </p:blipFill>
        <p:spPr>
          <a:xfrm>
            <a:off x="34599000" y="18176077"/>
            <a:ext cx="7692375" cy="3072100"/>
          </a:xfrm>
          <a:prstGeom prst="rect">
            <a:avLst/>
          </a:prstGeom>
          <a:noFill/>
          <a:ln>
            <a:noFill/>
          </a:ln>
        </p:spPr>
      </p:pic>
      <p:sp>
        <p:nvSpPr>
          <p:cNvPr id="101" name="Google Shape;101;p13"/>
          <p:cNvSpPr txBox="1"/>
          <p:nvPr/>
        </p:nvSpPr>
        <p:spPr>
          <a:xfrm>
            <a:off x="34970439" y="21578450"/>
            <a:ext cx="6949500" cy="684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NTR"/>
                <a:ea typeface="NTR"/>
                <a:cs typeface="NTR"/>
                <a:sym typeface="NTR"/>
              </a:rPr>
              <a:t>Metronome Window</a:t>
            </a:r>
            <a:endParaRPr sz="4800">
              <a:latin typeface="NTR"/>
              <a:ea typeface="NTR"/>
              <a:cs typeface="NTR"/>
              <a:sym typeface="NTR"/>
            </a:endParaRPr>
          </a:p>
          <a:p>
            <a:pPr indent="0" lvl="0" marL="0" marR="0" rtl="0" algn="ctr">
              <a:lnSpc>
                <a:spcPct val="100000"/>
              </a:lnSpc>
              <a:spcBef>
                <a:spcPts val="0"/>
              </a:spcBef>
              <a:spcAft>
                <a:spcPts val="0"/>
              </a:spcAft>
              <a:buClr>
                <a:srgbClr val="000000"/>
              </a:buClr>
              <a:buSzPts val="2400"/>
              <a:buFont typeface="Arial"/>
              <a:buNone/>
            </a:pPr>
            <a:r>
              <a:rPr lang="en-US" sz="4800">
                <a:latin typeface="NTR"/>
                <a:ea typeface="NTR"/>
                <a:cs typeface="NTR"/>
                <a:sym typeface="NTR"/>
              </a:rPr>
              <a:t>Application being all-inclusive means that we also provide our users with a metronome feature to keep a desired tempo while they practice</a:t>
            </a:r>
            <a:endParaRPr sz="4800">
              <a:latin typeface="NTR"/>
              <a:ea typeface="NTR"/>
              <a:cs typeface="NTR"/>
              <a:sym typeface="NTR"/>
            </a:endParaRPr>
          </a:p>
        </p:txBody>
      </p:sp>
      <p:pic>
        <p:nvPicPr>
          <p:cNvPr id="102" name="Google Shape;102;p13"/>
          <p:cNvPicPr preferRelativeResize="0"/>
          <p:nvPr/>
        </p:nvPicPr>
        <p:blipFill rotWithShape="1">
          <a:blip r:embed="rId7">
            <a:alphaModFix/>
          </a:blip>
          <a:srcRect b="1988" l="0" r="0" t="0"/>
          <a:stretch/>
        </p:blipFill>
        <p:spPr>
          <a:xfrm>
            <a:off x="22343963" y="17351100"/>
            <a:ext cx="5232015" cy="9322326"/>
          </a:xfrm>
          <a:prstGeom prst="rect">
            <a:avLst/>
          </a:prstGeom>
          <a:noFill/>
          <a:ln>
            <a:noFill/>
          </a:ln>
        </p:spPr>
      </p:pic>
      <p:sp>
        <p:nvSpPr>
          <p:cNvPr id="103" name="Google Shape;103;p13"/>
          <p:cNvSpPr txBox="1"/>
          <p:nvPr/>
        </p:nvSpPr>
        <p:spPr>
          <a:xfrm>
            <a:off x="22321073" y="26935136"/>
            <a:ext cx="5232000" cy="375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NTR"/>
                <a:ea typeface="NTR"/>
                <a:cs typeface="NTR"/>
                <a:sym typeface="NTR"/>
              </a:rPr>
              <a:t>Video Menu</a:t>
            </a:r>
            <a:endParaRPr b="1" i="0" sz="4800" u="none" cap="none" strike="noStrike">
              <a:solidFill>
                <a:srgbClr val="000000"/>
              </a:solidFill>
              <a:latin typeface="NTR"/>
              <a:ea typeface="NTR"/>
              <a:cs typeface="NTR"/>
              <a:sym typeface="NTR"/>
            </a:endParaRPr>
          </a:p>
          <a:p>
            <a:pPr indent="0" lvl="0" marL="0" marR="0" rtl="0" algn="ctr">
              <a:lnSpc>
                <a:spcPct val="100000"/>
              </a:lnSpc>
              <a:spcBef>
                <a:spcPts val="0"/>
              </a:spcBef>
              <a:spcAft>
                <a:spcPts val="0"/>
              </a:spcAft>
              <a:buClr>
                <a:srgbClr val="000000"/>
              </a:buClr>
              <a:buSzPts val="4800"/>
              <a:buFont typeface="Arial"/>
              <a:buNone/>
            </a:pPr>
            <a:r>
              <a:rPr lang="en-US" sz="4800">
                <a:latin typeface="NTR"/>
                <a:ea typeface="NTR"/>
                <a:cs typeface="NTR"/>
                <a:sym typeface="NTR"/>
              </a:rPr>
              <a:t>Menu that hosts practice videos for the user to follow.</a:t>
            </a:r>
            <a:endParaRPr sz="4800">
              <a:latin typeface="NTR"/>
              <a:ea typeface="NTR"/>
              <a:cs typeface="NTR"/>
              <a:sym typeface="NT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