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ownell, Dylan" initials="B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 b="def" i="def"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0D5"/>
          </a:solidFill>
        </a:fill>
      </a:tcStyle>
    </a:wholeTbl>
    <a:band2H>
      <a:tcTxStyle b="def" i="def"/>
      <a:tcStyle>
        <a:tcBdr/>
        <a:fill>
          <a:solidFill>
            <a:srgbClr val="E7E9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03T07:58:46.15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team 2, our project is the app that assists a player who wishes to play the fiddle or violin.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9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00200" y="2386010"/>
            <a:ext cx="8991600" cy="164624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7800" tIns="177800" rIns="177800" bIns="177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693985" y="4351337"/>
            <a:ext cx="6802440" cy="2506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845800" y="6277313"/>
            <a:ext cx="190500" cy="421599"/>
          </a:xfrm>
          <a:prstGeom prst="rect">
            <a:avLst/>
          </a:prstGeom>
          <a:solidFill>
            <a:srgbClr val="1D1D1D">
              <a:alpha val="68627"/>
            </a:srgbClr>
          </a:solidFill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NTR"/>
                <a:ea typeface="NTR"/>
                <a:cs typeface="NTR"/>
                <a:sym typeface="NT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228600" algn="ctr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FEFEFE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T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9;p3"/>
          <p:cNvSpPr txBox="1"/>
          <p:nvPr>
            <p:ph type="ctrTitle"/>
          </p:nvPr>
        </p:nvSpPr>
        <p:spPr>
          <a:xfrm>
            <a:off x="1599404" y="2143124"/>
            <a:ext cx="8991601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>
            <a:lvl1pPr>
              <a:defRPr sz="3400"/>
            </a:lvl1pPr>
          </a:lstStyle>
          <a:p>
            <a:pPr/>
            <a:r>
              <a:t>Fid’Lin: Sprint 3</a:t>
            </a:r>
          </a:p>
        </p:txBody>
      </p:sp>
      <p:sp>
        <p:nvSpPr>
          <p:cNvPr id="23" name="Google Shape;20;p3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r>
              <a:t>Team 2</a:t>
            </a:r>
          </a:p>
          <a:p>
            <a:pPr indent="0">
              <a:defRPr sz="2400">
                <a:solidFill>
                  <a:srgbClr val="FFFFFF"/>
                </a:solidFill>
              </a:defRPr>
            </a:pPr>
            <a:r>
              <a:t>Jakob Beckleheimer, Dylan Brownell,             Tanner Groll, Derek Pendleton, &amp; Phil Snider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8673" y="2058267"/>
            <a:ext cx="2628901" cy="43910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2"/>
          <p:cNvSpPr txBox="1"/>
          <p:nvPr/>
        </p:nvSpPr>
        <p:spPr>
          <a:xfrm>
            <a:off x="641838" y="1169376"/>
            <a:ext cx="7095393" cy="1508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User selects scale type and key, one of each otherwise error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App builds the scale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Displays each note name and finger position for 3 seconds in screen center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</a:p>
          <a:p>
            <a:pPr/>
          </a:p>
        </p:txBody>
      </p:sp>
      <p:pic>
        <p:nvPicPr>
          <p:cNvPr id="5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38" y="2078036"/>
            <a:ext cx="2628901" cy="4410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1808" y="2077317"/>
            <a:ext cx="2562226" cy="4371976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Box 5"/>
          <p:cNvSpPr txBox="1"/>
          <p:nvPr/>
        </p:nvSpPr>
        <p:spPr>
          <a:xfrm>
            <a:off x="8628673" y="6418383"/>
            <a:ext cx="2628901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Default</a:t>
            </a:r>
          </a:p>
        </p:txBody>
      </p:sp>
      <p:sp>
        <p:nvSpPr>
          <p:cNvPr id="62" name="TextBox 6"/>
          <p:cNvSpPr txBox="1"/>
          <p:nvPr/>
        </p:nvSpPr>
        <p:spPr>
          <a:xfrm>
            <a:off x="4607169" y="6418384"/>
            <a:ext cx="2620109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Bad Input</a:t>
            </a:r>
          </a:p>
        </p:txBody>
      </p:sp>
      <p:sp>
        <p:nvSpPr>
          <p:cNvPr id="63" name="TextBox 7"/>
          <p:cNvSpPr txBox="1"/>
          <p:nvPr/>
        </p:nvSpPr>
        <p:spPr>
          <a:xfrm>
            <a:off x="641838" y="6488112"/>
            <a:ext cx="2628901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Good 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9;p16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Metronome</a:t>
            </a:r>
          </a:p>
        </p:txBody>
      </p:sp>
      <p:sp>
        <p:nvSpPr>
          <p:cNvPr id="66" name="Google Shape;100;p16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2"/>
          <p:cNvSpPr txBox="1"/>
          <p:nvPr>
            <p:ph type="subTitle" sz="half" idx="1"/>
          </p:nvPr>
        </p:nvSpPr>
        <p:spPr>
          <a:xfrm>
            <a:off x="2693986" y="4351337"/>
            <a:ext cx="6802438" cy="25066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2832" y="79130"/>
            <a:ext cx="6664744" cy="6493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05;p17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Tuning</a:t>
            </a:r>
          </a:p>
        </p:txBody>
      </p:sp>
      <p:sp>
        <p:nvSpPr>
          <p:cNvPr id="72" name="Google Shape;106;p17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/>
            <a:r>
              <a:t>Brain Tuning Functionality</a:t>
            </a:r>
          </a:p>
          <a:p>
            <a:pPr indent="0"/>
            <a:r>
              <a:t>Smart Play – Only One String at a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7945" y="494889"/>
            <a:ext cx="3296111" cy="5868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 txBox="1"/>
          <p:nvPr>
            <p:ph type="subTitle" sz="half" idx="1"/>
          </p:nvPr>
        </p:nvSpPr>
        <p:spPr>
          <a:xfrm>
            <a:off x="2693986" y="4351337"/>
            <a:ext cx="6802438" cy="25066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625" y="333375"/>
            <a:ext cx="7524750" cy="619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/>
          <p:nvPr>
            <p:ph type="ctrTitle"/>
          </p:nvPr>
        </p:nvSpPr>
        <p:spPr>
          <a:xfrm>
            <a:off x="1600200" y="2386010"/>
            <a:ext cx="8991600" cy="1646239"/>
          </a:xfrm>
          <a:prstGeom prst="rect">
            <a:avLst/>
          </a:prstGeom>
        </p:spPr>
        <p:txBody>
          <a:bodyPr/>
          <a:lstStyle/>
          <a:p>
            <a:pPr/>
            <a:r>
              <a:t>Plan for Final Sprint</a:t>
            </a:r>
          </a:p>
        </p:txBody>
      </p:sp>
      <p:sp>
        <p:nvSpPr>
          <p:cNvPr id="80" name="Text Placeholder 2"/>
          <p:cNvSpPr txBox="1"/>
          <p:nvPr>
            <p:ph type="subTitle" sz="half" idx="1"/>
          </p:nvPr>
        </p:nvSpPr>
        <p:spPr>
          <a:xfrm>
            <a:off x="2693986" y="4351337"/>
            <a:ext cx="6802438" cy="2506664"/>
          </a:xfrm>
          <a:prstGeom prst="rect">
            <a:avLst/>
          </a:prstGeom>
        </p:spPr>
        <p:txBody>
          <a:bodyPr/>
          <a:lstStyle/>
          <a:p>
            <a:pPr marL="571500" indent="-342900" algn="l">
              <a:buSzPct val="100000"/>
              <a:buFont typeface="Arial"/>
              <a:buChar char="•"/>
            </a:pPr>
            <a:r>
              <a:t>Review the working functions and clean them up where needed.</a:t>
            </a:r>
          </a:p>
          <a:p>
            <a:pPr marL="571500" indent="-342900" algn="l">
              <a:buSzPct val="100000"/>
              <a:buFont typeface="Arial"/>
              <a:buChar char="•"/>
            </a:pPr>
            <a:r>
              <a:t>Finish up any diagrams / documents needed</a:t>
            </a:r>
          </a:p>
          <a:p>
            <a:pPr marL="571500" indent="-342900" algn="l">
              <a:buSzPct val="100000"/>
              <a:buFont typeface="Arial"/>
              <a:buChar char="•"/>
            </a:pPr>
            <a:r>
              <a:t>Prepare for the symposium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>
            <p:ph type="ctrTitle"/>
          </p:nvPr>
        </p:nvSpPr>
        <p:spPr>
          <a:xfrm>
            <a:off x="1600200" y="2386010"/>
            <a:ext cx="8991600" cy="1646239"/>
          </a:xfrm>
          <a:prstGeom prst="rect">
            <a:avLst/>
          </a:prstGeom>
        </p:spPr>
        <p:txBody>
          <a:bodyPr/>
          <a:lstStyle/>
          <a:p>
            <a:pPr/>
            <a:r>
              <a:t>Since Sprint 2…</a:t>
            </a:r>
          </a:p>
        </p:txBody>
      </p:sp>
      <p:sp>
        <p:nvSpPr>
          <p:cNvPr id="28" name="Text Placeholder 2"/>
          <p:cNvSpPr txBox="1"/>
          <p:nvPr>
            <p:ph type="subTitle" sz="half" idx="1"/>
          </p:nvPr>
        </p:nvSpPr>
        <p:spPr>
          <a:xfrm>
            <a:off x="2693986" y="4351337"/>
            <a:ext cx="6802438" cy="2506664"/>
          </a:xfrm>
          <a:prstGeom prst="rect">
            <a:avLst/>
          </a:prstGeom>
        </p:spPr>
        <p:txBody>
          <a:bodyPr/>
          <a:lstStyle/>
          <a:p>
            <a:pPr marL="571500" indent="-342900" algn="l">
              <a:buSzPct val="100000"/>
              <a:buFont typeface="Arial"/>
              <a:buChar char="•"/>
            </a:pPr>
            <a:r>
              <a:t>Reviewed, updated, and created new UML Diagrams and documents. </a:t>
            </a:r>
          </a:p>
          <a:p>
            <a:pPr marL="571500" indent="-342900" algn="l">
              <a:buSzPct val="100000"/>
              <a:buFont typeface="Arial"/>
              <a:buChar char="•"/>
            </a:pPr>
            <a:r>
              <a:t>Got Brain Tuning, Scales, and metronome functioning and ready to be presented.</a:t>
            </a:r>
          </a:p>
          <a:p>
            <a:pPr marL="571500" indent="-342900" algn="l">
              <a:buSzPct val="100000"/>
              <a:buFont typeface="Arial"/>
              <a:buChar char="•"/>
            </a:pPr>
            <a:r>
              <a:t>Poster document completed.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5;p4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UML Diagrams and Updated Documents</a:t>
            </a:r>
          </a:p>
        </p:txBody>
      </p:sp>
      <p:sp>
        <p:nvSpPr>
          <p:cNvPr id="31" name="Text Placeholder 2"/>
          <p:cNvSpPr txBox="1"/>
          <p:nvPr>
            <p:ph type="subTitle" sz="half" idx="1"/>
          </p:nvPr>
        </p:nvSpPr>
        <p:spPr>
          <a:xfrm>
            <a:off x="2693986" y="4351337"/>
            <a:ext cx="6802438" cy="2506664"/>
          </a:xfrm>
          <a:prstGeom prst="rect">
            <a:avLst/>
          </a:prstGeom>
        </p:spPr>
        <p:txBody>
          <a:bodyPr/>
          <a:lstStyle/>
          <a:p>
            <a:pPr marL="571500" indent="-342900" algn="l">
              <a:buSzPct val="100000"/>
              <a:buFont typeface="Arial"/>
              <a:buChar char="•"/>
            </a:pPr>
            <a:r>
              <a:t>Updated Test Plan, Project Milestones, and Product Backlog</a:t>
            </a:r>
          </a:p>
          <a:p>
            <a:pPr marL="571500" indent="-342900" algn="l">
              <a:buSzPct val="100000"/>
              <a:buFont typeface="Arial"/>
              <a:buChar char="•"/>
            </a:pPr>
            <a:r>
              <a:t>Created a new, updated Class Diagram that better reflects our current 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"/>
          <p:cNvSpPr txBox="1"/>
          <p:nvPr>
            <p:ph type="subTitle" sz="half" idx="1"/>
          </p:nvPr>
        </p:nvSpPr>
        <p:spPr>
          <a:xfrm>
            <a:off x="0" y="1307179"/>
            <a:ext cx="5077463" cy="4992022"/>
          </a:xfrm>
          <a:prstGeom prst="rect">
            <a:avLst/>
          </a:prstGeom>
        </p:spPr>
        <p:txBody>
          <a:bodyPr/>
          <a:lstStyle/>
          <a:p>
            <a:pPr marL="571500" indent="-342900" algn="l">
              <a:buSzPct val="100000"/>
              <a:buFont typeface="Arial"/>
              <a:buChar char="•"/>
            </a:pPr>
            <a:r>
              <a:t>Project Milestones heavily updated to better reflect our actual progress.</a:t>
            </a:r>
          </a:p>
          <a:p>
            <a:pPr marL="571500" indent="-342900" algn="l">
              <a:buSzPct val="100000"/>
              <a:buFont typeface="Arial"/>
              <a:buChar char="•"/>
            </a:pPr>
            <a:r>
              <a:t>Included goals that we wanted to meet by this sprint, as well as by the final presentation.</a:t>
            </a:r>
          </a:p>
          <a:p>
            <a:pPr algn="l"/>
          </a:p>
          <a:p>
            <a:pPr marL="571500" indent="-342900" algn="l">
              <a:buSzPct val="100000"/>
              <a:buFont typeface="Arial"/>
              <a:buChar char="•"/>
            </a:pPr>
          </a:p>
          <a:p>
            <a:pPr marL="571500" indent="-342900" algn="l">
              <a:buSzPct val="100000"/>
              <a:buFont typeface="Arial"/>
              <a:buChar char="•"/>
            </a:pPr>
            <a:r>
              <a:t>Test plan changed to include only test cases we have completed/plan to complete.</a:t>
            </a:r>
          </a:p>
          <a:p>
            <a:pPr marL="571500" indent="-342900" algn="l">
              <a:buSzPct val="100000"/>
              <a:buFont typeface="Arial"/>
              <a:buChar char="•"/>
            </a:pPr>
            <a:r>
              <a:t>Change to scope has forced us to omit some previously planned test cases in order to make time for the necessary testing of core features.</a:t>
            </a:r>
          </a:p>
        </p:txBody>
      </p:sp>
      <p:pic>
        <p:nvPicPr>
          <p:cNvPr id="3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2142" y="1307179"/>
            <a:ext cx="5968999" cy="2425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92142" y="4013201"/>
            <a:ext cx="5969001" cy="1791303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Box 6"/>
          <p:cNvSpPr txBox="1"/>
          <p:nvPr/>
        </p:nvSpPr>
        <p:spPr>
          <a:xfrm>
            <a:off x="5692142" y="791161"/>
            <a:ext cx="541273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Preview of recent additions to our Milestones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/>
          <p:nvPr>
            <p:ph type="ctrTitle"/>
          </p:nvPr>
        </p:nvSpPr>
        <p:spPr>
          <a:xfrm>
            <a:off x="1600200" y="2386010"/>
            <a:ext cx="8991600" cy="164623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" name="Text Placeholder 2"/>
          <p:cNvSpPr txBox="1"/>
          <p:nvPr>
            <p:ph type="subTitle" sz="half" idx="1"/>
          </p:nvPr>
        </p:nvSpPr>
        <p:spPr>
          <a:xfrm>
            <a:off x="2693986" y="4351337"/>
            <a:ext cx="6802438" cy="25066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3912" y="0"/>
            <a:ext cx="10544176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antt"/>
          <p:cNvSpPr txBox="1"/>
          <p:nvPr>
            <p:ph type="ctrTitle"/>
          </p:nvPr>
        </p:nvSpPr>
        <p:spPr>
          <a:xfrm>
            <a:off x="1600200" y="201610"/>
            <a:ext cx="8991600" cy="1646240"/>
          </a:xfrm>
          <a:prstGeom prst="rect">
            <a:avLst/>
          </a:prstGeom>
        </p:spPr>
        <p:txBody>
          <a:bodyPr/>
          <a:lstStyle/>
          <a:p>
            <a:pPr/>
            <a:r>
              <a:t>Gantt</a:t>
            </a:r>
          </a:p>
        </p:txBody>
      </p:sp>
      <p:sp>
        <p:nvSpPr>
          <p:cNvPr id="43" name="Body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44" name="Screen Shot 2019-04-03 at 9.32.53 PM.png" descr="Screen Shot 2019-04-03 at 9.32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72606"/>
            <a:ext cx="12192000" cy="3984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59;p9"/>
          <p:cNvSpPr txBox="1"/>
          <p:nvPr>
            <p:ph type="ctrTitle"/>
          </p:nvPr>
        </p:nvSpPr>
        <p:spPr>
          <a:xfrm>
            <a:off x="1600200" y="227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User Interface</a:t>
            </a:r>
          </a:p>
        </p:txBody>
      </p:sp>
      <p:pic>
        <p:nvPicPr>
          <p:cNvPr id="47" name="Screen Shot 2019-03-25 at 10.53.36 PM.png" descr="Screen Shot 2019-03-25 at 10.53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8691" y="2400918"/>
            <a:ext cx="2430292" cy="4304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Screen Shot 2019-03-25 at 9.57.20 PM.png" descr="Screen Shot 2019-03-25 at 9.57.2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590" y="2408453"/>
            <a:ext cx="2430292" cy="4289613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Current:…"/>
          <p:cNvSpPr txBox="1"/>
          <p:nvPr/>
        </p:nvSpPr>
        <p:spPr>
          <a:xfrm>
            <a:off x="3935864" y="3184651"/>
            <a:ext cx="4357845" cy="3510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300"/>
            </a:pPr>
            <a:r>
              <a:t>Current: </a:t>
            </a:r>
          </a:p>
          <a:p>
            <a:pPr>
              <a:defRPr sz="2300"/>
            </a:pPr>
            <a:r>
              <a:t>Simple/Basic</a:t>
            </a:r>
          </a:p>
          <a:p>
            <a:pPr>
              <a:defRPr sz="2300"/>
            </a:pPr>
            <a:r>
              <a:t>Ensuring Button / Features work</a:t>
            </a:r>
          </a:p>
          <a:p>
            <a:pPr>
              <a:defRPr sz="2300"/>
            </a:pPr>
            <a:r>
              <a:t>PortraitMode 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Future: </a:t>
            </a:r>
          </a:p>
          <a:p>
            <a:pPr>
              <a:defRPr sz="2300"/>
            </a:pPr>
            <a:r>
              <a:t>Considerably better visuals</a:t>
            </a:r>
          </a:p>
          <a:p>
            <a:pPr lvl="2">
              <a:defRPr sz="2300"/>
            </a:pPr>
            <a:r>
              <a:t>More “violin/fiddle” themed</a:t>
            </a:r>
          </a:p>
          <a:p>
            <a:pPr lvl="2">
              <a:defRPr sz="2300"/>
            </a:pPr>
            <a:r>
              <a:t>Possibly ability to change layout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87;p14"/>
          <p:cNvSpPr txBox="1"/>
          <p:nvPr>
            <p:ph type="ctrTitle"/>
          </p:nvPr>
        </p:nvSpPr>
        <p:spPr>
          <a:xfrm>
            <a:off x="1600200" y="2386010"/>
            <a:ext cx="8991600" cy="164623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/>
          <a:lstStyle/>
          <a:p>
            <a:pPr/>
            <a:r>
              <a:t>Scaling</a:t>
            </a:r>
          </a:p>
        </p:txBody>
      </p:sp>
      <p:sp>
        <p:nvSpPr>
          <p:cNvPr id="52" name="Google Shape;88;p14"/>
          <p:cNvSpPr txBox="1"/>
          <p:nvPr>
            <p:ph type="subTitle" sz="half" idx="1"/>
          </p:nvPr>
        </p:nvSpPr>
        <p:spPr>
          <a:xfrm>
            <a:off x="2693985" y="4351337"/>
            <a:ext cx="6802437" cy="2506662"/>
          </a:xfrm>
          <a:prstGeom prst="rect">
            <a:avLst/>
          </a:prstGeom>
        </p:spPr>
        <p:txBody>
          <a:bodyPr/>
          <a:lstStyle/>
          <a:p>
            <a:pPr indent="0">
              <a:spcBef>
                <a:spcPts val="0"/>
              </a:spcBef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Placeholder 2"/>
          <p:cNvSpPr txBox="1"/>
          <p:nvPr>
            <p:ph type="subTitle" sz="half" idx="1"/>
          </p:nvPr>
        </p:nvSpPr>
        <p:spPr>
          <a:xfrm>
            <a:off x="2693986" y="4351337"/>
            <a:ext cx="6802438" cy="25066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6135" y="0"/>
            <a:ext cx="7859731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- TITLE">
  <a:themeElements>
    <a:clrScheme name="Default - TIT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333399"/>
      </a:accent2>
      <a:accent3>
        <a:srgbClr val="629DD1"/>
      </a:accent3>
      <a:accent4>
        <a:srgbClr val="6E6E6E"/>
      </a:accent4>
      <a:accent5>
        <a:srgbClr val="1D1D56"/>
      </a:accent5>
      <a:accent6>
        <a:srgbClr val="375875"/>
      </a:accent6>
      <a:hlink>
        <a:srgbClr val="0000FF"/>
      </a:hlink>
      <a:folHlink>
        <a:srgbClr val="FF00FF"/>
      </a:folHlink>
    </a:clrScheme>
    <a:fontScheme name="Default - TITL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 - TIT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