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7010400" cy="9296400"/>
  <p:embeddedFontLst>
    <p:embeddedFont>
      <p:font typeface="Calibri" panose="020F0502020204030204" pitchFamily="34" charset="0"/>
      <p:regular r:id="rId4"/>
      <p:bold r:id="rId5"/>
      <p:italic r:id="rId6"/>
      <p:boldItalic r:id="rId7"/>
    </p:embeddedFont>
    <p:embeddedFont>
      <p:font typeface="NTR" panose="020B0604020202020204" charset="0"/>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0560" y="-65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02T21:15:09.062"/>
    </inkml:context>
    <inkml:brush xml:id="br0">
      <inkml:brushProperty name="width" value="0.1" units="cm"/>
      <inkml:brushProperty name="height" value="0.6" units="cm"/>
      <inkml:brushProperty name="color" value="#333333"/>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02T21:15:47.478"/>
    </inkml:context>
    <inkml:brush xml:id="br0">
      <inkml:brushProperty name="width" value="0.1" units="cm"/>
      <inkml:brushProperty name="height" value="0.6" units="cm"/>
      <inkml:brushProperty name="color" value="#292929"/>
      <inkml:brushProperty name="ignorePressure" value="1"/>
      <inkml:brushProperty name="inkEffects" value="pencil"/>
    </inkml:brush>
  </inkml:definitions>
  <inkml:trace contextRef="#ctx0" brushRef="#br0">397 11,'5'0,"13"0,26-3,51 0,56-1,57 7,51 7,44 3,52 8,57-1,39 5,26 6,5 4,-32 4,-72-5,-91-8,-92-6,-74-6,-57-1,-45-1,-48 2,-57 9,-44 10,-38 4,-23 7,1 1,11-1,24-8,14-10,19-10,22-7,16 0,15-2,5-1,3-3,3-1,-2-1,-4-1,-8 5,-6 2,-5 0,8-2,9-1,0-5,-9-7,-8-8,2-1,7 3,-1-3,-20 3,-24-3,-49-11,-51-2,-43 5,-15 1,2-4,28 4,44 2,56 5,46 5,32 6,20 2,5 3,1 2,2 0,9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02T21:16:35.728"/>
    </inkml:context>
    <inkml:brush xml:id="br0">
      <inkml:brushProperty name="width" value="0.3" units="cm"/>
      <inkml:brushProperty name="height" value="0.6" units="cm"/>
      <inkml:brushProperty name="color" value="#292929"/>
      <inkml:brushProperty name="tip" value="rectangle"/>
      <inkml:brushProperty name="rasterOp" value="maskPen"/>
      <inkml:brushProperty name="ignorePressure" value="1"/>
    </inkml:brush>
  </inkml:definitions>
  <inkml:trace contextRef="#ctx0" brushRef="#br0">144 522,'0'-12,"0"0,-2 0,1 1,-2-1,1 1,-1-1,-2-2,-60-179,58 173,-1-1,-1 2,-1-1,0 1,-8-9,25 45,1 0,2 4,-5-13,1 1,-2 0,1 0,-1 0,-1 0,0 1,0 0,-1-1,0 1,-1 0,0 0,0 3,0 46,-3 0,-2 0,-2 0,-9 27,11-70,4-16,0 0,0-1,0 1,0 0,0 0,0 0,0 0,0 0,0 0,0 0,-1 0,1 0,0 0,0 0,0 0,0 0,0 0,0 0,0 0,0 0,0 0,0 0,0 0,0 0,0 0,0 0,0 0,0 0,0 0,-1 0,1 0,0 0,0 0,0 0,0 0,0 0,0 0,0 0,0 0,0 1,0-1,0 0,0 0,0 0,0 0,0 0,0 0,0 0,0 0,0 0,0 0,0 0,0 0,0 0,0 0,0 0,0 0,0 0,0 0,0 1,0-1,0 0,0 0,-2-8,2-11,6-26,6-21,1-6,34-184,-39 216,-4 9,-3 23,0 0,0-1,1 1,0 0,2-5,-3 13,-1-1,0 0,0 1,1-1,-1 0,0 1,1-1,-1 1,0-1,1 0,-1 1,1-1,-1 1,1 0,-1-1,1 1,0-1,-1 1,1 0,-1-1,1 1,0 0,-1 0,1 0,0-1,-1 1,1 0,0 0,0 0,-1 0,1 0,0 0,-1 0,1 0,0 1,-1-1,1 0,0 0,-1 0,1 1,0-1,-1 0,1 1,-1-1,1 1,-1-1,1 1,3 2,0 0,0 1,0 0,0 0,1 2,21 29,-2 1,-1 2,0-1,5 11,13 36,-10-22,-20-43,-11-19,0 1,0-1,1 0,-1 0,0 0,0 0,0 1,0-1,0 0,0 0,0 0,0 0,0 0,1 1,-1-1,0 0,0 0,0 0,0 0,0 0,1 0,-1 0,0 0,0 0,0 0,0 0,1 1,-1-1,0 0,0 0,0 0,0 0,1 0,-1 0,0 0,0 0,0-1,0 1,1 0,-1 0,0 0,0 0,0 0,0 0,1 0,-1 0,0 0,0 0,0-1,0 1,0 0,0 0,1 0,-1 0,0 0,0-1,1-10,-11-56,3 17,-2-6,-4-4,2 8,-1-20,12 66,-1 3,0 0,1 0,0 0,0 0,0 0,0 0,0 0,1 0,-1 0,1-1,-1 4,0-1,0 1,0 0,1 0,-1 0,0 0,0 0,0-1,0 1,0 0,0 0,0 0,1 0,-1 0,0 0,0 0,0 0,0-1,0 1,1 0,-1 0,0 0,0 0,0 0,0 0,1 0,-1 0,0 0,0 0,0 0,0 0,1 0,-1 0,0 0,0 0,0 0,0 0,1 1,-1-1,0 0,0 0,0 0,0 0,0 0,1 0,-1 0,0 0,0 1,0-1,0 0,0 0,6 9,-2 4,-1-1,0 1,-1 0,0 0,-1 0,-1 10,1-7,3 111,8 101,-7-190,4 49,-3 19,-6-105,0 0,0-1,0 1,1 0,-1 0,0 0,-1-1,1 1,0 0,0 0,0 0,0-1,-1 1,1 0,0 0,-1-1,1 1,0 0,-1 0,1-1,-1 0,0-1,0 1,1-1,-1 1,0-1,0 0,1 1,-1-1,1 0,-1 0,1 1,-1-1,1 0,-1 0,1 0,0 0,-1 0,1 0,-26-57,-1-5,-38-76,-11-48,73 180,-2-6,-25-69,27 70,0 0,0 0,1 0,0-1,1-7,3 10,-2 10,0 0,0 0,0 0,0 0,0 0,0-1,0 1,0 0,0 0,0 0,1 0,-1 0,0 0,0 0,0 0,0 0,0 0,0 0,0 0,0 0,1 0,-1 0,0 0,0 0,0 0,0 0,0 0,0 0,0 0,0 0,0 0,1 0,-1 0,0 0,0 1,0-1,0 0,0 0,0 0,0 0,0 0,0 0,0 0,0 0,0 0,0 0,10 17,6 26,-1 5,-1-4,6 10,-10-31,-1 0,-1 1,-1 1,-1-1,-1 1,-1 0,-2 0,0 3,-2-13,1 30,-2-41,1 0,0 0,-1 0,0 0,0 0,0 0,0-1,-1 1,0 0,2-4,0 0,0 0,0 1,0-1,-1 0,1 0,0 0,0 0,0 0,-1 0,1 1,0-1,0 0,0 0,-1 0,1 0,0 0,0 0,-1 0,1 0,0 0,0 0,0 0,-1 0,1 0,0 0,0 0,-1 0,1 0,0 0,0-1,0 1,-1 0,1 0,0 0,0 0,0 0,0 0,-1-1,1 1,0 0,0 0,0 0,0-1,0 1,-1 0,1 0,0 0,0-1,0 1,0 0,0 0,-6-11,1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02T21:16:46.711"/>
    </inkml:context>
    <inkml:brush xml:id="br0">
      <inkml:brushProperty name="width" value="0.3" units="cm"/>
      <inkml:brushProperty name="height" value="0.6" units="cm"/>
      <inkml:brushProperty name="color" value="#292929"/>
      <inkml:brushProperty name="tip" value="rectangle"/>
      <inkml:brushProperty name="rasterOp" value="maskPen"/>
      <inkml:brushProperty name="ignorePressure" value="1"/>
    </inkml:brush>
  </inkml:definitions>
  <inkml:trace contextRef="#ctx0" brushRef="#br0">403 427,'-21'-36,"2"-1,2 0,1-1,1-5,11 34,-1-7,1 0,0 0,0-1,2 1,-1-16,2-16,3-16,-2 63,-2 20,-1-1,-2 2,-4 28,-27 246,30-233,6-43,-2 0,0 1,-1-2,-1 1,-1 0,-2 4,7-21,0-1,0 0,0 1,-1-1,1 0,0 1,0-1,0 0,0 1,0-1,-1 0,1 1,0-1,0 0,0 0,-1 1,1-1,0 0,-1 0,1 0,0 1,0-1,-1 0,1 0,0 0,-1 0,1 0,-1 0,1 0,0-1,-1 1,1-1,0 1,0-1,-1 1,1-1,0 1,0-1,0 0,-1 1,1-1,0 1,0-1,0 0,-3-28,1 0,1-1,2-15,0 4,0-3,0 4,-1 1,-7-39,1 33,3 13,-3 1,-1-3,4 22,2 7,0 0,0 0,-1 0,0 0,0 0,0 1,0-1,-1 1,-1-2,4 5,0 1,0 0,0 0,0 0,0 0,-1-1,1 1,0 0,0 0,0 0,0 0,-1 0,1 0,0-1,0 1,0 0,-1 0,1 0,0 0,0 0,-1 0,1 0,0 0,0 0,0 0,-1 0,1 0,0 0,0 0,-1 0,1 0,0 1,0-1,0 0,-1 0,-4 7,-2 12,7-17,-31 138,26-107,1 1,1 0,2 9,3 255,-3-282,1-16,0 0,0 1,0-1,0 0,0 0,0 0,0 0,0 0,0 1,0-1,0 0,0 0,0 0,0 0,0 0,-1 1,1-1,0 0,0 0,0 0,0 0,0 0,0 0,0 0,0 0,-1 1,1-1,0 0,0 0,0 0,0 0,0 0,-1 0,1 0,0 0,0 0,0 0,0 0,-1 0,1 0,0 0,0 0,0 0,0 0,0 0,-1 0,1 0,0 0,0 0,0 0,0 0,0-1,0 1,-1 0,1 0,-6-7,1-5,0 1,0-1,2 0,-1 0,2 0,-1 0,1-5,-8-36,7 42,-8-29,2-3,7 29,0 0,1-1,0 1,1 0,1 0,0-6,0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4-02T21:16:50.313"/>
    </inkml:context>
    <inkml:brush xml:id="br0">
      <inkml:brushProperty name="width" value="0.3" units="cm"/>
      <inkml:brushProperty name="height" value="0.6" units="cm"/>
      <inkml:brushProperty name="color" value="#292929"/>
      <inkml:brushProperty name="tip" value="rectangle"/>
      <inkml:brushProperty name="rasterOp" value="maskPen"/>
      <inkml:brushProperty name="ignorePressure" value="1"/>
    </inkml:brush>
  </inkml:definitions>
  <inkml:trace contextRef="#ctx0" brushRef="#br0">199 352,'2'0,"0"0,1 0,-1 1,0-1,1 0,-1 1,0 0,0-1,1 1,-1 0,0 0,0 0,0 1,0-1,0 0,0 1,0 0,0 0,0 0,0 1,-1-1,1 1,-1-1,1 1,-1 0,0-1,0 1,0 0,0 0,-1 0,14 61,-4 1,-2 1,-3 15,-2 200,-3-268,0-12,0 14,-1 0,-1 10,0-20,-1-5,-2-8,4 6,-12-26,2-1,1-1,1 1,1-2,2 1,0-1,3 0,0-22,-2-12,-2 0,-9-28,4 22,7 23,4 33,1 42,1 206,-2-222,0 1,-1-1,0 0,-1 0,0-1,-1 1,-1 2,4-10,0-1,0 0,0 0,0 1,-1-1,1 0,-1 0,1 0,-1 0,0-1,1 1,-1 0,-1-1,2 0,0 0,0-1,0 1,-1-1,1 1,0-1,0 0,-1 1,1-1,0 0,-1 0,1 0,0 0,-1 0,1 0,0 0,-1-1,1 1,0 0,0-1,-1 1,1-1,0 1,0-1,0 0,-1 0,-4-3,0-1,0 1,1-2,-1 1,1 0,0-1,1 0,0 0,0-1,-3-4,2 1,0 0,1-1,0 1,1-1,0 0,1 0,0-1,-1-11,2 0,0 0,2 0,3-17,18-89,-8 58,-4 23,12-30,-5 17,-13 48,1-1,0 2,0-1,1 0,2-2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8625" y="697225"/>
            <a:ext cx="4673825"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01025" y="4415775"/>
            <a:ext cx="5608300" cy="4183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2193250" y="10968991"/>
            <a:ext cx="27896822" cy="946404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2990852" y="1779270"/>
            <a:ext cx="27896822" cy="2784348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5387342"/>
            <a:ext cx="37307519" cy="1146048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5486400" y="17289781"/>
            <a:ext cx="32918401" cy="7947658"/>
          </a:xfrm>
          <a:prstGeom prst="rect">
            <a:avLst/>
          </a:prstGeom>
          <a:noFill/>
          <a:ln>
            <a:noFill/>
          </a:ln>
        </p:spPr>
        <p:txBody>
          <a:bodyPr spcFirstLastPara="1" wrap="square" lIns="91425" tIns="45700" rIns="91425" bIns="45700" anchor="t" anchorCtr="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8" name="Google Shape;18;p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994662" y="22029430"/>
            <a:ext cx="37856160" cy="720089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5"/>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30175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222199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7"/>
          <p:cNvSpPr txBox="1">
            <a:spLocks noGrp="1"/>
          </p:cNvSpPr>
          <p:nvPr>
            <p:ph type="body" idx="2"/>
          </p:nvPr>
        </p:nvSpPr>
        <p:spPr>
          <a:xfrm>
            <a:off x="3023242" y="12024360"/>
            <a:ext cx="18568032"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7"/>
          <p:cNvSpPr txBox="1">
            <a:spLocks noGrp="1"/>
          </p:cNvSpPr>
          <p:nvPr>
            <p:ph type="body" idx="4"/>
          </p:nvPr>
        </p:nvSpPr>
        <p:spPr>
          <a:xfrm>
            <a:off x="22219922" y="12024360"/>
            <a:ext cx="18659477"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9"/>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9"/>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8659477" y="4739647"/>
            <a:ext cx="22219920" cy="23393400"/>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1536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576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760"/>
              <a:buFont typeface="Arial"/>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8.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customXml" Target="../ink/ink3.xml"/><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customXml" Target="../ink/ink5.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customXml" Target="../ink/ink2.xml"/><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48491" y="19125"/>
            <a:ext cx="43939690" cy="4119346"/>
          </a:xfrm>
          <a:prstGeom prst="rect">
            <a:avLst/>
          </a:prstGeom>
          <a:noFill/>
          <a:ln>
            <a:noFill/>
          </a:ln>
        </p:spPr>
      </p:pic>
      <p:sp>
        <p:nvSpPr>
          <p:cNvPr id="85" name="Google Shape;85;p13"/>
          <p:cNvSpPr/>
          <p:nvPr/>
        </p:nvSpPr>
        <p:spPr>
          <a:xfrm>
            <a:off x="10923588" y="0"/>
            <a:ext cx="32967613" cy="3886200"/>
          </a:xfrm>
          <a:prstGeom prst="rect">
            <a:avLst/>
          </a:prstGeom>
          <a:no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9800"/>
              <a:buFont typeface="Arial"/>
              <a:buNone/>
            </a:pPr>
            <a:r>
              <a:rPr lang="en-US" sz="9800" b="0" i="0" u="none" strike="noStrike" cap="none">
                <a:solidFill>
                  <a:srgbClr val="EDB21F"/>
                </a:solidFill>
                <a:latin typeface="Arial"/>
                <a:ea typeface="Arial"/>
                <a:cs typeface="Arial"/>
                <a:sym typeface="Arial"/>
              </a:rPr>
              <a:t>Fid’Lin</a:t>
            </a:r>
            <a:endParaRPr sz="8200" b="0" i="0" u="none" strike="noStrike" cap="none">
              <a:solidFill>
                <a:srgbClr val="EDB21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1" u="none" strike="noStrike" cap="none">
                <a:solidFill>
                  <a:schemeClr val="lt1"/>
                </a:solidFill>
                <a:latin typeface="Arial"/>
                <a:ea typeface="Arial"/>
                <a:cs typeface="Arial"/>
                <a:sym typeface="Arial"/>
              </a:rPr>
              <a:t>Jakob Beckleheimer, Dylan Brownell, Tanner Groll, Derek Pendleton, &amp; Phil Snider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200"/>
              <a:buFont typeface="Arial"/>
              <a:buNone/>
            </a:pPr>
            <a:r>
              <a:rPr lang="en-US" sz="4200" b="0" i="1" u="none" strike="noStrike" cap="none">
                <a:solidFill>
                  <a:schemeClr val="lt1"/>
                </a:solidFill>
                <a:latin typeface="Arial"/>
                <a:ea typeface="Arial"/>
                <a:cs typeface="Arial"/>
                <a:sym typeface="Arial"/>
              </a:rPr>
              <a:t>Team 2</a:t>
            </a:r>
            <a:endParaRPr sz="1400" b="0" i="0" u="none" strike="noStrike" cap="none">
              <a:solidFill>
                <a:srgbClr val="000000"/>
              </a:solidFill>
              <a:latin typeface="Arial"/>
              <a:ea typeface="Arial"/>
              <a:cs typeface="Arial"/>
              <a:sym typeface="Arial"/>
            </a:endParaRPr>
          </a:p>
        </p:txBody>
      </p:sp>
      <p:sp>
        <p:nvSpPr>
          <p:cNvPr id="86" name="Google Shape;86;p13"/>
          <p:cNvSpPr/>
          <p:nvPr/>
        </p:nvSpPr>
        <p:spPr>
          <a:xfrm>
            <a:off x="578850" y="5146644"/>
            <a:ext cx="13330350" cy="1046031"/>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a:solidFill>
                  <a:schemeClr val="lt1"/>
                </a:solidFill>
                <a:latin typeface="Arial"/>
                <a:ea typeface="Arial"/>
                <a:cs typeface="Arial"/>
                <a:sym typeface="Arial"/>
              </a:rPr>
              <a:t>Summary</a:t>
            </a:r>
            <a:endParaRPr sz="1400" b="0" i="0" u="none" strike="noStrike" cap="none">
              <a:solidFill>
                <a:srgbClr val="000000"/>
              </a:solidFill>
              <a:latin typeface="Arial"/>
              <a:ea typeface="Arial"/>
              <a:cs typeface="Arial"/>
              <a:sym typeface="Arial"/>
            </a:endParaRPr>
          </a:p>
        </p:txBody>
      </p:sp>
      <p:sp>
        <p:nvSpPr>
          <p:cNvPr id="87" name="Google Shape;87;p13"/>
          <p:cNvSpPr txBox="1"/>
          <p:nvPr/>
        </p:nvSpPr>
        <p:spPr>
          <a:xfrm>
            <a:off x="578850" y="6664644"/>
            <a:ext cx="13113000" cy="10814700"/>
          </a:xfrm>
          <a:prstGeom prst="rect">
            <a:avLst/>
          </a:prstGeom>
          <a:noFill/>
          <a:ln w="9525" cap="flat" cmpd="sng">
            <a:solidFill>
              <a:schemeClr val="dk1"/>
            </a:solidFill>
            <a:prstDash val="solid"/>
            <a:round/>
            <a:headEnd type="none" w="sm" len="sm"/>
            <a:tailEnd type="none" w="sm" len="sm"/>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5000" b="0" i="0" u="none" strike="noStrike" cap="none">
                <a:solidFill>
                  <a:srgbClr val="000000"/>
                </a:solidFill>
                <a:latin typeface="NTR"/>
                <a:ea typeface="NTR"/>
                <a:cs typeface="NTR"/>
                <a:sym typeface="NTR"/>
              </a:rPr>
              <a:t>Fid’Lin, the fiddle / violin player practice application, is an application intended to aid fiddle or violin players in learning how to play and practice their instrument.</a:t>
            </a:r>
            <a:r>
              <a:rPr lang="en-US" sz="5000" b="0" i="0" u="none" strike="noStrike" cap="none">
                <a:solidFill>
                  <a:schemeClr val="dk1"/>
                </a:solidFill>
                <a:latin typeface="NTR"/>
                <a:ea typeface="NTR"/>
                <a:cs typeface="NTR"/>
                <a:sym typeface="NTR"/>
              </a:rPr>
              <a:t> In order to aid musicians in both tuning their open strings and keeping specific tempos, our application provides tuning support as well as a metronome feature. Additionally, </a:t>
            </a:r>
            <a:r>
              <a:rPr lang="en-US" sz="5000">
                <a:solidFill>
                  <a:schemeClr val="dk1"/>
                </a:solidFill>
                <a:latin typeface="NTR"/>
                <a:ea typeface="NTR"/>
                <a:cs typeface="NTR"/>
                <a:sym typeface="NTR"/>
              </a:rPr>
              <a:t>this application</a:t>
            </a:r>
            <a:r>
              <a:rPr lang="en-US" sz="5000" b="0" i="0" u="none" strike="noStrike" cap="none">
                <a:solidFill>
                  <a:schemeClr val="dk1"/>
                </a:solidFill>
                <a:latin typeface="NTR"/>
                <a:ea typeface="NTR"/>
                <a:cs typeface="NTR"/>
                <a:sym typeface="NTR"/>
              </a:rPr>
              <a:t> allows the user to play various scales to get a </a:t>
            </a:r>
            <a:r>
              <a:rPr lang="en-US" sz="5000">
                <a:solidFill>
                  <a:schemeClr val="dk1"/>
                </a:solidFill>
                <a:latin typeface="NTR"/>
                <a:ea typeface="NTR"/>
                <a:cs typeface="NTR"/>
                <a:sym typeface="NTR"/>
              </a:rPr>
              <a:t>broader</a:t>
            </a:r>
            <a:r>
              <a:rPr lang="en-US" sz="5000" b="0" i="0" u="none" strike="noStrike" cap="none">
                <a:solidFill>
                  <a:schemeClr val="dk1"/>
                </a:solidFill>
                <a:latin typeface="NTR"/>
                <a:ea typeface="NTR"/>
                <a:cs typeface="NTR"/>
                <a:sym typeface="NTR"/>
              </a:rPr>
              <a:t> idea of how their instrument should sound. The features within Fid’Lin are designed in a manner to aid the user in as many areas as possible while minimizing application</a:t>
            </a:r>
            <a:r>
              <a:rPr lang="en-US" sz="5000">
                <a:solidFill>
                  <a:schemeClr val="dk1"/>
                </a:solidFill>
                <a:latin typeface="NTR"/>
                <a:ea typeface="NTR"/>
                <a:cs typeface="NTR"/>
                <a:sym typeface="NTR"/>
              </a:rPr>
              <a:t> startup/setup time, and also </a:t>
            </a:r>
            <a:r>
              <a:rPr lang="en-US" sz="5000" b="0" i="0" u="none" strike="noStrike" cap="none">
                <a:solidFill>
                  <a:schemeClr val="dk1"/>
                </a:solidFill>
                <a:latin typeface="NTR"/>
                <a:ea typeface="NTR"/>
                <a:cs typeface="NTR"/>
                <a:sym typeface="NTR"/>
              </a:rPr>
              <a:t> remaining compact and easy to navigate </a:t>
            </a:r>
            <a:r>
              <a:rPr lang="en-US" sz="5000">
                <a:solidFill>
                  <a:schemeClr val="dk1"/>
                </a:solidFill>
                <a:latin typeface="NTR"/>
                <a:ea typeface="NTR"/>
                <a:cs typeface="NTR"/>
                <a:sym typeface="NTR"/>
              </a:rPr>
              <a:t>so that our users can utilize</a:t>
            </a:r>
            <a:r>
              <a:rPr lang="en-US" sz="5000" b="0" i="0" u="none" strike="noStrike" cap="none">
                <a:solidFill>
                  <a:schemeClr val="dk1"/>
                </a:solidFill>
                <a:latin typeface="NTR"/>
                <a:ea typeface="NTR"/>
                <a:cs typeface="NTR"/>
                <a:sym typeface="NTR"/>
              </a:rPr>
              <a:t> their practice time to the fullest. </a:t>
            </a:r>
            <a:endParaRPr sz="5000" b="0" i="0" u="none" strike="noStrike" cap="none">
              <a:solidFill>
                <a:srgbClr val="000000"/>
              </a:solidFill>
              <a:latin typeface="NTR"/>
              <a:ea typeface="NTR"/>
              <a:cs typeface="NTR"/>
              <a:sym typeface="NTR"/>
            </a:endParaRPr>
          </a:p>
        </p:txBody>
      </p:sp>
      <p:sp>
        <p:nvSpPr>
          <p:cNvPr id="88" name="Google Shape;88;p13"/>
          <p:cNvSpPr/>
          <p:nvPr/>
        </p:nvSpPr>
        <p:spPr>
          <a:xfrm>
            <a:off x="553325" y="17951350"/>
            <a:ext cx="14323500" cy="8883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a:solidFill>
                  <a:schemeClr val="lt1"/>
                </a:solidFill>
                <a:latin typeface="Arial"/>
                <a:ea typeface="Arial"/>
                <a:cs typeface="Arial"/>
                <a:sym typeface="Arial"/>
              </a:rPr>
              <a:t>Motivation</a:t>
            </a:r>
            <a:endParaRPr sz="1400" b="0" i="0" u="none" strike="noStrike" cap="none">
              <a:solidFill>
                <a:srgbClr val="000000"/>
              </a:solidFill>
              <a:latin typeface="Arial"/>
              <a:ea typeface="Arial"/>
              <a:cs typeface="Arial"/>
              <a:sym typeface="Arial"/>
            </a:endParaRPr>
          </a:p>
        </p:txBody>
      </p:sp>
      <p:sp>
        <p:nvSpPr>
          <p:cNvPr id="89" name="Google Shape;89;p13"/>
          <p:cNvSpPr txBox="1"/>
          <p:nvPr/>
        </p:nvSpPr>
        <p:spPr>
          <a:xfrm>
            <a:off x="553326" y="19412569"/>
            <a:ext cx="14323500" cy="10774281"/>
          </a:xfrm>
          <a:prstGeom prst="rect">
            <a:avLst/>
          </a:prstGeom>
          <a:noFill/>
          <a:ln w="9525" cap="flat" cmpd="sng">
            <a:solidFill>
              <a:schemeClr val="dk1"/>
            </a:solidFill>
            <a:prstDash val="solid"/>
            <a:round/>
            <a:headEnd type="none" w="sm" len="sm"/>
            <a:tailEnd type="none" w="sm" len="sm"/>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5000" b="0" i="0" u="none" strike="noStrike" cap="none">
                <a:solidFill>
                  <a:schemeClr val="dk1"/>
                </a:solidFill>
                <a:latin typeface="NTR"/>
                <a:ea typeface="NTR"/>
                <a:cs typeface="NTR"/>
                <a:sym typeface="NTR"/>
              </a:rPr>
              <a:t>Learning to play a musical instrument can be a difficult and time consuming process. Regular practice is an important part of learning an instrument. Thus, in order to effectively learn an instrument, practice must be done in an efficient manner. For a stringed instrument such as a fiddle or violin, this means checking if the open strings are tuned correctly as well as checking if the fiddler’s fingers are in the correct position. The current market lacks an application that aids in all of these fields while also maintaining ease of use. We set out to create an all-inclusive fiddle / violin practice app that would remain simplistic in nature as to allow first time users to hop right into their practice without wasting time learning the intricacies that many modern application come with.</a:t>
            </a:r>
            <a:endParaRPr sz="5000" b="0" i="0" u="none" strike="noStrike" cap="none">
              <a:solidFill>
                <a:schemeClr val="dk1"/>
              </a:solidFill>
              <a:latin typeface="NTR"/>
              <a:ea typeface="NTR"/>
              <a:cs typeface="NTR"/>
              <a:sym typeface="NTR"/>
            </a:endParaRPr>
          </a:p>
        </p:txBody>
      </p:sp>
      <p:sp>
        <p:nvSpPr>
          <p:cNvPr id="90" name="Google Shape;90;p13"/>
          <p:cNvSpPr/>
          <p:nvPr/>
        </p:nvSpPr>
        <p:spPr>
          <a:xfrm>
            <a:off x="15095675" y="5139216"/>
            <a:ext cx="16253700" cy="8883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a:solidFill>
                  <a:schemeClr val="lt1"/>
                </a:solidFill>
                <a:latin typeface="Arial"/>
                <a:ea typeface="Arial"/>
                <a:cs typeface="Arial"/>
                <a:sym typeface="Arial"/>
              </a:rPr>
              <a:t>Project Description</a:t>
            </a:r>
            <a:endParaRPr sz="1400" b="0" i="0" u="none" strike="noStrike" cap="none">
              <a:solidFill>
                <a:srgbClr val="000000"/>
              </a:solidFill>
              <a:latin typeface="Arial"/>
              <a:ea typeface="Arial"/>
              <a:cs typeface="Arial"/>
              <a:sym typeface="Arial"/>
            </a:endParaRPr>
          </a:p>
        </p:txBody>
      </p:sp>
      <p:sp>
        <p:nvSpPr>
          <p:cNvPr id="91" name="Google Shape;91;p13"/>
          <p:cNvSpPr/>
          <p:nvPr/>
        </p:nvSpPr>
        <p:spPr>
          <a:xfrm>
            <a:off x="32753100" y="5648264"/>
            <a:ext cx="10109700" cy="888300"/>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a:solidFill>
                  <a:schemeClr val="lt1"/>
                </a:solidFill>
                <a:latin typeface="Arial"/>
                <a:ea typeface="Arial"/>
                <a:cs typeface="Arial"/>
                <a:sym typeface="Arial"/>
              </a:rPr>
              <a:t>Methods &amp; tools used</a:t>
            </a:r>
            <a:endParaRPr sz="1400" b="0" i="0" u="none" strike="noStrike" cap="none">
              <a:solidFill>
                <a:srgbClr val="000000"/>
              </a:solidFill>
              <a:latin typeface="Arial"/>
              <a:ea typeface="Arial"/>
              <a:cs typeface="Arial"/>
              <a:sym typeface="Arial"/>
            </a:endParaRPr>
          </a:p>
        </p:txBody>
      </p:sp>
      <p:sp>
        <p:nvSpPr>
          <p:cNvPr id="92" name="Google Shape;92;p13"/>
          <p:cNvSpPr/>
          <p:nvPr/>
        </p:nvSpPr>
        <p:spPr>
          <a:xfrm>
            <a:off x="15947552" y="15972998"/>
            <a:ext cx="26919625" cy="950951"/>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5100"/>
              <a:buFont typeface="Arial"/>
              <a:buNone/>
            </a:pPr>
            <a:r>
              <a:rPr lang="en-US" sz="5100" b="0" i="0" u="none" strike="noStrike" cap="none">
                <a:solidFill>
                  <a:schemeClr val="lt1"/>
                </a:solidFill>
                <a:latin typeface="Arial"/>
                <a:ea typeface="Arial"/>
                <a:cs typeface="Arial"/>
                <a:sym typeface="Arial"/>
              </a:rPr>
              <a:t>Results</a:t>
            </a:r>
            <a:endParaRPr sz="1400" b="0" i="0" u="none" strike="noStrike" cap="none">
              <a:solidFill>
                <a:srgbClr val="000000"/>
              </a:solidFill>
              <a:latin typeface="Arial"/>
              <a:ea typeface="Arial"/>
              <a:cs typeface="Arial"/>
              <a:sym typeface="Arial"/>
            </a:endParaRPr>
          </a:p>
        </p:txBody>
      </p:sp>
      <p:sp>
        <p:nvSpPr>
          <p:cNvPr id="93" name="Google Shape;93;p13"/>
          <p:cNvSpPr/>
          <p:nvPr/>
        </p:nvSpPr>
        <p:spPr>
          <a:xfrm>
            <a:off x="-48492" y="31447294"/>
            <a:ext cx="43939693" cy="1471131"/>
          </a:xfrm>
          <a:prstGeom prst="rect">
            <a:avLst/>
          </a:prstGeom>
          <a:solidFill>
            <a:srgbClr val="1F3864"/>
          </a:solid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3"/>
          <p:cNvSpPr txBox="1"/>
          <p:nvPr/>
        </p:nvSpPr>
        <p:spPr>
          <a:xfrm>
            <a:off x="15156575" y="6339160"/>
            <a:ext cx="16131900" cy="9322200"/>
          </a:xfrm>
          <a:prstGeom prst="rect">
            <a:avLst/>
          </a:prstGeom>
          <a:noFill/>
          <a:ln w="9525" cap="flat" cmpd="sng">
            <a:solidFill>
              <a:schemeClr val="dk1"/>
            </a:solidFill>
            <a:prstDash val="solid"/>
            <a:round/>
            <a:headEnd type="none" w="sm" len="sm"/>
            <a:tailEnd type="none" w="sm" len="sm"/>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5000">
                <a:latin typeface="NTR"/>
                <a:ea typeface="NTR"/>
                <a:cs typeface="NTR"/>
                <a:sym typeface="NTR"/>
              </a:rPr>
              <a:t>Developed a</a:t>
            </a:r>
            <a:r>
              <a:rPr lang="en-US" sz="5000" b="0" i="0" u="none" strike="noStrike" cap="none">
                <a:solidFill>
                  <a:srgbClr val="000000"/>
                </a:solidFill>
                <a:latin typeface="NTR"/>
                <a:ea typeface="NTR"/>
                <a:cs typeface="NTR"/>
                <a:sym typeface="NTR"/>
              </a:rPr>
              <a:t> functioning, </a:t>
            </a:r>
            <a:r>
              <a:rPr lang="en-US" sz="5000">
                <a:latin typeface="NTR"/>
                <a:ea typeface="NTR"/>
                <a:cs typeface="NTR"/>
                <a:sym typeface="NTR"/>
              </a:rPr>
              <a:t>mobile</a:t>
            </a:r>
            <a:r>
              <a:rPr lang="en-US" sz="5000" b="0" i="0" u="none" strike="noStrike" cap="none">
                <a:solidFill>
                  <a:srgbClr val="000000"/>
                </a:solidFill>
                <a:latin typeface="NTR"/>
                <a:ea typeface="NTR"/>
                <a:cs typeface="NTR"/>
                <a:sym typeface="NTR"/>
              </a:rPr>
              <a:t> application with th</a:t>
            </a:r>
            <a:r>
              <a:rPr lang="en-US" sz="5000">
                <a:latin typeface="NTR"/>
                <a:ea typeface="NTR"/>
                <a:cs typeface="NTR"/>
                <a:sym typeface="NTR"/>
              </a:rPr>
              <a:t>e goal of providing a range of tools related to practicing the fiddle or violin. The application aims to be an all-inclusive musical aid so that users can maximize their time spent practicing. Some of our features include a tuning aid to help t</a:t>
            </a:r>
            <a:r>
              <a:rPr lang="en-US" sz="5000" b="0" i="0" u="none" strike="noStrike" cap="none">
                <a:solidFill>
                  <a:srgbClr val="000000"/>
                </a:solidFill>
                <a:latin typeface="NTR"/>
                <a:ea typeface="NTR"/>
                <a:cs typeface="NTR"/>
                <a:sym typeface="NTR"/>
              </a:rPr>
              <a:t>he player tune their instrument by playing back recordings of the instrument’s specified note.</a:t>
            </a:r>
            <a:r>
              <a:rPr lang="en-US" sz="5000">
                <a:latin typeface="NTR"/>
                <a:ea typeface="NTR"/>
                <a:cs typeface="NTR"/>
                <a:sym typeface="NTR"/>
              </a:rPr>
              <a:t> T</a:t>
            </a:r>
            <a:r>
              <a:rPr lang="en-US" sz="5000" b="0" i="0" u="none" strike="noStrike" cap="none">
                <a:solidFill>
                  <a:srgbClr val="000000"/>
                </a:solidFill>
                <a:latin typeface="NTR"/>
                <a:ea typeface="NTR"/>
                <a:cs typeface="NTR"/>
                <a:sym typeface="NTR"/>
              </a:rPr>
              <a:t>he user can also learn basic scales and keep up with tempo using </a:t>
            </a:r>
            <a:r>
              <a:rPr lang="en-US" sz="5000">
                <a:latin typeface="NTR"/>
                <a:ea typeface="NTR"/>
                <a:cs typeface="NTR"/>
                <a:sym typeface="NTR"/>
              </a:rPr>
              <a:t>our</a:t>
            </a:r>
            <a:r>
              <a:rPr lang="en-US" sz="5000" b="0" i="0" u="none" strike="noStrike" cap="none">
                <a:solidFill>
                  <a:srgbClr val="000000"/>
                </a:solidFill>
                <a:latin typeface="NTR"/>
                <a:ea typeface="NTR"/>
                <a:cs typeface="NTR"/>
                <a:sym typeface="NTR"/>
              </a:rPr>
              <a:t> metronome, which allows for a</a:t>
            </a:r>
            <a:r>
              <a:rPr lang="en-US" sz="5000">
                <a:latin typeface="NTR"/>
                <a:ea typeface="NTR"/>
                <a:cs typeface="NTR"/>
                <a:sym typeface="NTR"/>
              </a:rPr>
              <a:t>ny tempo between 30-210 bpm (allowing for all tempi, anywhere between Grave and Prestissimo.)</a:t>
            </a:r>
            <a:r>
              <a:rPr lang="en-US" sz="5000" b="0" i="0" u="none" strike="noStrike" cap="none">
                <a:solidFill>
                  <a:srgbClr val="000000"/>
                </a:solidFill>
                <a:latin typeface="NTR"/>
                <a:ea typeface="NTR"/>
                <a:cs typeface="NTR"/>
                <a:sym typeface="NTR"/>
              </a:rPr>
              <a:t> The app has built in support for all major and minor scales, both pentatonic major and pentatonic minor, as well as chromatic scales in first position. It covers two octaves.</a:t>
            </a:r>
            <a:endParaRPr sz="5000" b="0" i="0" u="none" strike="noStrike" cap="none">
              <a:solidFill>
                <a:srgbClr val="474747"/>
              </a:solidFill>
              <a:latin typeface="NTR"/>
              <a:ea typeface="NTR"/>
              <a:cs typeface="NTR"/>
              <a:sym typeface="NTR"/>
            </a:endParaRPr>
          </a:p>
        </p:txBody>
      </p:sp>
      <p:pic>
        <p:nvPicPr>
          <p:cNvPr id="95" name="Google Shape;95;p13"/>
          <p:cNvPicPr preferRelativeResize="0"/>
          <p:nvPr/>
        </p:nvPicPr>
        <p:blipFill rotWithShape="1">
          <a:blip r:embed="rId4">
            <a:alphaModFix/>
          </a:blip>
          <a:srcRect/>
          <a:stretch/>
        </p:blipFill>
        <p:spPr>
          <a:xfrm>
            <a:off x="15947598" y="17318263"/>
            <a:ext cx="5678025" cy="9322325"/>
          </a:xfrm>
          <a:prstGeom prst="rect">
            <a:avLst/>
          </a:prstGeom>
          <a:noFill/>
          <a:ln>
            <a:noFill/>
          </a:ln>
        </p:spPr>
      </p:pic>
      <p:pic>
        <p:nvPicPr>
          <p:cNvPr id="96" name="Google Shape;96;p13"/>
          <p:cNvPicPr preferRelativeResize="0"/>
          <p:nvPr/>
        </p:nvPicPr>
        <p:blipFill rotWithShape="1">
          <a:blip r:embed="rId5">
            <a:alphaModFix/>
          </a:blip>
          <a:srcRect/>
          <a:stretch/>
        </p:blipFill>
        <p:spPr>
          <a:xfrm>
            <a:off x="28248481" y="17185661"/>
            <a:ext cx="5678025" cy="9653219"/>
          </a:xfrm>
          <a:prstGeom prst="rect">
            <a:avLst/>
          </a:prstGeom>
          <a:noFill/>
          <a:ln>
            <a:noFill/>
          </a:ln>
        </p:spPr>
      </p:pic>
      <p:sp>
        <p:nvSpPr>
          <p:cNvPr id="97" name="Google Shape;97;p13"/>
          <p:cNvSpPr txBox="1"/>
          <p:nvPr/>
        </p:nvSpPr>
        <p:spPr>
          <a:xfrm>
            <a:off x="15947550" y="26869451"/>
            <a:ext cx="5232000" cy="45777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a:solidFill>
                  <a:schemeClr val="dk1"/>
                </a:solidFill>
                <a:latin typeface="NTR"/>
                <a:ea typeface="NTR"/>
                <a:cs typeface="NTR"/>
                <a:sym typeface="NTR"/>
              </a:rPr>
              <a:t>Tuning Menu</a:t>
            </a:r>
            <a:endParaRPr sz="5000" b="1" i="0" u="none" strike="noStrike" cap="none">
              <a:solidFill>
                <a:schemeClr val="dk1"/>
              </a:solidFill>
              <a:latin typeface="NTR"/>
              <a:ea typeface="NTR"/>
              <a:cs typeface="NTR"/>
              <a:sym typeface="NTR"/>
            </a:endParaRPr>
          </a:p>
          <a:p>
            <a:pPr marL="0" marR="0" lvl="0" indent="0" algn="ctr" rtl="0">
              <a:lnSpc>
                <a:spcPct val="100000"/>
              </a:lnSpc>
              <a:spcBef>
                <a:spcPts val="0"/>
              </a:spcBef>
              <a:spcAft>
                <a:spcPts val="0"/>
              </a:spcAft>
              <a:buClr>
                <a:srgbClr val="000000"/>
              </a:buClr>
              <a:buSzPts val="4800"/>
              <a:buFont typeface="Arial"/>
              <a:buNone/>
            </a:pPr>
            <a:r>
              <a:rPr lang="en-US" sz="5000" b="0" i="0" u="none" strike="noStrike" cap="none">
                <a:solidFill>
                  <a:schemeClr val="dk1"/>
                </a:solidFill>
                <a:latin typeface="NTR"/>
                <a:ea typeface="NTR"/>
                <a:cs typeface="NTR"/>
                <a:sym typeface="NTR"/>
              </a:rPr>
              <a:t>This feature allows users to tune their instrument which is the first step to practice.</a:t>
            </a:r>
            <a:endParaRPr sz="5000" b="0" i="0" u="none" strike="noStrike" cap="none">
              <a:solidFill>
                <a:schemeClr val="dk1"/>
              </a:solidFill>
              <a:latin typeface="NTR"/>
              <a:ea typeface="NTR"/>
              <a:cs typeface="NTR"/>
              <a:sym typeface="NTR"/>
            </a:endParaRPr>
          </a:p>
        </p:txBody>
      </p:sp>
      <p:sp>
        <p:nvSpPr>
          <p:cNvPr id="98" name="Google Shape;98;p13"/>
          <p:cNvSpPr txBox="1"/>
          <p:nvPr/>
        </p:nvSpPr>
        <p:spPr>
          <a:xfrm>
            <a:off x="28248500" y="26869425"/>
            <a:ext cx="5678100" cy="3886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a:solidFill>
                  <a:schemeClr val="dk1"/>
                </a:solidFill>
                <a:latin typeface="NTR"/>
                <a:ea typeface="NTR"/>
                <a:cs typeface="NTR"/>
                <a:sym typeface="NTR"/>
              </a:rPr>
              <a:t>Scale Menu</a:t>
            </a:r>
            <a:endParaRPr sz="5000" b="1" i="0" u="none" strike="noStrike" cap="none">
              <a:solidFill>
                <a:schemeClr val="dk1"/>
              </a:solidFill>
              <a:latin typeface="NTR"/>
              <a:ea typeface="NTR"/>
              <a:cs typeface="NTR"/>
              <a:sym typeface="NTR"/>
            </a:endParaRPr>
          </a:p>
          <a:p>
            <a:pPr marL="0" marR="0" lvl="0" indent="0" algn="ctr" rtl="0">
              <a:lnSpc>
                <a:spcPct val="100000"/>
              </a:lnSpc>
              <a:spcBef>
                <a:spcPts val="0"/>
              </a:spcBef>
              <a:spcAft>
                <a:spcPts val="0"/>
              </a:spcAft>
              <a:buClr>
                <a:srgbClr val="000000"/>
              </a:buClr>
              <a:buSzPts val="4800"/>
              <a:buFont typeface="Arial"/>
              <a:buNone/>
            </a:pPr>
            <a:r>
              <a:rPr lang="en-US" sz="5000" b="0" i="0" u="none" strike="noStrike" cap="none">
                <a:solidFill>
                  <a:schemeClr val="dk1"/>
                </a:solidFill>
                <a:latin typeface="NTR"/>
                <a:ea typeface="NTR"/>
                <a:cs typeface="NTR"/>
                <a:sym typeface="NTR"/>
              </a:rPr>
              <a:t>Key feature that provides users with feedback while they play various scales</a:t>
            </a:r>
            <a:endParaRPr sz="5000" b="0" i="0" u="none" strike="noStrike" cap="none">
              <a:solidFill>
                <a:schemeClr val="dk1"/>
              </a:solidFill>
              <a:latin typeface="NTR"/>
              <a:ea typeface="NTR"/>
              <a:cs typeface="NTR"/>
              <a:sym typeface="NTR"/>
            </a:endParaRPr>
          </a:p>
        </p:txBody>
      </p:sp>
      <p:sp>
        <p:nvSpPr>
          <p:cNvPr id="99" name="Google Shape;99;p13"/>
          <p:cNvSpPr txBox="1"/>
          <p:nvPr/>
        </p:nvSpPr>
        <p:spPr>
          <a:xfrm>
            <a:off x="32753100" y="7015159"/>
            <a:ext cx="10109700" cy="7705713"/>
          </a:xfrm>
          <a:prstGeom prst="rect">
            <a:avLst/>
          </a:prstGeom>
          <a:noFill/>
          <a:ln w="9525" cap="flat" cmpd="sng">
            <a:solidFill>
              <a:schemeClr val="dk1"/>
            </a:solidFill>
            <a:prstDash val="solid"/>
            <a:round/>
            <a:headEnd type="none" w="sm" len="sm"/>
            <a:tailEnd type="none" w="sm" len="sm"/>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US" sz="5000" b="0" i="0" u="none" strike="noStrike" cap="none">
                <a:latin typeface="NTR"/>
                <a:ea typeface="NTR"/>
                <a:cs typeface="NTR"/>
                <a:sym typeface="NTR"/>
              </a:rPr>
              <a:t>The application was written entirely in C#. It was built using Visual Studio Community 2017 using Xamarin forms for Android development. Source control for the project what done with GitHub. Communication for the project was done primarily through Discord. Project assignments and team organizations was handled using a standard Trello board.</a:t>
            </a:r>
            <a:endParaRPr sz="5000" b="0" i="0" u="none" strike="noStrike" cap="none">
              <a:latin typeface="NTR"/>
              <a:ea typeface="NTR"/>
              <a:cs typeface="NTR"/>
              <a:sym typeface="NTR"/>
            </a:endParaRPr>
          </a:p>
        </p:txBody>
      </p:sp>
      <p:pic>
        <p:nvPicPr>
          <p:cNvPr id="100" name="Google Shape;100;p13"/>
          <p:cNvPicPr preferRelativeResize="0"/>
          <p:nvPr/>
        </p:nvPicPr>
        <p:blipFill rotWithShape="1">
          <a:blip r:embed="rId6">
            <a:alphaModFix/>
          </a:blip>
          <a:srcRect/>
          <a:stretch/>
        </p:blipFill>
        <p:spPr>
          <a:xfrm>
            <a:off x="34044753" y="20148630"/>
            <a:ext cx="9732548" cy="5166179"/>
          </a:xfrm>
          <a:prstGeom prst="rect">
            <a:avLst/>
          </a:prstGeom>
          <a:noFill/>
          <a:ln>
            <a:noFill/>
          </a:ln>
        </p:spPr>
      </p:pic>
      <p:sp>
        <p:nvSpPr>
          <p:cNvPr id="101" name="Google Shape;101;p13"/>
          <p:cNvSpPr txBox="1"/>
          <p:nvPr/>
        </p:nvSpPr>
        <p:spPr>
          <a:xfrm>
            <a:off x="34988456" y="25693488"/>
            <a:ext cx="7692375" cy="5062138"/>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a:solidFill>
                  <a:srgbClr val="000000"/>
                </a:solidFill>
                <a:latin typeface="NTR"/>
                <a:ea typeface="NTR"/>
                <a:cs typeface="NTR"/>
                <a:sym typeface="NTR"/>
              </a:rPr>
              <a:t>Metronome Window</a:t>
            </a:r>
            <a:endParaRPr sz="5000" b="0" i="0" u="none" strike="noStrike" cap="none">
              <a:solidFill>
                <a:srgbClr val="000000"/>
              </a:solidFill>
              <a:latin typeface="NTR"/>
              <a:ea typeface="NTR"/>
              <a:cs typeface="NTR"/>
              <a:sym typeface="NTR"/>
            </a:endParaRPr>
          </a:p>
          <a:p>
            <a:pPr marL="0" marR="0" lvl="0" indent="0" algn="ctr" rtl="0">
              <a:lnSpc>
                <a:spcPct val="100000"/>
              </a:lnSpc>
              <a:spcBef>
                <a:spcPts val="0"/>
              </a:spcBef>
              <a:spcAft>
                <a:spcPts val="0"/>
              </a:spcAft>
              <a:buClr>
                <a:srgbClr val="000000"/>
              </a:buClr>
              <a:buSzPts val="2400"/>
              <a:buFont typeface="Arial"/>
              <a:buNone/>
            </a:pPr>
            <a:r>
              <a:rPr lang="en-US" sz="5000" b="0" i="0" u="none" strike="noStrike" cap="none">
                <a:solidFill>
                  <a:srgbClr val="000000"/>
                </a:solidFill>
                <a:latin typeface="NTR"/>
                <a:ea typeface="NTR"/>
                <a:cs typeface="NTR"/>
                <a:sym typeface="NTR"/>
              </a:rPr>
              <a:t>Application being all-inclusive means that we also provide our users with a metronome feature to keep a desired tempo while they practice</a:t>
            </a:r>
            <a:endParaRPr sz="5000" b="0" i="0" u="none" strike="noStrike" cap="none">
              <a:solidFill>
                <a:srgbClr val="000000"/>
              </a:solidFill>
              <a:latin typeface="NTR"/>
              <a:ea typeface="NTR"/>
              <a:cs typeface="NTR"/>
              <a:sym typeface="NTR"/>
            </a:endParaRPr>
          </a:p>
        </p:txBody>
      </p:sp>
      <p:pic>
        <p:nvPicPr>
          <p:cNvPr id="102" name="Google Shape;102;p13"/>
          <p:cNvPicPr preferRelativeResize="0"/>
          <p:nvPr/>
        </p:nvPicPr>
        <p:blipFill rotWithShape="1">
          <a:blip r:embed="rId7">
            <a:alphaModFix/>
          </a:blip>
          <a:srcRect b="1987"/>
          <a:stretch/>
        </p:blipFill>
        <p:spPr>
          <a:xfrm>
            <a:off x="22343963" y="17351100"/>
            <a:ext cx="5232015" cy="9322326"/>
          </a:xfrm>
          <a:prstGeom prst="rect">
            <a:avLst/>
          </a:prstGeom>
          <a:noFill/>
          <a:ln>
            <a:noFill/>
          </a:ln>
        </p:spPr>
      </p:pic>
      <p:sp>
        <p:nvSpPr>
          <p:cNvPr id="103" name="Google Shape;103;p13"/>
          <p:cNvSpPr txBox="1"/>
          <p:nvPr/>
        </p:nvSpPr>
        <p:spPr>
          <a:xfrm>
            <a:off x="22321073" y="26935138"/>
            <a:ext cx="5232000" cy="3754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5000" b="1" i="0" u="none" strike="noStrike" cap="none">
                <a:solidFill>
                  <a:srgbClr val="000000"/>
                </a:solidFill>
                <a:latin typeface="NTR"/>
                <a:ea typeface="NTR"/>
                <a:cs typeface="NTR"/>
                <a:sym typeface="NTR"/>
              </a:rPr>
              <a:t>Video Menu</a:t>
            </a:r>
            <a:endParaRPr sz="5000" b="1" i="0" u="none" strike="noStrike" cap="none">
              <a:solidFill>
                <a:srgbClr val="000000"/>
              </a:solidFill>
              <a:latin typeface="NTR"/>
              <a:ea typeface="NTR"/>
              <a:cs typeface="NTR"/>
              <a:sym typeface="NTR"/>
            </a:endParaRPr>
          </a:p>
          <a:p>
            <a:pPr marL="0" marR="0" lvl="0" indent="0" algn="ctr" rtl="0">
              <a:lnSpc>
                <a:spcPct val="100000"/>
              </a:lnSpc>
              <a:spcBef>
                <a:spcPts val="0"/>
              </a:spcBef>
              <a:spcAft>
                <a:spcPts val="0"/>
              </a:spcAft>
              <a:buClr>
                <a:srgbClr val="000000"/>
              </a:buClr>
              <a:buSzPts val="4800"/>
              <a:buFont typeface="Arial"/>
              <a:buNone/>
            </a:pPr>
            <a:r>
              <a:rPr lang="en-US" sz="5000" b="0" i="0" u="none" strike="noStrike" cap="none">
                <a:solidFill>
                  <a:srgbClr val="000000"/>
                </a:solidFill>
                <a:latin typeface="NTR"/>
                <a:ea typeface="NTR"/>
                <a:cs typeface="NTR"/>
                <a:sym typeface="NTR"/>
              </a:rPr>
              <a:t>Menu that hosts practice videos for the user to follow.</a:t>
            </a:r>
            <a:endParaRPr sz="5000" b="0" i="0" u="none" strike="noStrike" cap="none">
              <a:solidFill>
                <a:srgbClr val="000000"/>
              </a:solidFill>
              <a:latin typeface="NTR"/>
              <a:ea typeface="NTR"/>
              <a:cs typeface="NTR"/>
              <a:sym typeface="NTR"/>
            </a:endParaRPr>
          </a:p>
        </p:txBody>
      </p:sp>
      <mc:AlternateContent xmlns:mc="http://schemas.openxmlformats.org/markup-compatibility/2006">
        <mc:Choice xmlns:p14="http://schemas.microsoft.com/office/powerpoint/2010/main" xmlns:aink="http://schemas.microsoft.com/office/drawing/2016/ink" Requires="p14 aink">
          <p:contentPart p14:bwMode="auto" r:id="rId8">
            <p14:nvContentPartPr>
              <p14:cNvPr id="2" name="Ink 1">
                <a:extLst>
                  <a:ext uri="{FF2B5EF4-FFF2-40B4-BE49-F238E27FC236}">
                    <a16:creationId xmlns:a16="http://schemas.microsoft.com/office/drawing/2014/main" id="{759C9273-5822-495B-8819-A6AA4F6730C1}"/>
                  </a:ext>
                </a:extLst>
              </p14:cNvPr>
              <p14:cNvContentPartPr/>
              <p14:nvPr/>
            </p14:nvContentPartPr>
            <p14:xfrm>
              <a:off x="17534939" y="18345509"/>
              <a:ext cx="360" cy="360"/>
            </p14:xfrm>
          </p:contentPart>
        </mc:Choice>
        <mc:Fallback>
          <p:pic>
            <p:nvPicPr>
              <p:cNvPr id="2" name="Ink 1">
                <a:extLst>
                  <a:ext uri="{FF2B5EF4-FFF2-40B4-BE49-F238E27FC236}">
                    <a16:creationId xmlns:a16="http://schemas.microsoft.com/office/drawing/2014/main" id="{759C9273-5822-495B-8819-A6AA4F6730C1}"/>
                  </a:ext>
                </a:extLst>
              </p:cNvPr>
              <p:cNvPicPr/>
              <p:nvPr/>
            </p:nvPicPr>
            <p:blipFill>
              <a:blip r:embed="rId9"/>
              <a:stretch>
                <a:fillRect/>
              </a:stretch>
            </p:blipFill>
            <p:spPr>
              <a:xfrm>
                <a:off x="17517299" y="18237509"/>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7" name="Ink 6">
                <a:extLst>
                  <a:ext uri="{FF2B5EF4-FFF2-40B4-BE49-F238E27FC236}">
                    <a16:creationId xmlns:a16="http://schemas.microsoft.com/office/drawing/2014/main" id="{945E0510-7C04-4D16-A7FF-6AD84297E8D7}"/>
                  </a:ext>
                </a:extLst>
              </p14:cNvPr>
              <p14:cNvContentPartPr/>
              <p14:nvPr/>
            </p14:nvContentPartPr>
            <p14:xfrm>
              <a:off x="18816179" y="18081269"/>
              <a:ext cx="1861560" cy="252000"/>
            </p14:xfrm>
          </p:contentPart>
        </mc:Choice>
        <mc:Fallback>
          <p:pic>
            <p:nvPicPr>
              <p:cNvPr id="7" name="Ink 6">
                <a:extLst>
                  <a:ext uri="{FF2B5EF4-FFF2-40B4-BE49-F238E27FC236}">
                    <a16:creationId xmlns:a16="http://schemas.microsoft.com/office/drawing/2014/main" id="{945E0510-7C04-4D16-A7FF-6AD84297E8D7}"/>
                  </a:ext>
                </a:extLst>
              </p:cNvPr>
              <p:cNvPicPr/>
              <p:nvPr/>
            </p:nvPicPr>
            <p:blipFill>
              <a:blip r:embed="rId11"/>
              <a:stretch>
                <a:fillRect/>
              </a:stretch>
            </p:blipFill>
            <p:spPr>
              <a:xfrm>
                <a:off x="18798539" y="17973629"/>
                <a:ext cx="189720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5EA82767-E311-4F53-8CB2-D1496EED48FA}"/>
                  </a:ext>
                </a:extLst>
              </p14:cNvPr>
              <p14:cNvContentPartPr/>
              <p14:nvPr/>
            </p14:nvContentPartPr>
            <p14:xfrm>
              <a:off x="17234339" y="18163709"/>
              <a:ext cx="145800" cy="262800"/>
            </p14:xfrm>
          </p:contentPart>
        </mc:Choice>
        <mc:Fallback>
          <p:pic>
            <p:nvPicPr>
              <p:cNvPr id="13" name="Ink 12">
                <a:extLst>
                  <a:ext uri="{FF2B5EF4-FFF2-40B4-BE49-F238E27FC236}">
                    <a16:creationId xmlns:a16="http://schemas.microsoft.com/office/drawing/2014/main" id="{5EA82767-E311-4F53-8CB2-D1496EED48FA}"/>
                  </a:ext>
                </a:extLst>
              </p:cNvPr>
              <p:cNvPicPr/>
              <p:nvPr/>
            </p:nvPicPr>
            <p:blipFill>
              <a:blip r:embed="rId13"/>
              <a:stretch>
                <a:fillRect/>
              </a:stretch>
            </p:blipFill>
            <p:spPr>
              <a:xfrm>
                <a:off x="17180699" y="18055709"/>
                <a:ext cx="25344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56C2F62B-0163-40D9-BB71-2D02F40D846B}"/>
                  </a:ext>
                </a:extLst>
              </p14:cNvPr>
              <p14:cNvContentPartPr/>
              <p14:nvPr/>
            </p14:nvContentPartPr>
            <p14:xfrm>
              <a:off x="23536499" y="18157589"/>
              <a:ext cx="145440" cy="230040"/>
            </p14:xfrm>
          </p:contentPart>
        </mc:Choice>
        <mc:Fallback>
          <p:pic>
            <p:nvPicPr>
              <p:cNvPr id="15" name="Ink 14">
                <a:extLst>
                  <a:ext uri="{FF2B5EF4-FFF2-40B4-BE49-F238E27FC236}">
                    <a16:creationId xmlns:a16="http://schemas.microsoft.com/office/drawing/2014/main" id="{56C2F62B-0163-40D9-BB71-2D02F40D846B}"/>
                  </a:ext>
                </a:extLst>
              </p:cNvPr>
              <p:cNvPicPr/>
              <p:nvPr/>
            </p:nvPicPr>
            <p:blipFill>
              <a:blip r:embed="rId15"/>
              <a:stretch>
                <a:fillRect/>
              </a:stretch>
            </p:blipFill>
            <p:spPr>
              <a:xfrm>
                <a:off x="23482499" y="18049949"/>
                <a:ext cx="25308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D7746DB1-3D71-43B9-8EB5-6DACD0D0770A}"/>
                  </a:ext>
                </a:extLst>
              </p14:cNvPr>
              <p14:cNvContentPartPr/>
              <p14:nvPr/>
            </p14:nvContentPartPr>
            <p14:xfrm>
              <a:off x="29501699" y="17970029"/>
              <a:ext cx="106560" cy="371880"/>
            </p14:xfrm>
          </p:contentPart>
        </mc:Choice>
        <mc:Fallback>
          <p:pic>
            <p:nvPicPr>
              <p:cNvPr id="16" name="Ink 15">
                <a:extLst>
                  <a:ext uri="{FF2B5EF4-FFF2-40B4-BE49-F238E27FC236}">
                    <a16:creationId xmlns:a16="http://schemas.microsoft.com/office/drawing/2014/main" id="{D7746DB1-3D71-43B9-8EB5-6DACD0D0770A}"/>
                  </a:ext>
                </a:extLst>
              </p:cNvPr>
              <p:cNvPicPr/>
              <p:nvPr/>
            </p:nvPicPr>
            <p:blipFill>
              <a:blip r:embed="rId17"/>
              <a:stretch>
                <a:fillRect/>
              </a:stretch>
            </p:blipFill>
            <p:spPr>
              <a:xfrm>
                <a:off x="29447699" y="17862029"/>
                <a:ext cx="214200" cy="58752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561</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NTR</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blubberchub97@hotmail.com</cp:lastModifiedBy>
  <cp:revision>1</cp:revision>
  <dcterms:modified xsi:type="dcterms:W3CDTF">2019-04-02T21:17:01Z</dcterms:modified>
</cp:coreProperties>
</file>