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6" r:id="rId2"/>
    <p:sldId id="257" r:id="rId3"/>
    <p:sldId id="259" r:id="rId4"/>
    <p:sldId id="260" r:id="rId5"/>
    <p:sldId id="258" r:id="rId6"/>
    <p:sldId id="261" r:id="rId7"/>
    <p:sldId id="264" r:id="rId8"/>
    <p:sldId id="262" r:id="rId9"/>
    <p:sldId id="263" r:id="rId10"/>
    <p:sldId id="265" r:id="rId11"/>
    <p:sldId id="266" r:id="rId12"/>
    <p:sldId id="267" r:id="rId13"/>
    <p:sldId id="268" r:id="rId14"/>
    <p:sldId id="272" r:id="rId15"/>
    <p:sldId id="269" r:id="rId16"/>
    <p:sldId id="271" r:id="rId17"/>
    <p:sldId id="270"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05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7B7D57-164F-0948-B3BB-3B43EEA325EE}" type="datetimeFigureOut">
              <a:rPr lang="en-US" smtClean="0"/>
              <a:t>11/8/12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46D10E-85B6-F94F-BD32-5F1766AE4246}" type="slidenum">
              <a:rPr lang="en-US" smtClean="0"/>
              <a:t>‹#›</a:t>
            </a:fld>
            <a:endParaRPr lang="en-US"/>
          </a:p>
        </p:txBody>
      </p:sp>
    </p:spTree>
    <p:extLst>
      <p:ext uri="{BB962C8B-B14F-4D97-AF65-F5344CB8AC3E}">
        <p14:creationId xmlns:p14="http://schemas.microsoft.com/office/powerpoint/2010/main" val="38523666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D280C6-0B3B-C242-B633-54921DFBCDA4}" type="datetimeFigureOut">
              <a:rPr lang="en-US" smtClean="0"/>
              <a:t>11/8/12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9E0960-BCF7-EE47-9354-54385EE42145}" type="slidenum">
              <a:rPr lang="en-US" smtClean="0"/>
              <a:t>‹#›</a:t>
            </a:fld>
            <a:endParaRPr lang="en-US"/>
          </a:p>
        </p:txBody>
      </p:sp>
    </p:spTree>
    <p:extLst>
      <p:ext uri="{BB962C8B-B14F-4D97-AF65-F5344CB8AC3E}">
        <p14:creationId xmlns:p14="http://schemas.microsoft.com/office/powerpoint/2010/main" val="124679671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899018-6165-494C-A7DB-75B66F8F1B33}" type="datetime1">
              <a:rPr lang="en-US" smtClean="0"/>
              <a:t>11/8/12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C7B64-99A4-AD4D-9D82-FAFC04290126}" type="slidenum">
              <a:rPr lang="en-US" smtClean="0"/>
              <a:t>‹#›</a:t>
            </a:fld>
            <a:endParaRPr lang="en-US"/>
          </a:p>
        </p:txBody>
      </p:sp>
    </p:spTree>
    <p:extLst>
      <p:ext uri="{BB962C8B-B14F-4D97-AF65-F5344CB8AC3E}">
        <p14:creationId xmlns:p14="http://schemas.microsoft.com/office/powerpoint/2010/main" val="97187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CE6658-1003-1744-9C95-6A255FFE2DDF}" type="datetime1">
              <a:rPr lang="en-US" smtClean="0"/>
              <a:t>11/8/12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C7B64-99A4-AD4D-9D82-FAFC04290126}" type="slidenum">
              <a:rPr lang="en-US" smtClean="0"/>
              <a:t>‹#›</a:t>
            </a:fld>
            <a:endParaRPr lang="en-US"/>
          </a:p>
        </p:txBody>
      </p:sp>
    </p:spTree>
    <p:extLst>
      <p:ext uri="{BB962C8B-B14F-4D97-AF65-F5344CB8AC3E}">
        <p14:creationId xmlns:p14="http://schemas.microsoft.com/office/powerpoint/2010/main" val="1160504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63BA94-C2EB-0A4C-8CC6-25411A34714D}" type="datetime1">
              <a:rPr lang="en-US" smtClean="0"/>
              <a:t>11/8/12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C7B64-99A4-AD4D-9D82-FAFC04290126}" type="slidenum">
              <a:rPr lang="en-US" smtClean="0"/>
              <a:t>‹#›</a:t>
            </a:fld>
            <a:endParaRPr lang="en-US"/>
          </a:p>
        </p:txBody>
      </p:sp>
    </p:spTree>
    <p:extLst>
      <p:ext uri="{BB962C8B-B14F-4D97-AF65-F5344CB8AC3E}">
        <p14:creationId xmlns:p14="http://schemas.microsoft.com/office/powerpoint/2010/main" val="691140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1FE000-3631-D543-A9CE-6533550926E3}" type="datetime1">
              <a:rPr lang="en-US" smtClean="0"/>
              <a:t>11/8/12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C7B64-99A4-AD4D-9D82-FAFC04290126}" type="slidenum">
              <a:rPr lang="en-US" smtClean="0"/>
              <a:t>‹#›</a:t>
            </a:fld>
            <a:endParaRPr lang="en-US"/>
          </a:p>
        </p:txBody>
      </p:sp>
    </p:spTree>
    <p:extLst>
      <p:ext uri="{BB962C8B-B14F-4D97-AF65-F5344CB8AC3E}">
        <p14:creationId xmlns:p14="http://schemas.microsoft.com/office/powerpoint/2010/main" val="1342210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40546B-D77A-214E-96A0-5971FD191486}" type="datetime1">
              <a:rPr lang="en-US" smtClean="0"/>
              <a:t>11/8/12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C7B64-99A4-AD4D-9D82-FAFC04290126}" type="slidenum">
              <a:rPr lang="en-US" smtClean="0"/>
              <a:t>‹#›</a:t>
            </a:fld>
            <a:endParaRPr lang="en-US"/>
          </a:p>
        </p:txBody>
      </p:sp>
    </p:spTree>
    <p:extLst>
      <p:ext uri="{BB962C8B-B14F-4D97-AF65-F5344CB8AC3E}">
        <p14:creationId xmlns:p14="http://schemas.microsoft.com/office/powerpoint/2010/main" val="3710449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1A1C58-0B60-8B42-BB62-746E1E4171E1}" type="datetime1">
              <a:rPr lang="en-US" smtClean="0"/>
              <a:t>11/8/12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C7B64-99A4-AD4D-9D82-FAFC04290126}" type="slidenum">
              <a:rPr lang="en-US" smtClean="0"/>
              <a:t>‹#›</a:t>
            </a:fld>
            <a:endParaRPr lang="en-US"/>
          </a:p>
        </p:txBody>
      </p:sp>
    </p:spTree>
    <p:extLst>
      <p:ext uri="{BB962C8B-B14F-4D97-AF65-F5344CB8AC3E}">
        <p14:creationId xmlns:p14="http://schemas.microsoft.com/office/powerpoint/2010/main" val="121140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B4BD50-D76B-6044-ADA2-5257AEC213F6}" type="datetime1">
              <a:rPr lang="en-US" smtClean="0"/>
              <a:t>11/8/12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C7B64-99A4-AD4D-9D82-FAFC04290126}" type="slidenum">
              <a:rPr lang="en-US" smtClean="0"/>
              <a:t>‹#›</a:t>
            </a:fld>
            <a:endParaRPr lang="en-US"/>
          </a:p>
        </p:txBody>
      </p:sp>
    </p:spTree>
    <p:extLst>
      <p:ext uri="{BB962C8B-B14F-4D97-AF65-F5344CB8AC3E}">
        <p14:creationId xmlns:p14="http://schemas.microsoft.com/office/powerpoint/2010/main" val="78721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B6C5B-143E-AE42-9C8F-21CD0B62DA22}" type="datetime1">
              <a:rPr lang="en-US" smtClean="0"/>
              <a:t>11/8/12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C7B64-99A4-AD4D-9D82-FAFC04290126}" type="slidenum">
              <a:rPr lang="en-US" smtClean="0"/>
              <a:t>‹#›</a:t>
            </a:fld>
            <a:endParaRPr lang="en-US"/>
          </a:p>
        </p:txBody>
      </p:sp>
    </p:spTree>
    <p:extLst>
      <p:ext uri="{BB962C8B-B14F-4D97-AF65-F5344CB8AC3E}">
        <p14:creationId xmlns:p14="http://schemas.microsoft.com/office/powerpoint/2010/main" val="30911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7E447-C6CB-DD48-8FC9-5DF597805628}" type="datetime1">
              <a:rPr lang="en-US" smtClean="0"/>
              <a:t>11/8/12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CC7B64-99A4-AD4D-9D82-FAFC04290126}" type="slidenum">
              <a:rPr lang="en-US" smtClean="0"/>
              <a:t>‹#›</a:t>
            </a:fld>
            <a:endParaRPr lang="en-US"/>
          </a:p>
        </p:txBody>
      </p:sp>
    </p:spTree>
    <p:extLst>
      <p:ext uri="{BB962C8B-B14F-4D97-AF65-F5344CB8AC3E}">
        <p14:creationId xmlns:p14="http://schemas.microsoft.com/office/powerpoint/2010/main" val="301988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5BE98D-9A29-9847-94EC-0B52DEE5BA3E}" type="datetime1">
              <a:rPr lang="en-US" smtClean="0"/>
              <a:t>11/8/12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C7B64-99A4-AD4D-9D82-FAFC04290126}" type="slidenum">
              <a:rPr lang="en-US" smtClean="0"/>
              <a:t>‹#›</a:t>
            </a:fld>
            <a:endParaRPr lang="en-US"/>
          </a:p>
        </p:txBody>
      </p:sp>
    </p:spTree>
    <p:extLst>
      <p:ext uri="{BB962C8B-B14F-4D97-AF65-F5344CB8AC3E}">
        <p14:creationId xmlns:p14="http://schemas.microsoft.com/office/powerpoint/2010/main" val="3794943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C49D0-35E2-414C-A02D-E6E7A64EDCB2}" type="datetime1">
              <a:rPr lang="en-US" smtClean="0"/>
              <a:t>11/8/12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C7B64-99A4-AD4D-9D82-FAFC04290126}" type="slidenum">
              <a:rPr lang="en-US" smtClean="0"/>
              <a:t>‹#›</a:t>
            </a:fld>
            <a:endParaRPr lang="en-US"/>
          </a:p>
        </p:txBody>
      </p:sp>
    </p:spTree>
    <p:extLst>
      <p:ext uri="{BB962C8B-B14F-4D97-AF65-F5344CB8AC3E}">
        <p14:creationId xmlns:p14="http://schemas.microsoft.com/office/powerpoint/2010/main" val="2368762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B6C240-4BB5-B844-93B6-077344F54443}" type="datetime1">
              <a:rPr lang="en-US" smtClean="0"/>
              <a:t>11/8/12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CC7B64-99A4-AD4D-9D82-FAFC04290126}" type="slidenum">
              <a:rPr lang="en-US" smtClean="0"/>
              <a:t>‹#›</a:t>
            </a:fld>
            <a:endParaRPr lang="en-US"/>
          </a:p>
        </p:txBody>
      </p:sp>
    </p:spTree>
    <p:extLst>
      <p:ext uri="{BB962C8B-B14F-4D97-AF65-F5344CB8AC3E}">
        <p14:creationId xmlns:p14="http://schemas.microsoft.com/office/powerpoint/2010/main" val="512065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www.mingw.org/" TargetMode="External"/><Relationship Id="rId4" Type="http://schemas.openxmlformats.org/officeDocument/2006/relationships/hyperlink" Target="http://www.mingw.org/wiki/msys" TargetMode="External"/><Relationship Id="rId1" Type="http://schemas.openxmlformats.org/officeDocument/2006/relationships/slideLayout" Target="../slideLayouts/slideLayout2.xml"/><Relationship Id="rId2" Type="http://schemas.openxmlformats.org/officeDocument/2006/relationships/hyperlink" Target="http://www.cygwi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Next generation sequencing 	</a:t>
            </a:r>
            <a:endParaRPr lang="en-US" dirty="0"/>
          </a:p>
        </p:txBody>
      </p:sp>
      <p:sp>
        <p:nvSpPr>
          <p:cNvPr id="3" name="Subtitle 2"/>
          <p:cNvSpPr>
            <a:spLocks noGrp="1"/>
          </p:cNvSpPr>
          <p:nvPr>
            <p:ph type="subTitle" idx="1"/>
          </p:nvPr>
        </p:nvSpPr>
        <p:spPr/>
        <p:txBody>
          <a:bodyPr/>
          <a:lstStyle/>
          <a:p>
            <a:r>
              <a:rPr lang="en-US" dirty="0" err="1" smtClean="0"/>
              <a:t>Ji</a:t>
            </a:r>
            <a:r>
              <a:rPr lang="en-US" dirty="0" smtClean="0"/>
              <a:t>-Ping Wang</a:t>
            </a:r>
          </a:p>
          <a:p>
            <a:r>
              <a:rPr lang="en-US" dirty="0" smtClean="0"/>
              <a:t>Department of Statistics</a:t>
            </a:r>
            <a:endParaRPr lang="en-US" dirty="0"/>
          </a:p>
        </p:txBody>
      </p:sp>
      <p:sp>
        <p:nvSpPr>
          <p:cNvPr id="4" name="Slide Number Placeholder 3"/>
          <p:cNvSpPr>
            <a:spLocks noGrp="1"/>
          </p:cNvSpPr>
          <p:nvPr>
            <p:ph type="sldNum" sz="quarter" idx="12"/>
          </p:nvPr>
        </p:nvSpPr>
        <p:spPr/>
        <p:txBody>
          <a:bodyPr/>
          <a:lstStyle/>
          <a:p>
            <a:fld id="{A4CC7B64-99A4-AD4D-9D82-FAFC04290126}" type="slidenum">
              <a:rPr lang="en-US" smtClean="0"/>
              <a:t>1</a:t>
            </a:fld>
            <a:endParaRPr lang="en-US"/>
          </a:p>
        </p:txBody>
      </p:sp>
    </p:spTree>
    <p:extLst>
      <p:ext uri="{BB962C8B-B14F-4D97-AF65-F5344CB8AC3E}">
        <p14:creationId xmlns:p14="http://schemas.microsoft.com/office/powerpoint/2010/main" val="253146427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4484" y="487452"/>
            <a:ext cx="6877003" cy="369332"/>
          </a:xfrm>
          <a:prstGeom prst="rect">
            <a:avLst/>
          </a:prstGeom>
          <a:noFill/>
        </p:spPr>
        <p:txBody>
          <a:bodyPr wrap="none" rtlCol="0">
            <a:spAutoFit/>
          </a:bodyPr>
          <a:lstStyle/>
          <a:p>
            <a:r>
              <a:rPr lang="en-US" dirty="0" smtClean="0"/>
              <a:t>Example raw data from </a:t>
            </a:r>
            <a:r>
              <a:rPr lang="en-US" dirty="0" err="1" smtClean="0"/>
              <a:t>SOLiD</a:t>
            </a:r>
            <a:r>
              <a:rPr lang="en-US" dirty="0" smtClean="0"/>
              <a:t>: the raw data </a:t>
            </a:r>
            <a:r>
              <a:rPr lang="en-US" dirty="0" err="1" smtClean="0"/>
              <a:t>fromSOLiD</a:t>
            </a:r>
            <a:r>
              <a:rPr lang="en-US" dirty="0" smtClean="0"/>
              <a:t> is in color space.</a:t>
            </a:r>
            <a:endParaRPr lang="en-US" dirty="0"/>
          </a:p>
        </p:txBody>
      </p:sp>
      <p:sp>
        <p:nvSpPr>
          <p:cNvPr id="5" name="TextBox 4"/>
          <p:cNvSpPr txBox="1"/>
          <p:nvPr/>
        </p:nvSpPr>
        <p:spPr>
          <a:xfrm>
            <a:off x="782580" y="1244285"/>
            <a:ext cx="7351122" cy="1477328"/>
          </a:xfrm>
          <a:prstGeom prst="rect">
            <a:avLst/>
          </a:prstGeom>
          <a:noFill/>
        </p:spPr>
        <p:txBody>
          <a:bodyPr wrap="square" rtlCol="0">
            <a:spAutoFit/>
          </a:bodyPr>
          <a:lstStyle/>
          <a:p>
            <a:r>
              <a:rPr lang="fi-FI" dirty="0" smtClean="0"/>
              <a:t>dhcp-129-105-18-228:test </a:t>
            </a:r>
            <a:r>
              <a:rPr lang="fi-FI" dirty="0" err="1" smtClean="0"/>
              <a:t>jon</a:t>
            </a:r>
            <a:r>
              <a:rPr lang="fi-FI" dirty="0" smtClean="0"/>
              <a:t>$ </a:t>
            </a:r>
            <a:r>
              <a:rPr lang="fi-FI" dirty="0" err="1" smtClean="0"/>
              <a:t>ls</a:t>
            </a:r>
            <a:endParaRPr lang="en-US" dirty="0" smtClean="0"/>
          </a:p>
          <a:p>
            <a:r>
              <a:rPr lang="en-US" dirty="0" smtClean="0"/>
              <a:t>test_F3.csfasta   			# 3’ end reads in color space </a:t>
            </a:r>
            <a:r>
              <a:rPr lang="en-US" dirty="0" err="1" smtClean="0"/>
              <a:t>fasta</a:t>
            </a:r>
            <a:r>
              <a:rPr lang="en-US" dirty="0" smtClean="0"/>
              <a:t> format</a:t>
            </a:r>
          </a:p>
          <a:p>
            <a:r>
              <a:rPr lang="en-US" dirty="0" smtClean="0"/>
              <a:t>test_F3.QV.qual			# quality file</a:t>
            </a:r>
          </a:p>
          <a:p>
            <a:r>
              <a:rPr lang="en-US" dirty="0" smtClean="0"/>
              <a:t>test_F5.csfasta   			# 5’ end reads in color space </a:t>
            </a:r>
            <a:r>
              <a:rPr lang="en-US" dirty="0" err="1" smtClean="0"/>
              <a:t>fasta</a:t>
            </a:r>
            <a:r>
              <a:rPr lang="en-US" dirty="0" smtClean="0"/>
              <a:t> format</a:t>
            </a:r>
          </a:p>
          <a:p>
            <a:r>
              <a:rPr lang="en-US" dirty="0" smtClean="0"/>
              <a:t>test_F5.QV.qual		         # quality file</a:t>
            </a:r>
            <a:endParaRPr lang="en-US" dirty="0"/>
          </a:p>
        </p:txBody>
      </p:sp>
      <p:sp>
        <p:nvSpPr>
          <p:cNvPr id="6" name="TextBox 5"/>
          <p:cNvSpPr txBox="1"/>
          <p:nvPr/>
        </p:nvSpPr>
        <p:spPr>
          <a:xfrm>
            <a:off x="769753" y="2822085"/>
            <a:ext cx="4391948" cy="2031325"/>
          </a:xfrm>
          <a:prstGeom prst="rect">
            <a:avLst/>
          </a:prstGeom>
          <a:noFill/>
        </p:spPr>
        <p:txBody>
          <a:bodyPr wrap="none" rtlCol="0">
            <a:spAutoFit/>
          </a:bodyPr>
          <a:lstStyle/>
          <a:p>
            <a:r>
              <a:rPr lang="en-US" dirty="0" err="1"/>
              <a:t>c</a:t>
            </a:r>
            <a:r>
              <a:rPr lang="en-US" dirty="0" err="1" smtClean="0"/>
              <a:t>sfasta</a:t>
            </a:r>
            <a:r>
              <a:rPr lang="en-US" dirty="0" smtClean="0"/>
              <a:t> file:</a:t>
            </a:r>
            <a:endParaRPr lang="en-US" dirty="0"/>
          </a:p>
          <a:p>
            <a:endParaRPr lang="en-US" dirty="0" smtClean="0"/>
          </a:p>
          <a:p>
            <a:r>
              <a:rPr lang="en-US" dirty="0" smtClean="0"/>
              <a:t>&gt;1_40_1437_F5-DNA</a:t>
            </a:r>
          </a:p>
          <a:p>
            <a:r>
              <a:rPr lang="en-US" dirty="0" smtClean="0"/>
              <a:t>T32120001333210202303300310221221103</a:t>
            </a:r>
          </a:p>
          <a:p>
            <a:r>
              <a:rPr lang="en-US" dirty="0" smtClean="0"/>
              <a:t>&gt;1_40_1542_F5-DNA</a:t>
            </a:r>
          </a:p>
          <a:p>
            <a:r>
              <a:rPr lang="en-US" dirty="0" smtClean="0"/>
              <a:t>T30333213223320132131202101122002130</a:t>
            </a:r>
          </a:p>
          <a:p>
            <a:endParaRPr lang="en-US" dirty="0"/>
          </a:p>
        </p:txBody>
      </p:sp>
      <p:pic>
        <p:nvPicPr>
          <p:cNvPr id="9" name="Picture 8" descr="Screen Shot 2012-11-07 at 6.54.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7464" y="2721613"/>
            <a:ext cx="2993552" cy="3561294"/>
          </a:xfrm>
          <a:prstGeom prst="rect">
            <a:avLst/>
          </a:prstGeom>
        </p:spPr>
      </p:pic>
      <p:sp>
        <p:nvSpPr>
          <p:cNvPr id="10" name="TextBox 9"/>
          <p:cNvSpPr txBox="1"/>
          <p:nvPr/>
        </p:nvSpPr>
        <p:spPr>
          <a:xfrm>
            <a:off x="782580" y="4707756"/>
            <a:ext cx="3725937" cy="1477328"/>
          </a:xfrm>
          <a:prstGeom prst="rect">
            <a:avLst/>
          </a:prstGeom>
          <a:noFill/>
        </p:spPr>
        <p:txBody>
          <a:bodyPr wrap="none" rtlCol="0">
            <a:spAutoFit/>
          </a:bodyPr>
          <a:lstStyle/>
          <a:p>
            <a:r>
              <a:rPr lang="en-US" dirty="0" smtClean="0"/>
              <a:t>Quality file</a:t>
            </a:r>
          </a:p>
          <a:p>
            <a:r>
              <a:rPr lang="en-US" dirty="0" smtClean="0"/>
              <a:t>&gt;1_40_1437_F5-DNA</a:t>
            </a:r>
          </a:p>
          <a:p>
            <a:r>
              <a:rPr lang="en-US" dirty="0" smtClean="0"/>
              <a:t>31 30 21 23 14 14 17 31 14 26 25 31… </a:t>
            </a:r>
          </a:p>
          <a:p>
            <a:r>
              <a:rPr lang="en-US" dirty="0" smtClean="0"/>
              <a:t>&gt;1_40_1542_F5-DNA</a:t>
            </a:r>
          </a:p>
          <a:p>
            <a:r>
              <a:rPr lang="en-US" dirty="0" smtClean="0"/>
              <a:t>31 31 31 31 31 31 31 31 31 31 31…..</a:t>
            </a:r>
            <a:endParaRPr lang="en-US" dirty="0"/>
          </a:p>
        </p:txBody>
      </p:sp>
      <p:sp>
        <p:nvSpPr>
          <p:cNvPr id="11" name="TextBox 10"/>
          <p:cNvSpPr txBox="1"/>
          <p:nvPr/>
        </p:nvSpPr>
        <p:spPr>
          <a:xfrm>
            <a:off x="795409" y="6259905"/>
            <a:ext cx="4459687" cy="369332"/>
          </a:xfrm>
          <a:prstGeom prst="rect">
            <a:avLst/>
          </a:prstGeom>
          <a:noFill/>
        </p:spPr>
        <p:txBody>
          <a:bodyPr wrap="none" rtlCol="0">
            <a:spAutoFit/>
          </a:bodyPr>
          <a:lstStyle/>
          <a:p>
            <a:r>
              <a:rPr lang="en-US" dirty="0" smtClean="0"/>
              <a:t>Quality score=-10log10( incorrect probability)</a:t>
            </a:r>
            <a:endParaRPr lang="en-US" dirty="0"/>
          </a:p>
        </p:txBody>
      </p:sp>
      <p:sp>
        <p:nvSpPr>
          <p:cNvPr id="2" name="Slide Number Placeholder 1"/>
          <p:cNvSpPr>
            <a:spLocks noGrp="1"/>
          </p:cNvSpPr>
          <p:nvPr>
            <p:ph type="sldNum" sz="quarter" idx="12"/>
          </p:nvPr>
        </p:nvSpPr>
        <p:spPr/>
        <p:txBody>
          <a:bodyPr/>
          <a:lstStyle/>
          <a:p>
            <a:fld id="{A4CC7B64-99A4-AD4D-9D82-FAFC04290126}" type="slidenum">
              <a:rPr lang="en-US" smtClean="0"/>
              <a:t>10</a:t>
            </a:fld>
            <a:endParaRPr lang="en-US"/>
          </a:p>
        </p:txBody>
      </p:sp>
    </p:spTree>
    <p:extLst>
      <p:ext uri="{BB962C8B-B14F-4D97-AF65-F5344CB8AC3E}">
        <p14:creationId xmlns:p14="http://schemas.microsoft.com/office/powerpoint/2010/main" val="882376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genome</a:t>
            </a:r>
            <a:endParaRPr lang="en-US" dirty="0"/>
          </a:p>
        </p:txBody>
      </p:sp>
      <p:sp>
        <p:nvSpPr>
          <p:cNvPr id="4" name="Rectangle 3"/>
          <p:cNvSpPr/>
          <p:nvPr/>
        </p:nvSpPr>
        <p:spPr>
          <a:xfrm>
            <a:off x="577313" y="2005259"/>
            <a:ext cx="8326140" cy="2031325"/>
          </a:xfrm>
          <a:prstGeom prst="rect">
            <a:avLst/>
          </a:prstGeom>
        </p:spPr>
        <p:txBody>
          <a:bodyPr wrap="square">
            <a:spAutoFit/>
          </a:bodyPr>
          <a:lstStyle/>
          <a:p>
            <a:r>
              <a:rPr lang="en-US" b="1" dirty="0" smtClean="0">
                <a:solidFill>
                  <a:srgbClr val="FF0000"/>
                </a:solidFill>
              </a:rPr>
              <a:t>Index in nucleotide space(</a:t>
            </a:r>
            <a:r>
              <a:rPr lang="en-US" b="1" dirty="0" err="1" smtClean="0">
                <a:solidFill>
                  <a:srgbClr val="FF0000"/>
                </a:solidFill>
              </a:rPr>
              <a:t>illumina</a:t>
            </a:r>
            <a:r>
              <a:rPr lang="en-US" b="1" dirty="0" smtClean="0">
                <a:solidFill>
                  <a:srgbClr val="FF0000"/>
                </a:solidFill>
              </a:rPr>
              <a:t>, 454)</a:t>
            </a:r>
          </a:p>
          <a:p>
            <a:pPr marL="285750" indent="-285750">
              <a:buFont typeface="Wingdings" charset="0"/>
              <a:buChar char="Ø"/>
            </a:pPr>
            <a:r>
              <a:rPr lang="en-US" dirty="0" smtClean="0"/>
              <a:t>bowtie-build -f chromosome1.fasta,chromosome2.fasta,chromosome3.fasta </a:t>
            </a:r>
            <a:r>
              <a:rPr lang="en-US" dirty="0" err="1" smtClean="0"/>
              <a:t>spombe</a:t>
            </a:r>
            <a:endParaRPr lang="en-US" dirty="0" smtClean="0"/>
          </a:p>
          <a:p>
            <a:pPr marL="285750" indent="-285750">
              <a:buFont typeface="Wingdings" charset="0"/>
              <a:buChar char="Ø"/>
            </a:pPr>
            <a:endParaRPr lang="en-US" dirty="0"/>
          </a:p>
          <a:p>
            <a:r>
              <a:rPr lang="en-US" b="1" dirty="0" smtClean="0">
                <a:solidFill>
                  <a:srgbClr val="FF0000"/>
                </a:solidFill>
              </a:rPr>
              <a:t>Index in color space (</a:t>
            </a:r>
            <a:r>
              <a:rPr lang="en-US" b="1" dirty="0" err="1" smtClean="0">
                <a:solidFill>
                  <a:srgbClr val="FF0000"/>
                </a:solidFill>
              </a:rPr>
              <a:t>SOLiD</a:t>
            </a:r>
            <a:r>
              <a:rPr lang="en-US" b="1" dirty="0" smtClean="0">
                <a:solidFill>
                  <a:srgbClr val="FF0000"/>
                </a:solidFill>
              </a:rPr>
              <a:t>)</a:t>
            </a:r>
          </a:p>
          <a:p>
            <a:pPr marL="285750" indent="-285750">
              <a:buFont typeface="Wingdings" charset="0"/>
              <a:buChar char="Ø"/>
            </a:pPr>
            <a:r>
              <a:rPr lang="en-US" dirty="0" smtClean="0"/>
              <a:t>bowtie-build -f chromosome1.fasta,chromosome2.fasta,chromosome3.fasta -C </a:t>
            </a:r>
            <a:r>
              <a:rPr lang="en-US" dirty="0" err="1" smtClean="0"/>
              <a:t>spombeC</a:t>
            </a:r>
            <a:endParaRPr lang="en-US" dirty="0"/>
          </a:p>
        </p:txBody>
      </p:sp>
      <p:sp>
        <p:nvSpPr>
          <p:cNvPr id="6" name="TextBox 5"/>
          <p:cNvSpPr txBox="1"/>
          <p:nvPr/>
        </p:nvSpPr>
        <p:spPr>
          <a:xfrm>
            <a:off x="513167" y="5580042"/>
            <a:ext cx="8290175" cy="646331"/>
          </a:xfrm>
          <a:prstGeom prst="rect">
            <a:avLst/>
          </a:prstGeom>
          <a:noFill/>
        </p:spPr>
        <p:txBody>
          <a:bodyPr wrap="none" rtlCol="0">
            <a:spAutoFit/>
          </a:bodyPr>
          <a:lstStyle/>
          <a:p>
            <a:r>
              <a:rPr lang="en-US" dirty="0" smtClean="0"/>
              <a:t>Note: similar in blast, when you  do alignment, you need to index the genome to make</a:t>
            </a:r>
          </a:p>
          <a:p>
            <a:r>
              <a:rPr lang="en-US" dirty="0"/>
              <a:t>t</a:t>
            </a:r>
            <a:r>
              <a:rPr lang="en-US" dirty="0" smtClean="0"/>
              <a:t>he pattern search more efficient.</a:t>
            </a:r>
            <a:endParaRPr lang="en-US" dirty="0"/>
          </a:p>
        </p:txBody>
      </p:sp>
      <p:sp>
        <p:nvSpPr>
          <p:cNvPr id="3" name="Slide Number Placeholder 2"/>
          <p:cNvSpPr>
            <a:spLocks noGrp="1"/>
          </p:cNvSpPr>
          <p:nvPr>
            <p:ph type="sldNum" sz="quarter" idx="12"/>
          </p:nvPr>
        </p:nvSpPr>
        <p:spPr/>
        <p:txBody>
          <a:bodyPr/>
          <a:lstStyle/>
          <a:p>
            <a:fld id="{A4CC7B64-99A4-AD4D-9D82-FAFC04290126}" type="slidenum">
              <a:rPr lang="en-US" smtClean="0"/>
              <a:t>11</a:t>
            </a:fld>
            <a:endParaRPr lang="en-US"/>
          </a:p>
        </p:txBody>
      </p:sp>
    </p:spTree>
    <p:extLst>
      <p:ext uri="{BB962C8B-B14F-4D97-AF65-F5344CB8AC3E}">
        <p14:creationId xmlns:p14="http://schemas.microsoft.com/office/powerpoint/2010/main" val="39516446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2774" y="1120610"/>
            <a:ext cx="6521512" cy="646331"/>
          </a:xfrm>
          <a:prstGeom prst="rect">
            <a:avLst/>
          </a:prstGeom>
          <a:noFill/>
        </p:spPr>
        <p:txBody>
          <a:bodyPr wrap="none" rtlCol="0">
            <a:spAutoFit/>
          </a:bodyPr>
          <a:lstStyle/>
          <a:p>
            <a:r>
              <a:rPr lang="en-US" dirty="0" smtClean="0"/>
              <a:t>&gt; bowtie -v 2 -B 1 </a:t>
            </a:r>
            <a:r>
              <a:rPr lang="en-US" dirty="0" err="1" smtClean="0"/>
              <a:t>spombe</a:t>
            </a:r>
            <a:r>
              <a:rPr lang="en-US" dirty="0" smtClean="0"/>
              <a:t> -c AAGGAATCTTTTTCATCTCCGGTCATTTG</a:t>
            </a:r>
            <a:endParaRPr lang="en-US" dirty="0"/>
          </a:p>
          <a:p>
            <a:endParaRPr lang="en-US" dirty="0"/>
          </a:p>
        </p:txBody>
      </p:sp>
      <p:sp>
        <p:nvSpPr>
          <p:cNvPr id="5" name="Rectangle 4"/>
          <p:cNvSpPr/>
          <p:nvPr/>
        </p:nvSpPr>
        <p:spPr>
          <a:xfrm>
            <a:off x="692774" y="1766941"/>
            <a:ext cx="8287653" cy="1015663"/>
          </a:xfrm>
          <a:prstGeom prst="rect">
            <a:avLst/>
          </a:prstGeom>
        </p:spPr>
        <p:txBody>
          <a:bodyPr wrap="square">
            <a:spAutoFit/>
          </a:bodyPr>
          <a:lstStyle/>
          <a:p>
            <a:r>
              <a:rPr lang="en-US" sz="1200" dirty="0" smtClean="0"/>
              <a:t>0	+	chr3	380089	AAGGAATCTTTTTCATCTCCGGTCATTTG	IIIIIIIIIIIIIIIIIIIIIIIIIIIII	0	10:G&gt;T</a:t>
            </a:r>
          </a:p>
          <a:p>
            <a:r>
              <a:rPr lang="en-US" sz="1200" dirty="0" smtClean="0"/>
              <a:t># reads processed: 1</a:t>
            </a:r>
          </a:p>
          <a:p>
            <a:r>
              <a:rPr lang="en-US" sz="1200" dirty="0" smtClean="0"/>
              <a:t># reads with at least one reported alignment: 1 (100.00%)</a:t>
            </a:r>
          </a:p>
          <a:p>
            <a:r>
              <a:rPr lang="en-US" sz="1200" dirty="0" smtClean="0"/>
              <a:t># reads that failed to align: 0 (0.00%)</a:t>
            </a:r>
          </a:p>
          <a:p>
            <a:r>
              <a:rPr lang="en-US" sz="1200" dirty="0" smtClean="0"/>
              <a:t>Reported 1 alignments to 1 output stream(s)</a:t>
            </a:r>
            <a:endParaRPr lang="en-US" sz="1200" dirty="0"/>
          </a:p>
        </p:txBody>
      </p:sp>
      <p:sp>
        <p:nvSpPr>
          <p:cNvPr id="6" name="TextBox 5"/>
          <p:cNvSpPr txBox="1"/>
          <p:nvPr/>
        </p:nvSpPr>
        <p:spPr>
          <a:xfrm>
            <a:off x="808239" y="3493509"/>
            <a:ext cx="8032968" cy="2031325"/>
          </a:xfrm>
          <a:prstGeom prst="rect">
            <a:avLst/>
          </a:prstGeom>
          <a:noFill/>
        </p:spPr>
        <p:txBody>
          <a:bodyPr wrap="none" rtlCol="0">
            <a:spAutoFit/>
          </a:bodyPr>
          <a:lstStyle/>
          <a:p>
            <a:r>
              <a:rPr lang="en-US" dirty="0" smtClean="0"/>
              <a:t>where </a:t>
            </a:r>
          </a:p>
          <a:p>
            <a:pPr marL="742950" lvl="1" indent="-285750">
              <a:buFont typeface="Arial"/>
              <a:buChar char="•"/>
            </a:pPr>
            <a:r>
              <a:rPr lang="en-US" dirty="0" smtClean="0"/>
              <a:t>“</a:t>
            </a:r>
            <a:r>
              <a:rPr lang="en-US" dirty="0" err="1" smtClean="0"/>
              <a:t>spombe</a:t>
            </a:r>
            <a:r>
              <a:rPr lang="en-US" dirty="0"/>
              <a:t>” is the index; </a:t>
            </a:r>
            <a:endParaRPr lang="en-US" dirty="0" smtClean="0"/>
          </a:p>
          <a:p>
            <a:pPr marL="742950" lvl="1" indent="-285750">
              <a:buFont typeface="Arial"/>
              <a:buChar char="•"/>
            </a:pPr>
            <a:r>
              <a:rPr lang="en-US" dirty="0" smtClean="0"/>
              <a:t>“</a:t>
            </a:r>
            <a:r>
              <a:rPr lang="en-US" dirty="0"/>
              <a:t>-v 2” tells that the valid alignments </a:t>
            </a:r>
            <a:r>
              <a:rPr lang="en-US" dirty="0" smtClean="0"/>
              <a:t>may  </a:t>
            </a:r>
            <a:r>
              <a:rPr lang="en-US" dirty="0"/>
              <a:t>have no more than 2 mismatches</a:t>
            </a:r>
            <a:r>
              <a:rPr lang="en-US" dirty="0" smtClean="0"/>
              <a:t>;</a:t>
            </a:r>
          </a:p>
          <a:p>
            <a:pPr marL="742950" lvl="1" indent="-285750">
              <a:buFont typeface="Arial"/>
              <a:buChar char="•"/>
            </a:pPr>
            <a:r>
              <a:rPr lang="en-US" dirty="0" smtClean="0"/>
              <a:t> </a:t>
            </a:r>
            <a:r>
              <a:rPr lang="en-US" dirty="0"/>
              <a:t>“–B 1” tells Bowtie that the first  </a:t>
            </a:r>
            <a:r>
              <a:rPr lang="en-US" dirty="0" smtClean="0"/>
              <a:t>base </a:t>
            </a:r>
            <a:r>
              <a:rPr lang="en-US" dirty="0"/>
              <a:t>of the reference sequence </a:t>
            </a:r>
            <a:r>
              <a:rPr lang="en-US" dirty="0" smtClean="0"/>
              <a:t>is </a:t>
            </a:r>
          </a:p>
          <a:p>
            <a:pPr lvl="1"/>
            <a:r>
              <a:rPr lang="en-US" dirty="0"/>
              <a:t> </a:t>
            </a:r>
            <a:r>
              <a:rPr lang="en-US" dirty="0" smtClean="0"/>
              <a:t>      indexed as position1 (default is 0).</a:t>
            </a:r>
          </a:p>
          <a:p>
            <a:pPr marL="742950" lvl="1" indent="-285750">
              <a:buFont typeface="Arial"/>
              <a:buChar char="•"/>
            </a:pPr>
            <a:r>
              <a:rPr lang="en-US" dirty="0" smtClean="0"/>
              <a:t>“</a:t>
            </a:r>
            <a:r>
              <a:rPr lang="en-US" dirty="0"/>
              <a:t>-c ” </a:t>
            </a:r>
            <a:r>
              <a:rPr lang="en-US" dirty="0" smtClean="0"/>
              <a:t>means </a:t>
            </a:r>
            <a:r>
              <a:rPr lang="en-US" dirty="0"/>
              <a:t>the query sequence is given on command line.</a:t>
            </a:r>
          </a:p>
          <a:p>
            <a:endParaRPr lang="en-US" dirty="0"/>
          </a:p>
        </p:txBody>
      </p:sp>
      <p:sp>
        <p:nvSpPr>
          <p:cNvPr id="2" name="Slide Number Placeholder 1"/>
          <p:cNvSpPr>
            <a:spLocks noGrp="1"/>
          </p:cNvSpPr>
          <p:nvPr>
            <p:ph type="sldNum" sz="quarter" idx="12"/>
          </p:nvPr>
        </p:nvSpPr>
        <p:spPr/>
        <p:txBody>
          <a:bodyPr/>
          <a:lstStyle/>
          <a:p>
            <a:fld id="{A4CC7B64-99A4-AD4D-9D82-FAFC04290126}" type="slidenum">
              <a:rPr lang="en-US" smtClean="0"/>
              <a:t>12</a:t>
            </a:fld>
            <a:endParaRPr lang="en-US"/>
          </a:p>
        </p:txBody>
      </p:sp>
    </p:spTree>
    <p:extLst>
      <p:ext uri="{BB962C8B-B14F-4D97-AF65-F5344CB8AC3E}">
        <p14:creationId xmlns:p14="http://schemas.microsoft.com/office/powerpoint/2010/main" val="382320593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2243" y="1259175"/>
            <a:ext cx="8659698" cy="1015663"/>
          </a:xfrm>
          <a:prstGeom prst="rect">
            <a:avLst/>
          </a:prstGeom>
        </p:spPr>
        <p:txBody>
          <a:bodyPr wrap="square">
            <a:spAutoFit/>
          </a:bodyPr>
          <a:lstStyle/>
          <a:p>
            <a:r>
              <a:rPr lang="en-US" dirty="0" smtClean="0"/>
              <a:t>&gt; bowtie -</a:t>
            </a:r>
            <a:r>
              <a:rPr lang="en-US" b="1" dirty="0" smtClean="0"/>
              <a:t>a</a:t>
            </a:r>
            <a:r>
              <a:rPr lang="en-US" dirty="0" smtClean="0"/>
              <a:t> -v 2 -B 1 </a:t>
            </a:r>
            <a:r>
              <a:rPr lang="en-US" dirty="0" err="1" smtClean="0"/>
              <a:t>spombe</a:t>
            </a:r>
            <a:r>
              <a:rPr lang="en-US" dirty="0" smtClean="0"/>
              <a:t> -c CAAAACATAAATAAATATTACAAAA</a:t>
            </a:r>
          </a:p>
          <a:p>
            <a:r>
              <a:rPr lang="en-US" sz="1400" dirty="0" smtClean="0"/>
              <a:t>0	+	chr3	15743	CAAAACATAAATAAATATTACAAAA	IIIIIIIIIIIIIIIIIIIIIIIII	1	</a:t>
            </a:r>
          </a:p>
          <a:p>
            <a:r>
              <a:rPr lang="en-US" sz="1400" dirty="0" smtClean="0"/>
              <a:t>0	+	chr3	4873	CAAAACATAAATAAATATTACAAAA	IIIIIIIIIIIIIIIIIIIIIIIII	1	</a:t>
            </a:r>
          </a:p>
          <a:p>
            <a:r>
              <a:rPr lang="en-US" sz="1400" dirty="0" smtClean="0"/>
              <a:t>0	-	chr3	2448379	TTTTGTAATATTTATTTATGTTTTG	IIIIIIIIIIIIIIIIIIIIIIIII	0</a:t>
            </a:r>
            <a:endParaRPr lang="en-US" sz="1400" dirty="0"/>
          </a:p>
        </p:txBody>
      </p:sp>
      <p:sp>
        <p:nvSpPr>
          <p:cNvPr id="5" name="TextBox 4"/>
          <p:cNvSpPr txBox="1"/>
          <p:nvPr/>
        </p:nvSpPr>
        <p:spPr>
          <a:xfrm>
            <a:off x="359217" y="2848911"/>
            <a:ext cx="7959255"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marL="285750" indent="-285750">
              <a:buFont typeface="Arial"/>
              <a:buChar char="•"/>
            </a:pPr>
            <a:r>
              <a:rPr lang="en-US" dirty="0" smtClean="0"/>
              <a:t> By </a:t>
            </a:r>
            <a:r>
              <a:rPr lang="en-US" dirty="0"/>
              <a:t>default, Bowtie will only report the first valid alignment it encounters. </a:t>
            </a:r>
            <a:r>
              <a:rPr lang="en-US" dirty="0" smtClean="0"/>
              <a:t> </a:t>
            </a:r>
          </a:p>
          <a:p>
            <a:r>
              <a:rPr lang="en-US" dirty="0"/>
              <a:t> </a:t>
            </a:r>
            <a:r>
              <a:rPr lang="en-US" dirty="0" smtClean="0"/>
              <a:t>      But </a:t>
            </a:r>
            <a:r>
              <a:rPr lang="en-US" dirty="0"/>
              <a:t>sometimes, there may be multiple valid alignments. If you want to show all </a:t>
            </a:r>
            <a:endParaRPr lang="en-US" dirty="0" smtClean="0"/>
          </a:p>
          <a:p>
            <a:r>
              <a:rPr lang="en-US" dirty="0" smtClean="0"/>
              <a:t>       the </a:t>
            </a:r>
            <a:r>
              <a:rPr lang="en-US" dirty="0"/>
              <a:t>valid alignments, you should use “-a”</a:t>
            </a:r>
            <a:r>
              <a:rPr lang="en-US" dirty="0" smtClean="0"/>
              <a:t>.</a:t>
            </a:r>
          </a:p>
          <a:p>
            <a:pPr marL="285750" indent="-285750">
              <a:buFont typeface="Arial"/>
              <a:buChar char="•"/>
            </a:pPr>
            <a:r>
              <a:rPr lang="en-US" dirty="0"/>
              <a:t> </a:t>
            </a:r>
            <a:r>
              <a:rPr lang="en-US" dirty="0" smtClean="0"/>
              <a:t>If you want no more than 2 alignment, then use “-k 2”</a:t>
            </a:r>
            <a:endParaRPr lang="en-US" dirty="0"/>
          </a:p>
        </p:txBody>
      </p:sp>
      <p:sp>
        <p:nvSpPr>
          <p:cNvPr id="6" name="TextBox 5"/>
          <p:cNvSpPr txBox="1"/>
          <p:nvPr/>
        </p:nvSpPr>
        <p:spPr>
          <a:xfrm>
            <a:off x="282243" y="4617201"/>
            <a:ext cx="8501288" cy="923330"/>
          </a:xfrm>
          <a:prstGeom prst="rect">
            <a:avLst/>
          </a:prstGeom>
          <a:noFill/>
        </p:spPr>
        <p:txBody>
          <a:bodyPr wrap="square" rtlCol="0">
            <a:spAutoFit/>
          </a:bodyPr>
          <a:lstStyle/>
          <a:p>
            <a:r>
              <a:rPr lang="en-US" dirty="0" smtClean="0"/>
              <a:t>&gt; bowtie -</a:t>
            </a:r>
            <a:r>
              <a:rPr lang="en-US" b="1" dirty="0" smtClean="0"/>
              <a:t>k</a:t>
            </a:r>
            <a:r>
              <a:rPr lang="en-US" dirty="0" smtClean="0"/>
              <a:t> 2 -v 2 -B 1 </a:t>
            </a:r>
            <a:r>
              <a:rPr lang="en-US" dirty="0" err="1" smtClean="0"/>
              <a:t>spombe</a:t>
            </a:r>
            <a:r>
              <a:rPr lang="en-US" dirty="0" smtClean="0"/>
              <a:t> -c CAAAACATAAATAAATATTACAAAA</a:t>
            </a:r>
          </a:p>
          <a:p>
            <a:r>
              <a:rPr lang="en-US" dirty="0" smtClean="0"/>
              <a:t>0	+	chr3		15743	CAAAACATAAATAAATATTACAAAA	IIIIIIIIIIIIIIIIIIIIIIIII	1	</a:t>
            </a:r>
          </a:p>
          <a:p>
            <a:r>
              <a:rPr lang="en-US" dirty="0" smtClean="0"/>
              <a:t>0	+	chr3 	4873	CAAAACATAAATAAATATTACAAAA	IIIIIIIIIIIIIIIIIIIIIIIII	1</a:t>
            </a:r>
            <a:endParaRPr lang="en-US" dirty="0"/>
          </a:p>
        </p:txBody>
      </p:sp>
      <p:sp>
        <p:nvSpPr>
          <p:cNvPr id="7" name="TextBox 6"/>
          <p:cNvSpPr txBox="1"/>
          <p:nvPr/>
        </p:nvSpPr>
        <p:spPr>
          <a:xfrm>
            <a:off x="357162" y="648260"/>
            <a:ext cx="2690009" cy="369332"/>
          </a:xfrm>
          <a:prstGeom prst="rect">
            <a:avLst/>
          </a:prstGeom>
          <a:noFill/>
        </p:spPr>
        <p:txBody>
          <a:bodyPr wrap="none" rtlCol="0">
            <a:spAutoFit/>
          </a:bodyPr>
          <a:lstStyle/>
          <a:p>
            <a:r>
              <a:rPr lang="en-US" b="1" dirty="0" smtClean="0"/>
              <a:t>Control output alignment: </a:t>
            </a:r>
            <a:endParaRPr lang="en-US" b="1" dirty="0"/>
          </a:p>
        </p:txBody>
      </p:sp>
      <p:sp>
        <p:nvSpPr>
          <p:cNvPr id="2" name="Slide Number Placeholder 1"/>
          <p:cNvSpPr>
            <a:spLocks noGrp="1"/>
          </p:cNvSpPr>
          <p:nvPr>
            <p:ph type="sldNum" sz="quarter" idx="12"/>
          </p:nvPr>
        </p:nvSpPr>
        <p:spPr/>
        <p:txBody>
          <a:bodyPr/>
          <a:lstStyle/>
          <a:p>
            <a:fld id="{A4CC7B64-99A4-AD4D-9D82-FAFC04290126}" type="slidenum">
              <a:rPr lang="en-US" smtClean="0"/>
              <a:t>13</a:t>
            </a:fld>
            <a:endParaRPr lang="en-US"/>
          </a:p>
        </p:txBody>
      </p:sp>
    </p:spTree>
    <p:extLst>
      <p:ext uri="{BB962C8B-B14F-4D97-AF65-F5344CB8AC3E}">
        <p14:creationId xmlns:p14="http://schemas.microsoft.com/office/powerpoint/2010/main" val="225402263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62" y="648260"/>
            <a:ext cx="2690009" cy="369332"/>
          </a:xfrm>
          <a:prstGeom prst="rect">
            <a:avLst/>
          </a:prstGeom>
          <a:noFill/>
        </p:spPr>
        <p:txBody>
          <a:bodyPr wrap="none" rtlCol="0">
            <a:spAutoFit/>
          </a:bodyPr>
          <a:lstStyle/>
          <a:p>
            <a:r>
              <a:rPr lang="en-US" b="1" dirty="0" smtClean="0"/>
              <a:t>Control output alignment: </a:t>
            </a:r>
            <a:endParaRPr lang="en-US" b="1" dirty="0"/>
          </a:p>
        </p:txBody>
      </p:sp>
      <p:sp>
        <p:nvSpPr>
          <p:cNvPr id="5" name="TextBox 4"/>
          <p:cNvSpPr txBox="1"/>
          <p:nvPr/>
        </p:nvSpPr>
        <p:spPr>
          <a:xfrm>
            <a:off x="551655" y="1282768"/>
            <a:ext cx="6659020" cy="369332"/>
          </a:xfrm>
          <a:prstGeom prst="rect">
            <a:avLst/>
          </a:prstGeom>
          <a:noFill/>
        </p:spPr>
        <p:txBody>
          <a:bodyPr wrap="none" rtlCol="0">
            <a:spAutoFit/>
          </a:bodyPr>
          <a:lstStyle/>
          <a:p>
            <a:r>
              <a:rPr lang="en-US" dirty="0" smtClean="0"/>
              <a:t>If we want to suppress alignments that have more than m hits, then :</a:t>
            </a:r>
            <a:endParaRPr lang="en-US" dirty="0"/>
          </a:p>
        </p:txBody>
      </p:sp>
      <p:sp>
        <p:nvSpPr>
          <p:cNvPr id="7" name="Rectangle 6"/>
          <p:cNvSpPr/>
          <p:nvPr/>
        </p:nvSpPr>
        <p:spPr>
          <a:xfrm>
            <a:off x="551655" y="1841303"/>
            <a:ext cx="7787314" cy="646331"/>
          </a:xfrm>
          <a:prstGeom prst="rect">
            <a:avLst/>
          </a:prstGeom>
        </p:spPr>
        <p:txBody>
          <a:bodyPr wrap="square">
            <a:spAutoFit/>
          </a:bodyPr>
          <a:lstStyle/>
          <a:p>
            <a:r>
              <a:rPr lang="en-US" b="1" dirty="0" smtClean="0"/>
              <a:t>&gt; bowtie  -v 2 -B 1 </a:t>
            </a:r>
            <a:r>
              <a:rPr lang="en-US" b="1" dirty="0" err="1" smtClean="0"/>
              <a:t>spombe</a:t>
            </a:r>
            <a:r>
              <a:rPr lang="en-US" b="1" dirty="0" smtClean="0"/>
              <a:t> -c TGATCTATTATATTACATTACACAGGTTA -m 1</a:t>
            </a:r>
          </a:p>
          <a:p>
            <a:r>
              <a:rPr lang="en-US" dirty="0" smtClean="0"/>
              <a:t>   No alignments</a:t>
            </a:r>
            <a:endParaRPr lang="en-US" dirty="0"/>
          </a:p>
        </p:txBody>
      </p:sp>
      <p:sp>
        <p:nvSpPr>
          <p:cNvPr id="8" name="Rectangle 7"/>
          <p:cNvSpPr/>
          <p:nvPr/>
        </p:nvSpPr>
        <p:spPr>
          <a:xfrm>
            <a:off x="357162" y="2899056"/>
            <a:ext cx="8110099" cy="2215991"/>
          </a:xfrm>
          <a:prstGeom prst="rect">
            <a:avLst/>
          </a:prstGeom>
        </p:spPr>
        <p:txBody>
          <a:bodyPr wrap="square">
            <a:spAutoFit/>
          </a:bodyPr>
          <a:lstStyle/>
          <a:p>
            <a:r>
              <a:rPr lang="en-US" b="1" dirty="0" smtClean="0"/>
              <a:t>&gt; bowtie -a -v 2 -B 1 </a:t>
            </a:r>
            <a:r>
              <a:rPr lang="en-US" b="1" dirty="0" err="1" smtClean="0"/>
              <a:t>spombe</a:t>
            </a:r>
            <a:r>
              <a:rPr lang="en-US" b="1" dirty="0" smtClean="0"/>
              <a:t> -c CAAAACATAAATAAATATTACAAAA –m 1</a:t>
            </a:r>
          </a:p>
          <a:p>
            <a:r>
              <a:rPr lang="en-US" dirty="0"/>
              <a:t> </a:t>
            </a:r>
            <a:r>
              <a:rPr lang="en-US" dirty="0" smtClean="0"/>
              <a:t>  No alignments</a:t>
            </a:r>
          </a:p>
          <a:p>
            <a:r>
              <a:rPr lang="en-US" b="1" dirty="0" smtClean="0"/>
              <a:t>&gt; bowtie -a -v 2 -B 1 </a:t>
            </a:r>
            <a:r>
              <a:rPr lang="en-US" b="1" dirty="0" err="1" smtClean="0"/>
              <a:t>spombe</a:t>
            </a:r>
            <a:r>
              <a:rPr lang="en-US" b="1" dirty="0" smtClean="0"/>
              <a:t> -c CAAAACATAAATAAATATTACAAAA -m 2</a:t>
            </a:r>
          </a:p>
          <a:p>
            <a:r>
              <a:rPr lang="en-US" dirty="0" smtClean="0"/>
              <a:t>   No alignments</a:t>
            </a:r>
          </a:p>
          <a:p>
            <a:r>
              <a:rPr lang="en-US" b="1" dirty="0" smtClean="0"/>
              <a:t>&gt; bowtie -a -v 2 -B 1 </a:t>
            </a:r>
            <a:r>
              <a:rPr lang="en-US" b="1" dirty="0" err="1" smtClean="0"/>
              <a:t>spombe</a:t>
            </a:r>
            <a:r>
              <a:rPr lang="en-US" b="1" dirty="0" smtClean="0"/>
              <a:t> -c CAAAACATAAATAAATATTACAAAA -m 3</a:t>
            </a:r>
          </a:p>
          <a:p>
            <a:r>
              <a:rPr lang="en-US" sz="1600" dirty="0" smtClean="0"/>
              <a:t>0	+	chr3	15743	CAAAACATAAATAAATATTACAAAA	IIIIIIIIIIIIIIIIIIIIIIIII	1	</a:t>
            </a:r>
          </a:p>
          <a:p>
            <a:r>
              <a:rPr lang="en-US" sz="1600" dirty="0" smtClean="0"/>
              <a:t>0	+	chr3	4873	CAAAACATAAATAAATATTACAAAA	IIIIIIIIIIIIIIIIIIIIIIIII	1	</a:t>
            </a:r>
          </a:p>
          <a:p>
            <a:r>
              <a:rPr lang="en-US" sz="1600" dirty="0" smtClean="0"/>
              <a:t>0	-	chr3	2448379	TTTTGTAATATTTATTTATGTTTTG	IIIIIIIIIIIIIIIIIIIIIIIII	0</a:t>
            </a:r>
            <a:endParaRPr lang="en-US" sz="1600" dirty="0"/>
          </a:p>
        </p:txBody>
      </p:sp>
      <p:sp>
        <p:nvSpPr>
          <p:cNvPr id="2" name="Slide Number Placeholder 1"/>
          <p:cNvSpPr>
            <a:spLocks noGrp="1"/>
          </p:cNvSpPr>
          <p:nvPr>
            <p:ph type="sldNum" sz="quarter" idx="12"/>
          </p:nvPr>
        </p:nvSpPr>
        <p:spPr/>
        <p:txBody>
          <a:bodyPr/>
          <a:lstStyle/>
          <a:p>
            <a:fld id="{A4CC7B64-99A4-AD4D-9D82-FAFC04290126}" type="slidenum">
              <a:rPr lang="en-US" smtClean="0"/>
              <a:t>14</a:t>
            </a:fld>
            <a:endParaRPr lang="en-US"/>
          </a:p>
        </p:txBody>
      </p:sp>
    </p:spTree>
    <p:extLst>
      <p:ext uri="{BB962C8B-B14F-4D97-AF65-F5344CB8AC3E}">
        <p14:creationId xmlns:p14="http://schemas.microsoft.com/office/powerpoint/2010/main" val="20514019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1851" y="679867"/>
            <a:ext cx="3303271" cy="369332"/>
          </a:xfrm>
          <a:prstGeom prst="rect">
            <a:avLst/>
          </a:prstGeom>
          <a:noFill/>
        </p:spPr>
        <p:txBody>
          <a:bodyPr wrap="none" rtlCol="0">
            <a:spAutoFit/>
          </a:bodyPr>
          <a:lstStyle/>
          <a:p>
            <a:r>
              <a:rPr lang="en-US" b="1" dirty="0" smtClean="0"/>
              <a:t>Sort alignment based on quality:</a:t>
            </a:r>
            <a:endParaRPr lang="en-US" b="1" dirty="0"/>
          </a:p>
        </p:txBody>
      </p:sp>
      <p:sp>
        <p:nvSpPr>
          <p:cNvPr id="6" name="Rectangle 5"/>
          <p:cNvSpPr/>
          <p:nvPr/>
        </p:nvSpPr>
        <p:spPr>
          <a:xfrm>
            <a:off x="461851" y="1246610"/>
            <a:ext cx="8775161" cy="1815882"/>
          </a:xfrm>
          <a:prstGeom prst="rect">
            <a:avLst/>
          </a:prstGeom>
        </p:spPr>
        <p:txBody>
          <a:bodyPr wrap="square">
            <a:spAutoFit/>
          </a:bodyPr>
          <a:lstStyle/>
          <a:p>
            <a:r>
              <a:rPr lang="en-US" sz="1600" dirty="0" smtClean="0"/>
              <a:t>&gt; bowtie -a --</a:t>
            </a:r>
            <a:r>
              <a:rPr lang="en-US" sz="1600" b="1" dirty="0" smtClean="0"/>
              <a:t>best</a:t>
            </a:r>
            <a:r>
              <a:rPr lang="en-US" sz="1600" dirty="0" smtClean="0"/>
              <a:t> -v 2 -B 1 </a:t>
            </a:r>
            <a:r>
              <a:rPr lang="en-US" sz="1600" dirty="0" err="1" smtClean="0"/>
              <a:t>spombe</a:t>
            </a:r>
            <a:r>
              <a:rPr lang="en-US" sz="1600" dirty="0" smtClean="0"/>
              <a:t> -c TGATCTATTATATTACATTACACAGGTTA</a:t>
            </a:r>
          </a:p>
          <a:p>
            <a:endParaRPr lang="en-US" sz="1200" dirty="0"/>
          </a:p>
          <a:p>
            <a:r>
              <a:rPr lang="en-US" sz="1200" dirty="0" smtClean="0"/>
              <a:t>0	+	chr1	5325211	TGATCTATTATATTACATTACACAGGTTA	IIIIIIIIIIIIIIIIIIIIIIIIIIIII	1	17:A&gt;T</a:t>
            </a:r>
          </a:p>
          <a:p>
            <a:r>
              <a:rPr lang="en-US" sz="1200" dirty="0" smtClean="0"/>
              <a:t>0	+	chr2	2080991	TGATCTATTATATTACATTACACAGGTTA	IIIIIIIIIIIIIIIIIIIIIIIIIIIII	1	17:A&gt;T</a:t>
            </a:r>
          </a:p>
          <a:p>
            <a:r>
              <a:rPr lang="en-US" sz="1200" dirty="0" smtClean="0"/>
              <a:t>0	-	chr3	1401128	TAACCTGTGTAATGTAATATAATAGATCA	IIIIIIIIIIIIIIIIIIIIIIIIIIIII	0	8:G&gt;A</a:t>
            </a:r>
          </a:p>
          <a:p>
            <a:r>
              <a:rPr lang="en-US" sz="1200" dirty="0" smtClean="0"/>
              <a:t>0	+	chr3	1582044	TGATCTATTATATTACATTACACAGGTTA	IIIIIIIIIIIIIIIIIIIIIIIIIIIII	0	3:C&gt;T</a:t>
            </a:r>
          </a:p>
          <a:p>
            <a:r>
              <a:rPr lang="en-US" sz="1200" dirty="0" smtClean="0"/>
              <a:t>0	-	chr1	2854315	TAACCTGTGTAATGTAATATAATAGATCA	IIIIIIIIIIIIIIIIIIIIIIIIIIIII	15	17:T&gt;A,28:C&gt;T</a:t>
            </a:r>
          </a:p>
          <a:p>
            <a:r>
              <a:rPr lang="en-US" sz="1200" dirty="0" smtClean="0"/>
              <a:t>0	-	chr2	1826516	TAACCTGTGTAATGTAATATAATAGATCA	IIIIIIIIIIIIIIIIIIIIIIIIIIIII	15	17:T&gt;A,28:C&gt;T</a:t>
            </a:r>
          </a:p>
          <a:p>
            <a:r>
              <a:rPr lang="en-US" sz="1200" dirty="0" smtClean="0"/>
              <a:t>0	-	chr1	5021818	TAACCTGTGTAATGTAATATAATAGATCA	IIIIIIIIIIIIIIIIIIIIIIIIIIIII	15	17:T&gt;A,28:C&gt;T</a:t>
            </a:r>
          </a:p>
        </p:txBody>
      </p:sp>
      <p:pic>
        <p:nvPicPr>
          <p:cNvPr id="7" name="Picture 6" descr="Screen Shot 2012-11-07 at 8.58.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84" y="3343569"/>
            <a:ext cx="8658152" cy="3264127"/>
          </a:xfrm>
          <a:prstGeom prst="rect">
            <a:avLst/>
          </a:prstGeom>
        </p:spPr>
      </p:pic>
      <p:sp>
        <p:nvSpPr>
          <p:cNvPr id="2" name="Slide Number Placeholder 1"/>
          <p:cNvSpPr>
            <a:spLocks noGrp="1"/>
          </p:cNvSpPr>
          <p:nvPr>
            <p:ph type="sldNum" sz="quarter" idx="12"/>
          </p:nvPr>
        </p:nvSpPr>
        <p:spPr/>
        <p:txBody>
          <a:bodyPr/>
          <a:lstStyle/>
          <a:p>
            <a:fld id="{A4CC7B64-99A4-AD4D-9D82-FAFC04290126}" type="slidenum">
              <a:rPr lang="en-US" smtClean="0"/>
              <a:t>15</a:t>
            </a:fld>
            <a:endParaRPr lang="en-US"/>
          </a:p>
        </p:txBody>
      </p:sp>
    </p:spTree>
    <p:extLst>
      <p:ext uri="{BB962C8B-B14F-4D97-AF65-F5344CB8AC3E}">
        <p14:creationId xmlns:p14="http://schemas.microsoft.com/office/powerpoint/2010/main" val="260015538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9413" y="1295596"/>
            <a:ext cx="8259330" cy="584776"/>
          </a:xfrm>
          <a:prstGeom prst="rect">
            <a:avLst/>
          </a:prstGeom>
          <a:noFill/>
        </p:spPr>
        <p:txBody>
          <a:bodyPr wrap="none" rtlCol="0">
            <a:spAutoFit/>
          </a:bodyPr>
          <a:lstStyle/>
          <a:p>
            <a:r>
              <a:rPr lang="en-US" sz="1400" dirty="0" smtClean="0"/>
              <a:t>&gt; bowtie </a:t>
            </a:r>
            <a:r>
              <a:rPr lang="en-US" sz="1400" dirty="0"/>
              <a:t>–p </a:t>
            </a:r>
            <a:r>
              <a:rPr lang="en-US" sz="1400" dirty="0" smtClean="0"/>
              <a:t>4 </a:t>
            </a:r>
            <a:r>
              <a:rPr lang="en-US" sz="1400" dirty="0"/>
              <a:t>-m 1 -v 0 –B 1 </a:t>
            </a:r>
            <a:r>
              <a:rPr lang="en-US" sz="1400" dirty="0" err="1" smtClean="0"/>
              <a:t>spombe</a:t>
            </a:r>
            <a:r>
              <a:rPr lang="en-US" sz="1400" dirty="0" smtClean="0"/>
              <a:t> </a:t>
            </a:r>
            <a:r>
              <a:rPr lang="en-US" sz="1400" dirty="0"/>
              <a:t>-f ./examples/example6/</a:t>
            </a:r>
            <a:r>
              <a:rPr lang="en-US" sz="1400" dirty="0" err="1"/>
              <a:t>reads.fa</a:t>
            </a:r>
            <a:r>
              <a:rPr lang="en-US" sz="1400" dirty="0"/>
              <a:t> &gt; ./examples/example6/map_m1_v0.txt</a:t>
            </a:r>
          </a:p>
          <a:p>
            <a:endParaRPr lang="en-US" dirty="0"/>
          </a:p>
        </p:txBody>
      </p:sp>
      <p:sp>
        <p:nvSpPr>
          <p:cNvPr id="5" name="TextBox 4"/>
          <p:cNvSpPr txBox="1"/>
          <p:nvPr/>
        </p:nvSpPr>
        <p:spPr>
          <a:xfrm>
            <a:off x="474680" y="577246"/>
            <a:ext cx="2615507" cy="369332"/>
          </a:xfrm>
          <a:prstGeom prst="rect">
            <a:avLst/>
          </a:prstGeom>
          <a:noFill/>
        </p:spPr>
        <p:txBody>
          <a:bodyPr wrap="none" rtlCol="0">
            <a:spAutoFit/>
          </a:bodyPr>
          <a:lstStyle/>
          <a:p>
            <a:r>
              <a:rPr lang="en-US" b="1" dirty="0" smtClean="0"/>
              <a:t>Alignment using </a:t>
            </a:r>
            <a:r>
              <a:rPr lang="en-US" b="1" dirty="0" err="1" smtClean="0"/>
              <a:t>fasta</a:t>
            </a:r>
            <a:r>
              <a:rPr lang="en-US" b="1" dirty="0" smtClean="0"/>
              <a:t> file</a:t>
            </a:r>
            <a:endParaRPr lang="en-US" b="1" dirty="0"/>
          </a:p>
        </p:txBody>
      </p:sp>
      <p:sp>
        <p:nvSpPr>
          <p:cNvPr id="6" name="TextBox 5"/>
          <p:cNvSpPr txBox="1"/>
          <p:nvPr/>
        </p:nvSpPr>
        <p:spPr>
          <a:xfrm>
            <a:off x="372047" y="1713612"/>
            <a:ext cx="4304534" cy="954107"/>
          </a:xfrm>
          <a:prstGeom prst="rect">
            <a:avLst/>
          </a:prstGeom>
          <a:noFill/>
        </p:spPr>
        <p:txBody>
          <a:bodyPr wrap="none" rtlCol="0">
            <a:spAutoFit/>
          </a:bodyPr>
          <a:lstStyle/>
          <a:p>
            <a:r>
              <a:rPr lang="en-US" sz="1400" dirty="0" smtClean="0"/>
              <a:t># reads processed: 6</a:t>
            </a:r>
          </a:p>
          <a:p>
            <a:r>
              <a:rPr lang="en-US" sz="1400" dirty="0" smtClean="0"/>
              <a:t># reads with at least one reported alignment: 4 (66.67%)</a:t>
            </a:r>
          </a:p>
          <a:p>
            <a:r>
              <a:rPr lang="en-US" sz="1400" dirty="0" smtClean="0"/>
              <a:t># reads that failed to align: 2 (33.33%)</a:t>
            </a:r>
          </a:p>
          <a:p>
            <a:r>
              <a:rPr lang="en-US" sz="1400" dirty="0" smtClean="0"/>
              <a:t>Reported 4 alignments to 1 output stream(s)</a:t>
            </a:r>
            <a:endParaRPr lang="en-US" sz="1400" dirty="0"/>
          </a:p>
        </p:txBody>
      </p:sp>
      <p:sp>
        <p:nvSpPr>
          <p:cNvPr id="7" name="TextBox 6"/>
          <p:cNvSpPr txBox="1"/>
          <p:nvPr/>
        </p:nvSpPr>
        <p:spPr>
          <a:xfrm>
            <a:off x="372047" y="3001677"/>
            <a:ext cx="5750292" cy="1107996"/>
          </a:xfrm>
          <a:prstGeom prst="rect">
            <a:avLst/>
          </a:prstGeom>
          <a:noFill/>
        </p:spPr>
        <p:txBody>
          <a:bodyPr wrap="none" rtlCol="0">
            <a:spAutoFit/>
          </a:bodyPr>
          <a:lstStyle/>
          <a:p>
            <a:r>
              <a:rPr lang="en-US" dirty="0" smtClean="0"/>
              <a:t>&gt; more map_m1_v0.txt </a:t>
            </a:r>
          </a:p>
          <a:p>
            <a:r>
              <a:rPr lang="en-US" sz="1200" dirty="0" smtClean="0"/>
              <a:t>1       +       chr2    532913  AGAGCGATCGTTGTTCATATTATGTTTAT   IIIIIIIIIIIIIIIIIIIIIIIIIIIII   0       </a:t>
            </a:r>
          </a:p>
          <a:p>
            <a:r>
              <a:rPr lang="en-US" sz="1200" dirty="0" smtClean="0"/>
              <a:t>6       +       chr2    4000074 GTAGATCTCGATTTATTTAAAGAAGATAT   IIIIIIIIIIIIIIIIIIIIIIIIIIIII   0       </a:t>
            </a:r>
          </a:p>
          <a:p>
            <a:r>
              <a:rPr lang="en-US" sz="1200" dirty="0" smtClean="0"/>
              <a:t>2       +       chr1    4558453 TGTTCTCCGGATTATCATTGATCTTTTGA   IIIIIIIIIIIIIIIIIIIIIIIIIIIII   0       </a:t>
            </a:r>
          </a:p>
          <a:p>
            <a:r>
              <a:rPr lang="en-US" sz="1200" dirty="0" smtClean="0"/>
              <a:t>5       +       chr1    1760089 GTATACCCAGTTCCCTCCCTAAATGCTCC   IIIIIIIIIIIIIIIIIIIIIIIIIIIII   0 </a:t>
            </a:r>
            <a:endParaRPr lang="en-US" sz="1200" dirty="0"/>
          </a:p>
        </p:txBody>
      </p:sp>
      <p:sp>
        <p:nvSpPr>
          <p:cNvPr id="8" name="Rectangle 7"/>
          <p:cNvSpPr/>
          <p:nvPr/>
        </p:nvSpPr>
        <p:spPr>
          <a:xfrm>
            <a:off x="6517225" y="1749031"/>
            <a:ext cx="2358164" cy="1938992"/>
          </a:xfrm>
          <a:prstGeom prst="rect">
            <a:avLst/>
          </a:prstGeom>
        </p:spPr>
        <p:txBody>
          <a:bodyPr wrap="square">
            <a:spAutoFit/>
          </a:bodyPr>
          <a:lstStyle/>
          <a:p>
            <a:r>
              <a:rPr lang="en-US" sz="1000" dirty="0" smtClean="0"/>
              <a:t>&gt;1</a:t>
            </a:r>
          </a:p>
          <a:p>
            <a:r>
              <a:rPr lang="en-US" sz="1000" dirty="0" smtClean="0"/>
              <a:t>AGAGCGATCGTTGTTCATATTATGTTTAT</a:t>
            </a:r>
          </a:p>
          <a:p>
            <a:r>
              <a:rPr lang="en-US" sz="1000" dirty="0" smtClean="0"/>
              <a:t>&gt;2</a:t>
            </a:r>
          </a:p>
          <a:p>
            <a:r>
              <a:rPr lang="en-US" sz="1000" dirty="0" smtClean="0"/>
              <a:t>TGTTCTCCGGATTATCATTGATCTTTTGA</a:t>
            </a:r>
          </a:p>
          <a:p>
            <a:r>
              <a:rPr lang="en-US" sz="1000" dirty="0" smtClean="0"/>
              <a:t>&gt;3</a:t>
            </a:r>
          </a:p>
          <a:p>
            <a:r>
              <a:rPr lang="en-US" sz="1000" dirty="0" smtClean="0"/>
              <a:t>TTAGTAAGTCGTATATTAGAGTAGGCAAT</a:t>
            </a:r>
          </a:p>
          <a:p>
            <a:r>
              <a:rPr lang="en-US" sz="1000" dirty="0" smtClean="0"/>
              <a:t>&gt;4</a:t>
            </a:r>
          </a:p>
          <a:p>
            <a:r>
              <a:rPr lang="en-US" sz="1000" dirty="0" smtClean="0"/>
              <a:t>CAACCTGTGTAATGTAATATAATAGATCA</a:t>
            </a:r>
          </a:p>
          <a:p>
            <a:r>
              <a:rPr lang="en-US" sz="1000" dirty="0" smtClean="0"/>
              <a:t>&gt;5</a:t>
            </a:r>
          </a:p>
          <a:p>
            <a:r>
              <a:rPr lang="en-US" sz="1000" dirty="0" smtClean="0"/>
              <a:t>GTATACCCAGTTCCCTCCCTAAATGCTCC</a:t>
            </a:r>
          </a:p>
          <a:p>
            <a:r>
              <a:rPr lang="en-US" sz="1000" dirty="0" smtClean="0"/>
              <a:t>&gt;6</a:t>
            </a:r>
          </a:p>
          <a:p>
            <a:r>
              <a:rPr lang="en-US" sz="1000" dirty="0" smtClean="0"/>
              <a:t>GTAGATCTCGATTTATTTAAAGAAGATAT</a:t>
            </a:r>
            <a:endParaRPr lang="en-US" sz="1000" dirty="0"/>
          </a:p>
        </p:txBody>
      </p:sp>
      <p:sp>
        <p:nvSpPr>
          <p:cNvPr id="11" name="TextBox 10"/>
          <p:cNvSpPr txBox="1"/>
          <p:nvPr/>
        </p:nvSpPr>
        <p:spPr>
          <a:xfrm>
            <a:off x="372047" y="4575059"/>
            <a:ext cx="8303375" cy="156966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endParaRPr lang="en-US" sz="1600" dirty="0" smtClean="0"/>
          </a:p>
          <a:p>
            <a:pPr marL="285750" indent="-285750">
              <a:buFont typeface="Arial"/>
              <a:buChar char="•"/>
            </a:pPr>
            <a:r>
              <a:rPr lang="en-US" sz="1600" dirty="0"/>
              <a:t>T</a:t>
            </a:r>
            <a:r>
              <a:rPr lang="en-US" sz="1600" dirty="0" smtClean="0"/>
              <a:t>he </a:t>
            </a:r>
            <a:r>
              <a:rPr lang="en-US" sz="1600" dirty="0"/>
              <a:t>alignments were saved into the file “map_m1_v0.txt”. </a:t>
            </a:r>
            <a:endParaRPr lang="en-US" sz="1600" dirty="0" smtClean="0"/>
          </a:p>
          <a:p>
            <a:pPr marL="285750" indent="-285750">
              <a:buFont typeface="Arial"/>
              <a:buChar char="•"/>
            </a:pPr>
            <a:r>
              <a:rPr lang="en-US" sz="1600" dirty="0" smtClean="0"/>
              <a:t>“</a:t>
            </a:r>
            <a:r>
              <a:rPr lang="en-US" sz="1600" dirty="0"/>
              <a:t>-p </a:t>
            </a:r>
            <a:r>
              <a:rPr lang="en-US" sz="1600" dirty="0" smtClean="0"/>
              <a:t>4” </a:t>
            </a:r>
            <a:r>
              <a:rPr lang="en-US" sz="1600" dirty="0"/>
              <a:t>tells Bowtie to launch 6 parallel search threads (default: 1). </a:t>
            </a:r>
            <a:r>
              <a:rPr lang="en-US" sz="1600" dirty="0" smtClean="0"/>
              <a:t>Threads </a:t>
            </a:r>
            <a:r>
              <a:rPr lang="en-US" sz="1600" dirty="0"/>
              <a:t>will run </a:t>
            </a:r>
            <a:endParaRPr lang="en-US" sz="1600" dirty="0" smtClean="0"/>
          </a:p>
          <a:p>
            <a:r>
              <a:rPr lang="en-US" sz="1600" dirty="0"/>
              <a:t> </a:t>
            </a:r>
            <a:r>
              <a:rPr lang="en-US" sz="1600" dirty="0" smtClean="0"/>
              <a:t>     on </a:t>
            </a:r>
            <a:r>
              <a:rPr lang="en-US" sz="1600" dirty="0"/>
              <a:t>separate processors/cores and synchronize when parsing reads and outputting alignments. </a:t>
            </a:r>
            <a:endParaRPr lang="en-US" sz="1600" dirty="0" smtClean="0"/>
          </a:p>
          <a:p>
            <a:pPr marL="285750" indent="-285750">
              <a:buFont typeface="Arial"/>
              <a:buChar char="•"/>
            </a:pPr>
            <a:r>
              <a:rPr lang="en-US" sz="1600" dirty="0" smtClean="0"/>
              <a:t>“</a:t>
            </a:r>
            <a:r>
              <a:rPr lang="en-US" sz="1600" dirty="0"/>
              <a:t>-</a:t>
            </a:r>
            <a:r>
              <a:rPr lang="en-US" sz="1600" dirty="0" smtClean="0"/>
              <a:t>f ” </a:t>
            </a:r>
            <a:r>
              <a:rPr lang="en-US" sz="1600" dirty="0"/>
              <a:t>tells Bowtie the input file was in “</a:t>
            </a:r>
            <a:r>
              <a:rPr lang="en-US" sz="1600" dirty="0" err="1"/>
              <a:t>fasta</a:t>
            </a:r>
            <a:r>
              <a:rPr lang="en-US" sz="1600" dirty="0"/>
              <a:t>” format(use “-q” for “</a:t>
            </a:r>
            <a:r>
              <a:rPr lang="en-US" sz="1600" dirty="0" err="1"/>
              <a:t>fastq</a:t>
            </a:r>
            <a:r>
              <a:rPr lang="en-US" sz="1600" dirty="0"/>
              <a:t>” format).</a:t>
            </a:r>
          </a:p>
          <a:p>
            <a:endParaRPr lang="en-US" sz="1600" dirty="0"/>
          </a:p>
        </p:txBody>
      </p:sp>
      <p:sp>
        <p:nvSpPr>
          <p:cNvPr id="2" name="Slide Number Placeholder 1"/>
          <p:cNvSpPr>
            <a:spLocks noGrp="1"/>
          </p:cNvSpPr>
          <p:nvPr>
            <p:ph type="sldNum" sz="quarter" idx="12"/>
          </p:nvPr>
        </p:nvSpPr>
        <p:spPr/>
        <p:txBody>
          <a:bodyPr/>
          <a:lstStyle/>
          <a:p>
            <a:fld id="{A4CC7B64-99A4-AD4D-9D82-FAFC04290126}" type="slidenum">
              <a:rPr lang="en-US" smtClean="0"/>
              <a:t>16</a:t>
            </a:fld>
            <a:endParaRPr lang="en-US"/>
          </a:p>
        </p:txBody>
      </p:sp>
    </p:spTree>
    <p:extLst>
      <p:ext uri="{BB962C8B-B14F-4D97-AF65-F5344CB8AC3E}">
        <p14:creationId xmlns:p14="http://schemas.microsoft.com/office/powerpoint/2010/main" val="198051305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5801" y="590073"/>
            <a:ext cx="2255621" cy="369332"/>
          </a:xfrm>
          <a:prstGeom prst="rect">
            <a:avLst/>
          </a:prstGeom>
          <a:noFill/>
        </p:spPr>
        <p:txBody>
          <a:bodyPr wrap="none" rtlCol="0">
            <a:spAutoFit/>
          </a:bodyPr>
          <a:lstStyle/>
          <a:p>
            <a:r>
              <a:rPr lang="en-US" b="1" dirty="0" smtClean="0"/>
              <a:t>Paired-end alignment</a:t>
            </a:r>
            <a:endParaRPr lang="en-US" b="1" dirty="0"/>
          </a:p>
        </p:txBody>
      </p:sp>
      <p:sp>
        <p:nvSpPr>
          <p:cNvPr id="6" name="Rectangle 5"/>
          <p:cNvSpPr/>
          <p:nvPr/>
        </p:nvSpPr>
        <p:spPr>
          <a:xfrm>
            <a:off x="256583" y="1212548"/>
            <a:ext cx="8723844" cy="646331"/>
          </a:xfrm>
          <a:prstGeom prst="rect">
            <a:avLst/>
          </a:prstGeom>
        </p:spPr>
        <p:txBody>
          <a:bodyPr wrap="square">
            <a:spAutoFit/>
          </a:bodyPr>
          <a:lstStyle/>
          <a:p>
            <a:r>
              <a:rPr lang="en-US" dirty="0" smtClean="0"/>
              <a:t>&gt; bowtie –p 4 </a:t>
            </a:r>
            <a:r>
              <a:rPr lang="en-US" dirty="0"/>
              <a:t>-m 1 -v 3 -B 1 </a:t>
            </a:r>
            <a:r>
              <a:rPr lang="en-US" dirty="0" err="1" smtClean="0"/>
              <a:t>spombe</a:t>
            </a:r>
            <a:r>
              <a:rPr lang="en-US" dirty="0" smtClean="0"/>
              <a:t> </a:t>
            </a:r>
            <a:r>
              <a:rPr lang="en-US" dirty="0"/>
              <a:t>--</a:t>
            </a:r>
            <a:r>
              <a:rPr lang="en-US" dirty="0" err="1"/>
              <a:t>fr</a:t>
            </a:r>
            <a:r>
              <a:rPr lang="en-US" dirty="0"/>
              <a:t> -f -1 ./examples/example7/read1.fa  -2 ./examples/example7/read2.fa &gt; ./examples/example7/paired_map_m1_v0.txt</a:t>
            </a:r>
          </a:p>
        </p:txBody>
      </p:sp>
      <p:grpSp>
        <p:nvGrpSpPr>
          <p:cNvPr id="51" name="Group 50"/>
          <p:cNvGrpSpPr/>
          <p:nvPr/>
        </p:nvGrpSpPr>
        <p:grpSpPr>
          <a:xfrm>
            <a:off x="384873" y="2042290"/>
            <a:ext cx="7735998" cy="1387795"/>
            <a:chOff x="307899" y="1939666"/>
            <a:chExt cx="7735998" cy="1387795"/>
          </a:xfrm>
        </p:grpSpPr>
        <p:sp>
          <p:nvSpPr>
            <p:cNvPr id="23" name="TextBox 22"/>
            <p:cNvSpPr txBox="1"/>
            <p:nvPr/>
          </p:nvSpPr>
          <p:spPr>
            <a:xfrm>
              <a:off x="1385552" y="1939666"/>
              <a:ext cx="598203" cy="369332"/>
            </a:xfrm>
            <a:prstGeom prst="rect">
              <a:avLst/>
            </a:prstGeom>
            <a:noFill/>
          </p:spPr>
          <p:txBody>
            <a:bodyPr wrap="none" rtlCol="0">
              <a:spAutoFit/>
            </a:bodyPr>
            <a:lstStyle/>
            <a:p>
              <a:r>
                <a:rPr lang="en-US" dirty="0" smtClean="0"/>
                <a:t>tag1</a:t>
              </a:r>
              <a:endParaRPr lang="en-US" dirty="0"/>
            </a:p>
          </p:txBody>
        </p:sp>
        <p:grpSp>
          <p:nvGrpSpPr>
            <p:cNvPr id="50" name="Group 49"/>
            <p:cNvGrpSpPr/>
            <p:nvPr/>
          </p:nvGrpSpPr>
          <p:grpSpPr>
            <a:xfrm>
              <a:off x="307899" y="2385946"/>
              <a:ext cx="7735998" cy="941515"/>
              <a:chOff x="243754" y="2360290"/>
              <a:chExt cx="7735998" cy="941515"/>
            </a:xfrm>
          </p:grpSpPr>
          <p:grpSp>
            <p:nvGrpSpPr>
              <p:cNvPr id="33" name="Group 32"/>
              <p:cNvGrpSpPr/>
              <p:nvPr/>
            </p:nvGrpSpPr>
            <p:grpSpPr>
              <a:xfrm>
                <a:off x="1205943" y="2385964"/>
                <a:ext cx="6773809" cy="915841"/>
                <a:chOff x="1205943" y="2385964"/>
                <a:chExt cx="6773809" cy="915841"/>
              </a:xfrm>
            </p:grpSpPr>
            <p:cxnSp>
              <p:nvCxnSpPr>
                <p:cNvPr id="19" name="Straight Arrow Connector 18"/>
                <p:cNvCxnSpPr/>
                <p:nvPr/>
              </p:nvCxnSpPr>
              <p:spPr>
                <a:xfrm>
                  <a:off x="1205943" y="2450099"/>
                  <a:ext cx="6773809" cy="128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1205943" y="2732308"/>
                  <a:ext cx="6684004"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1205943" y="2385964"/>
                  <a:ext cx="1128968"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6671175" y="2796444"/>
                  <a:ext cx="1218772"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7047990" y="2932473"/>
                  <a:ext cx="598203" cy="369332"/>
                </a:xfrm>
                <a:prstGeom prst="rect">
                  <a:avLst/>
                </a:prstGeom>
                <a:noFill/>
              </p:spPr>
              <p:txBody>
                <a:bodyPr wrap="none" rtlCol="0">
                  <a:spAutoFit/>
                </a:bodyPr>
                <a:lstStyle/>
                <a:p>
                  <a:r>
                    <a:rPr lang="en-US" dirty="0" smtClean="0"/>
                    <a:t>tag2</a:t>
                  </a:r>
                  <a:endParaRPr lang="en-US" dirty="0"/>
                </a:p>
              </p:txBody>
            </p:sp>
          </p:grpSp>
          <p:sp>
            <p:nvSpPr>
              <p:cNvPr id="25" name="TextBox 24"/>
              <p:cNvSpPr txBox="1"/>
              <p:nvPr/>
            </p:nvSpPr>
            <p:spPr>
              <a:xfrm>
                <a:off x="243754" y="2360290"/>
                <a:ext cx="335586" cy="369332"/>
              </a:xfrm>
              <a:prstGeom prst="rect">
                <a:avLst/>
              </a:prstGeom>
              <a:noFill/>
            </p:spPr>
            <p:txBody>
              <a:bodyPr wrap="none" rtlCol="0">
                <a:spAutoFit/>
              </a:bodyPr>
              <a:lstStyle/>
              <a:p>
                <a:r>
                  <a:rPr lang="en-US" dirty="0" err="1" smtClean="0"/>
                  <a:t>fr</a:t>
                </a:r>
                <a:endParaRPr lang="en-US" dirty="0"/>
              </a:p>
            </p:txBody>
          </p:sp>
        </p:grpSp>
      </p:grpSp>
      <p:grpSp>
        <p:nvGrpSpPr>
          <p:cNvPr id="49" name="Group 48"/>
          <p:cNvGrpSpPr/>
          <p:nvPr/>
        </p:nvGrpSpPr>
        <p:grpSpPr>
          <a:xfrm>
            <a:off x="328563" y="3552915"/>
            <a:ext cx="7879015" cy="1315908"/>
            <a:chOff x="328563" y="3552915"/>
            <a:chExt cx="7879015" cy="1315908"/>
          </a:xfrm>
        </p:grpSpPr>
        <p:sp>
          <p:nvSpPr>
            <p:cNvPr id="26" name="TextBox 25"/>
            <p:cNvSpPr txBox="1"/>
            <p:nvPr/>
          </p:nvSpPr>
          <p:spPr>
            <a:xfrm>
              <a:off x="328563" y="3922247"/>
              <a:ext cx="338554" cy="369332"/>
            </a:xfrm>
            <a:prstGeom prst="rect">
              <a:avLst/>
            </a:prstGeom>
            <a:noFill/>
          </p:spPr>
          <p:txBody>
            <a:bodyPr wrap="none" rtlCol="0">
              <a:spAutoFit/>
            </a:bodyPr>
            <a:lstStyle/>
            <a:p>
              <a:r>
                <a:rPr lang="en-US" dirty="0" err="1"/>
                <a:t>r</a:t>
              </a:r>
              <a:r>
                <a:rPr lang="en-US" dirty="0" err="1" smtClean="0"/>
                <a:t>f</a:t>
              </a:r>
              <a:endParaRPr lang="en-US" dirty="0"/>
            </a:p>
          </p:txBody>
        </p:sp>
        <p:grpSp>
          <p:nvGrpSpPr>
            <p:cNvPr id="36" name="Group 35"/>
            <p:cNvGrpSpPr/>
            <p:nvPr/>
          </p:nvGrpSpPr>
          <p:grpSpPr>
            <a:xfrm>
              <a:off x="1433769" y="3552915"/>
              <a:ext cx="6773809" cy="1315908"/>
              <a:chOff x="1281369" y="3400515"/>
              <a:chExt cx="6773809" cy="1315908"/>
            </a:xfrm>
          </p:grpSpPr>
          <p:cxnSp>
            <p:nvCxnSpPr>
              <p:cNvPr id="37" name="Straight Arrow Connector 36"/>
              <p:cNvCxnSpPr/>
              <p:nvPr/>
            </p:nvCxnSpPr>
            <p:spPr>
              <a:xfrm>
                <a:off x="1281369" y="3859643"/>
                <a:ext cx="6773809" cy="128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1281369" y="4141852"/>
                <a:ext cx="6684004"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6836405" y="3795508"/>
                <a:ext cx="1128968"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a:off x="1281369" y="4225065"/>
                <a:ext cx="1218772"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1409659" y="4347091"/>
                <a:ext cx="598203" cy="369332"/>
              </a:xfrm>
              <a:prstGeom prst="rect">
                <a:avLst/>
              </a:prstGeom>
              <a:noFill/>
            </p:spPr>
            <p:txBody>
              <a:bodyPr wrap="none" rtlCol="0">
                <a:spAutoFit/>
              </a:bodyPr>
              <a:lstStyle/>
              <a:p>
                <a:r>
                  <a:rPr lang="en-US" dirty="0" smtClean="0"/>
                  <a:t>tag2</a:t>
                </a:r>
                <a:endParaRPr lang="en-US" dirty="0"/>
              </a:p>
            </p:txBody>
          </p:sp>
          <p:sp>
            <p:nvSpPr>
              <p:cNvPr id="42" name="TextBox 41"/>
              <p:cNvSpPr txBox="1"/>
              <p:nvPr/>
            </p:nvSpPr>
            <p:spPr>
              <a:xfrm>
                <a:off x="7054502" y="3400515"/>
                <a:ext cx="598203" cy="369332"/>
              </a:xfrm>
              <a:prstGeom prst="rect">
                <a:avLst/>
              </a:prstGeom>
              <a:noFill/>
            </p:spPr>
            <p:txBody>
              <a:bodyPr wrap="none" rtlCol="0">
                <a:spAutoFit/>
              </a:bodyPr>
              <a:lstStyle/>
              <a:p>
                <a:r>
                  <a:rPr lang="en-US" dirty="0" smtClean="0"/>
                  <a:t>tag1</a:t>
                </a:r>
                <a:endParaRPr lang="en-US" dirty="0"/>
              </a:p>
            </p:txBody>
          </p:sp>
        </p:grpSp>
      </p:grpSp>
      <p:grpSp>
        <p:nvGrpSpPr>
          <p:cNvPr id="53" name="Group 52"/>
          <p:cNvGrpSpPr/>
          <p:nvPr/>
        </p:nvGrpSpPr>
        <p:grpSpPr>
          <a:xfrm>
            <a:off x="372046" y="5137495"/>
            <a:ext cx="7710336" cy="1332736"/>
            <a:chOff x="333559" y="5086183"/>
            <a:chExt cx="7710336" cy="1332736"/>
          </a:xfrm>
        </p:grpSpPr>
        <p:grpSp>
          <p:nvGrpSpPr>
            <p:cNvPr id="34" name="Group 33"/>
            <p:cNvGrpSpPr/>
            <p:nvPr/>
          </p:nvGrpSpPr>
          <p:grpSpPr>
            <a:xfrm>
              <a:off x="1270086" y="5086183"/>
              <a:ext cx="6773809" cy="741337"/>
              <a:chOff x="1281369" y="3400515"/>
              <a:chExt cx="6773809" cy="741337"/>
            </a:xfrm>
          </p:grpSpPr>
          <p:cxnSp>
            <p:nvCxnSpPr>
              <p:cNvPr id="27" name="Straight Arrow Connector 26"/>
              <p:cNvCxnSpPr/>
              <p:nvPr/>
            </p:nvCxnSpPr>
            <p:spPr>
              <a:xfrm>
                <a:off x="1281369" y="3859643"/>
                <a:ext cx="6773809" cy="128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1281369" y="4141852"/>
                <a:ext cx="6684004"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6836405" y="3795508"/>
                <a:ext cx="1128968"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573342" y="3426176"/>
                <a:ext cx="598203" cy="369332"/>
              </a:xfrm>
              <a:prstGeom prst="rect">
                <a:avLst/>
              </a:prstGeom>
              <a:noFill/>
            </p:spPr>
            <p:txBody>
              <a:bodyPr wrap="none" rtlCol="0">
                <a:spAutoFit/>
              </a:bodyPr>
              <a:lstStyle/>
              <a:p>
                <a:r>
                  <a:rPr lang="en-US" dirty="0" smtClean="0"/>
                  <a:t>tag1</a:t>
                </a:r>
                <a:endParaRPr lang="en-US" dirty="0"/>
              </a:p>
            </p:txBody>
          </p:sp>
          <p:sp>
            <p:nvSpPr>
              <p:cNvPr id="32" name="TextBox 31"/>
              <p:cNvSpPr txBox="1"/>
              <p:nvPr/>
            </p:nvSpPr>
            <p:spPr>
              <a:xfrm>
                <a:off x="7054502" y="3400515"/>
                <a:ext cx="598203" cy="369332"/>
              </a:xfrm>
              <a:prstGeom prst="rect">
                <a:avLst/>
              </a:prstGeom>
              <a:noFill/>
            </p:spPr>
            <p:txBody>
              <a:bodyPr wrap="none" rtlCol="0">
                <a:spAutoFit/>
              </a:bodyPr>
              <a:lstStyle/>
              <a:p>
                <a:r>
                  <a:rPr lang="en-US" dirty="0" smtClean="0"/>
                  <a:t>tag2</a:t>
                </a:r>
                <a:endParaRPr lang="en-US" dirty="0"/>
              </a:p>
            </p:txBody>
          </p:sp>
        </p:grpSp>
        <p:grpSp>
          <p:nvGrpSpPr>
            <p:cNvPr id="52" name="Group 51"/>
            <p:cNvGrpSpPr/>
            <p:nvPr/>
          </p:nvGrpSpPr>
          <p:grpSpPr>
            <a:xfrm>
              <a:off x="333559" y="5156729"/>
              <a:ext cx="7684677" cy="1262190"/>
              <a:chOff x="333559" y="5156729"/>
              <a:chExt cx="7684677" cy="1262190"/>
            </a:xfrm>
          </p:grpSpPr>
          <p:sp>
            <p:nvSpPr>
              <p:cNvPr id="35" name="TextBox 34"/>
              <p:cNvSpPr txBox="1"/>
              <p:nvPr/>
            </p:nvSpPr>
            <p:spPr>
              <a:xfrm>
                <a:off x="333559" y="5156729"/>
                <a:ext cx="387321" cy="369332"/>
              </a:xfrm>
              <a:prstGeom prst="rect">
                <a:avLst/>
              </a:prstGeom>
              <a:noFill/>
            </p:spPr>
            <p:txBody>
              <a:bodyPr wrap="none" rtlCol="0">
                <a:spAutoFit/>
              </a:bodyPr>
              <a:lstStyle/>
              <a:p>
                <a:r>
                  <a:rPr lang="en-US" dirty="0" err="1"/>
                  <a:t>f</a:t>
                </a:r>
                <a:r>
                  <a:rPr lang="en-US" dirty="0" err="1" smtClean="0"/>
                  <a:t>f</a:t>
                </a:r>
                <a:r>
                  <a:rPr lang="en-US" dirty="0" smtClean="0"/>
                  <a:t>:</a:t>
                </a:r>
                <a:endParaRPr lang="en-US" dirty="0"/>
              </a:p>
            </p:txBody>
          </p:sp>
          <p:cxnSp>
            <p:nvCxnSpPr>
              <p:cNvPr id="43" name="Straight Arrow Connector 42"/>
              <p:cNvCxnSpPr/>
              <p:nvPr/>
            </p:nvCxnSpPr>
            <p:spPr>
              <a:xfrm>
                <a:off x="1347065" y="5457739"/>
                <a:ext cx="1128968"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a:off x="1308984" y="5966565"/>
                <a:ext cx="1218772"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a:off x="6799464" y="5953737"/>
                <a:ext cx="1218772"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7105816" y="6036759"/>
                <a:ext cx="598203" cy="369332"/>
              </a:xfrm>
              <a:prstGeom prst="rect">
                <a:avLst/>
              </a:prstGeom>
              <a:noFill/>
            </p:spPr>
            <p:txBody>
              <a:bodyPr wrap="none" rtlCol="0">
                <a:spAutoFit/>
              </a:bodyPr>
              <a:lstStyle/>
              <a:p>
                <a:r>
                  <a:rPr lang="en-US" dirty="0" smtClean="0"/>
                  <a:t>tag1</a:t>
                </a:r>
                <a:endParaRPr lang="en-US" dirty="0"/>
              </a:p>
            </p:txBody>
          </p:sp>
          <p:sp>
            <p:nvSpPr>
              <p:cNvPr id="48" name="TextBox 47"/>
              <p:cNvSpPr txBox="1"/>
              <p:nvPr/>
            </p:nvSpPr>
            <p:spPr>
              <a:xfrm>
                <a:off x="1562059" y="6049587"/>
                <a:ext cx="598203" cy="369332"/>
              </a:xfrm>
              <a:prstGeom prst="rect">
                <a:avLst/>
              </a:prstGeom>
              <a:noFill/>
            </p:spPr>
            <p:txBody>
              <a:bodyPr wrap="none" rtlCol="0">
                <a:spAutoFit/>
              </a:bodyPr>
              <a:lstStyle/>
              <a:p>
                <a:r>
                  <a:rPr lang="en-US" dirty="0" smtClean="0"/>
                  <a:t>tag2</a:t>
                </a:r>
                <a:endParaRPr lang="en-US" dirty="0"/>
              </a:p>
            </p:txBody>
          </p:sp>
        </p:grpSp>
      </p:grpSp>
      <p:sp>
        <p:nvSpPr>
          <p:cNvPr id="54" name="TextBox 53"/>
          <p:cNvSpPr txBox="1"/>
          <p:nvPr/>
        </p:nvSpPr>
        <p:spPr>
          <a:xfrm>
            <a:off x="4823773" y="289955"/>
            <a:ext cx="3454792"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marL="285750" indent="-285750">
              <a:buFont typeface="Arial"/>
              <a:buChar char="•"/>
            </a:pPr>
            <a:r>
              <a:rPr lang="en-US" dirty="0" smtClean="0"/>
              <a:t>-1, -2 specify the two mate files.</a:t>
            </a:r>
          </a:p>
          <a:p>
            <a:pPr marL="285750" indent="-285750">
              <a:buFont typeface="Arial"/>
              <a:buChar char="•"/>
            </a:pPr>
            <a:r>
              <a:rPr lang="en-US" dirty="0" smtClean="0"/>
              <a:t>-I specify minimum insert size</a:t>
            </a:r>
          </a:p>
          <a:p>
            <a:pPr marL="285750" indent="-285750">
              <a:buFont typeface="Arial"/>
              <a:buChar char="•"/>
            </a:pPr>
            <a:r>
              <a:rPr lang="en-US" dirty="0" smtClean="0"/>
              <a:t>-X specify maximum insert size</a:t>
            </a:r>
            <a:endParaRPr lang="en-US" dirty="0"/>
          </a:p>
        </p:txBody>
      </p:sp>
      <p:sp>
        <p:nvSpPr>
          <p:cNvPr id="2" name="Slide Number Placeholder 1"/>
          <p:cNvSpPr>
            <a:spLocks noGrp="1"/>
          </p:cNvSpPr>
          <p:nvPr>
            <p:ph type="sldNum" sz="quarter" idx="12"/>
          </p:nvPr>
        </p:nvSpPr>
        <p:spPr/>
        <p:txBody>
          <a:bodyPr/>
          <a:lstStyle/>
          <a:p>
            <a:fld id="{A4CC7B64-99A4-AD4D-9D82-FAFC04290126}" type="slidenum">
              <a:rPr lang="en-US" smtClean="0"/>
              <a:t>17</a:t>
            </a:fld>
            <a:endParaRPr lang="en-US"/>
          </a:p>
        </p:txBody>
      </p:sp>
    </p:spTree>
    <p:extLst>
      <p:ext uri="{BB962C8B-B14F-4D97-AF65-F5344CB8AC3E}">
        <p14:creationId xmlns:p14="http://schemas.microsoft.com/office/powerpoint/2010/main" val="374376106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7509" y="461797"/>
            <a:ext cx="3350947" cy="369332"/>
          </a:xfrm>
          <a:prstGeom prst="rect">
            <a:avLst/>
          </a:prstGeom>
          <a:noFill/>
        </p:spPr>
        <p:txBody>
          <a:bodyPr wrap="none" rtlCol="0">
            <a:spAutoFit/>
          </a:bodyPr>
          <a:lstStyle/>
          <a:p>
            <a:r>
              <a:rPr lang="en-US" b="1" dirty="0" err="1" smtClean="0"/>
              <a:t>Colorspace</a:t>
            </a:r>
            <a:r>
              <a:rPr lang="en-US" b="1" dirty="0" smtClean="0"/>
              <a:t> single-end alignment</a:t>
            </a:r>
            <a:endParaRPr lang="en-US" b="1" dirty="0"/>
          </a:p>
        </p:txBody>
      </p:sp>
      <p:sp>
        <p:nvSpPr>
          <p:cNvPr id="5" name="TextBox 4"/>
          <p:cNvSpPr txBox="1"/>
          <p:nvPr/>
        </p:nvSpPr>
        <p:spPr>
          <a:xfrm>
            <a:off x="179459" y="1215010"/>
            <a:ext cx="6868888" cy="1600438"/>
          </a:xfrm>
          <a:prstGeom prst="rect">
            <a:avLst/>
          </a:prstGeom>
          <a:noFill/>
        </p:spPr>
        <p:txBody>
          <a:bodyPr wrap="none" rtlCol="0">
            <a:spAutoFit/>
          </a:bodyPr>
          <a:lstStyle/>
          <a:p>
            <a:r>
              <a:rPr lang="en-US" sz="1400" dirty="0" smtClean="0"/>
              <a:t>&gt; bowtie -p 4 -m 1 -v 3 -B 1 -C </a:t>
            </a:r>
            <a:r>
              <a:rPr lang="en-US" sz="1400" dirty="0" err="1" smtClean="0"/>
              <a:t>spombeC</a:t>
            </a:r>
            <a:r>
              <a:rPr lang="en-US" sz="1400" dirty="0" smtClean="0"/>
              <a:t> --col-</a:t>
            </a:r>
            <a:r>
              <a:rPr lang="en-US" sz="1400" dirty="0" err="1" smtClean="0"/>
              <a:t>keepend</a:t>
            </a:r>
            <a:r>
              <a:rPr lang="en-US" sz="1400" dirty="0" smtClean="0"/>
              <a:t> -f ./examples/example8/</a:t>
            </a:r>
            <a:r>
              <a:rPr lang="en-US" sz="1400" dirty="0" err="1" smtClean="0"/>
              <a:t>reads.csfasta</a:t>
            </a:r>
            <a:r>
              <a:rPr lang="en-US" sz="1400" dirty="0" smtClean="0"/>
              <a:t> </a:t>
            </a:r>
          </a:p>
          <a:p>
            <a:r>
              <a:rPr lang="en-US" sz="1400" dirty="0"/>
              <a:t> </a:t>
            </a:r>
            <a:r>
              <a:rPr lang="en-US" sz="1400" dirty="0" smtClean="0"/>
              <a:t>      -Q ./examples/example8/</a:t>
            </a:r>
            <a:r>
              <a:rPr lang="en-US" sz="1400" dirty="0" err="1" smtClean="0"/>
              <a:t>reads.qual</a:t>
            </a:r>
            <a:r>
              <a:rPr lang="en-US" sz="1400" dirty="0" smtClean="0"/>
              <a:t> &gt; ./examples/example8/col_map_m1_v3.txt</a:t>
            </a:r>
          </a:p>
          <a:p>
            <a:r>
              <a:rPr lang="en-US" sz="1400" dirty="0" smtClean="0"/>
              <a:t># reads processed: </a:t>
            </a:r>
            <a:r>
              <a:rPr lang="en-US" sz="1400" dirty="0" smtClean="0"/>
              <a:t>4</a:t>
            </a:r>
            <a:endParaRPr lang="en-US" sz="1400" dirty="0" smtClean="0"/>
          </a:p>
          <a:p>
            <a:r>
              <a:rPr lang="en-US" sz="1400" dirty="0" smtClean="0"/>
              <a:t># reads with at least one reported alignment: 3 (50.00%)</a:t>
            </a:r>
          </a:p>
          <a:p>
            <a:r>
              <a:rPr lang="en-US" sz="1400" dirty="0" smtClean="0"/>
              <a:t># reads that failed to align: 3 (50.00%)</a:t>
            </a:r>
          </a:p>
          <a:p>
            <a:r>
              <a:rPr lang="en-US" sz="1400" dirty="0" smtClean="0"/>
              <a:t>Reported 3 alignments to 1 output stream(s)</a:t>
            </a:r>
          </a:p>
          <a:p>
            <a:endParaRPr lang="en-US" sz="1400" dirty="0"/>
          </a:p>
        </p:txBody>
      </p:sp>
      <p:sp>
        <p:nvSpPr>
          <p:cNvPr id="6" name="TextBox 5"/>
          <p:cNvSpPr txBox="1"/>
          <p:nvPr/>
        </p:nvSpPr>
        <p:spPr>
          <a:xfrm>
            <a:off x="198423" y="3148694"/>
            <a:ext cx="8661345"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marL="285750" indent="-285750">
              <a:buFont typeface="Arial"/>
              <a:buChar char="•"/>
            </a:pPr>
            <a:r>
              <a:rPr lang="en-US" dirty="0" smtClean="0"/>
              <a:t> - C : specifies color space</a:t>
            </a:r>
          </a:p>
          <a:p>
            <a:pPr marL="285750" indent="-285750">
              <a:buFont typeface="Arial"/>
              <a:buChar char="•"/>
            </a:pPr>
            <a:r>
              <a:rPr lang="en-US" dirty="0" smtClean="0"/>
              <a:t> --col-</a:t>
            </a:r>
            <a:r>
              <a:rPr lang="en-US" dirty="0" err="1" smtClean="0"/>
              <a:t>keepend</a:t>
            </a:r>
            <a:r>
              <a:rPr lang="en-US" dirty="0" smtClean="0"/>
              <a:t>: whether keeps initial and last </a:t>
            </a:r>
            <a:r>
              <a:rPr lang="en-US" dirty="0" err="1" smtClean="0"/>
              <a:t>colorspace</a:t>
            </a:r>
            <a:r>
              <a:rPr lang="en-US" dirty="0" smtClean="0"/>
              <a:t> numbers, the default is to trim</a:t>
            </a:r>
          </a:p>
          <a:p>
            <a:pPr marL="285750" indent="-285750">
              <a:buFont typeface="Arial"/>
              <a:buChar char="•"/>
            </a:pPr>
            <a:r>
              <a:rPr lang="en-US" dirty="0" smtClean="0"/>
              <a:t> -Q: specify quality files </a:t>
            </a:r>
            <a:endParaRPr lang="en-US" dirty="0"/>
          </a:p>
        </p:txBody>
      </p:sp>
      <p:sp>
        <p:nvSpPr>
          <p:cNvPr id="7" name="TextBox 6"/>
          <p:cNvSpPr txBox="1"/>
          <p:nvPr/>
        </p:nvSpPr>
        <p:spPr>
          <a:xfrm>
            <a:off x="198423" y="4564282"/>
            <a:ext cx="7311392" cy="830997"/>
          </a:xfrm>
          <a:prstGeom prst="rect">
            <a:avLst/>
          </a:prstGeom>
          <a:noFill/>
        </p:spPr>
        <p:txBody>
          <a:bodyPr wrap="none" rtlCol="0">
            <a:spAutoFit/>
          </a:bodyPr>
          <a:lstStyle/>
          <a:p>
            <a:r>
              <a:rPr lang="en-US" sz="1200" dirty="0" smtClean="0"/>
              <a:t>&gt;more col_map_m1_v3.txt </a:t>
            </a:r>
          </a:p>
          <a:p>
            <a:r>
              <a:rPr lang="en-US" sz="1200" dirty="0" smtClean="0"/>
              <a:t>427_96_802_F3   +       chr1    3666149 AACATGTTGGAAGAACCCGAATATA       !!9B81!'$!6=GNFSQNO@46NS5       0       </a:t>
            </a:r>
          </a:p>
          <a:p>
            <a:r>
              <a:rPr lang="en-US" sz="1200" dirty="0" smtClean="0"/>
              <a:t>427_96_376_F3   +       chr1    1201942 TCACGATCACCGTTATCACGCTGGA       &gt;H5J&lt;.LIKG@.!&lt;&gt;A0!CMIDOR3       0       </a:t>
            </a:r>
          </a:p>
          <a:p>
            <a:r>
              <a:rPr lang="en-US" sz="1200" dirty="0" smtClean="0"/>
              <a:t>427_96_1644_F3  +       chr1    5160407 TGAAGAGCTCATATATTCCTTTCCC       73)=?IB44!"CVVO:",D?1-DN1       0 </a:t>
            </a:r>
            <a:endParaRPr lang="en-US" sz="1200" dirty="0"/>
          </a:p>
        </p:txBody>
      </p:sp>
      <p:sp>
        <p:nvSpPr>
          <p:cNvPr id="8" name="TextBox 7"/>
          <p:cNvSpPr txBox="1"/>
          <p:nvPr/>
        </p:nvSpPr>
        <p:spPr>
          <a:xfrm>
            <a:off x="5000264" y="4326146"/>
            <a:ext cx="2327417" cy="369332"/>
          </a:xfrm>
          <a:prstGeom prst="rect">
            <a:avLst/>
          </a:prstGeom>
          <a:noFill/>
        </p:spPr>
        <p:txBody>
          <a:bodyPr wrap="none" rtlCol="0">
            <a:spAutoFit/>
          </a:bodyPr>
          <a:lstStyle/>
          <a:p>
            <a:r>
              <a:rPr lang="en-US" dirty="0" smtClean="0"/>
              <a:t>ASII-encoded qualities.</a:t>
            </a:r>
            <a:endParaRPr lang="en-US" dirty="0"/>
          </a:p>
        </p:txBody>
      </p:sp>
      <p:sp>
        <p:nvSpPr>
          <p:cNvPr id="2" name="Slide Number Placeholder 1"/>
          <p:cNvSpPr>
            <a:spLocks noGrp="1"/>
          </p:cNvSpPr>
          <p:nvPr>
            <p:ph type="sldNum" sz="quarter" idx="12"/>
          </p:nvPr>
        </p:nvSpPr>
        <p:spPr/>
        <p:txBody>
          <a:bodyPr/>
          <a:lstStyle/>
          <a:p>
            <a:fld id="{A4CC7B64-99A4-AD4D-9D82-FAFC04290126}" type="slidenum">
              <a:rPr lang="en-US" smtClean="0"/>
              <a:t>18</a:t>
            </a:fld>
            <a:endParaRPr lang="en-US"/>
          </a:p>
        </p:txBody>
      </p:sp>
    </p:spTree>
    <p:extLst>
      <p:ext uri="{BB962C8B-B14F-4D97-AF65-F5344CB8AC3E}">
        <p14:creationId xmlns:p14="http://schemas.microsoft.com/office/powerpoint/2010/main" val="360668660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338" y="628556"/>
            <a:ext cx="3360641" cy="369332"/>
          </a:xfrm>
          <a:prstGeom prst="rect">
            <a:avLst/>
          </a:prstGeom>
          <a:noFill/>
        </p:spPr>
        <p:txBody>
          <a:bodyPr wrap="none" rtlCol="0">
            <a:spAutoFit/>
          </a:bodyPr>
          <a:lstStyle/>
          <a:p>
            <a:r>
              <a:rPr lang="en-US" b="1" dirty="0" err="1" smtClean="0"/>
              <a:t>Colorspace</a:t>
            </a:r>
            <a:r>
              <a:rPr lang="en-US" b="1" dirty="0" smtClean="0"/>
              <a:t> paired-end alignment</a:t>
            </a:r>
            <a:endParaRPr lang="en-US" b="1" dirty="0"/>
          </a:p>
        </p:txBody>
      </p:sp>
      <p:sp>
        <p:nvSpPr>
          <p:cNvPr id="5" name="TextBox 4"/>
          <p:cNvSpPr txBox="1"/>
          <p:nvPr/>
        </p:nvSpPr>
        <p:spPr>
          <a:xfrm>
            <a:off x="461851" y="1321251"/>
            <a:ext cx="7609776" cy="1600438"/>
          </a:xfrm>
          <a:prstGeom prst="rect">
            <a:avLst/>
          </a:prstGeom>
          <a:noFill/>
        </p:spPr>
        <p:txBody>
          <a:bodyPr wrap="none" rtlCol="0">
            <a:spAutoFit/>
          </a:bodyPr>
          <a:lstStyle/>
          <a:p>
            <a:r>
              <a:rPr lang="en-US" sz="1400" dirty="0" smtClean="0"/>
              <a:t>&gt; bowtie -p 6 -m 1 -v 3  -B 1 -C </a:t>
            </a:r>
            <a:r>
              <a:rPr lang="en-US" sz="1400" dirty="0" err="1" smtClean="0"/>
              <a:t>spombeC</a:t>
            </a:r>
            <a:r>
              <a:rPr lang="en-US" sz="1400" dirty="0" smtClean="0"/>
              <a:t>  --col-</a:t>
            </a:r>
            <a:r>
              <a:rPr lang="en-US" sz="1400" dirty="0" err="1" smtClean="0"/>
              <a:t>keepend</a:t>
            </a:r>
            <a:r>
              <a:rPr lang="en-US" sz="1400" dirty="0" smtClean="0"/>
              <a:t> --</a:t>
            </a:r>
            <a:r>
              <a:rPr lang="en-US" sz="1400" dirty="0" err="1" smtClean="0"/>
              <a:t>fr</a:t>
            </a:r>
            <a:r>
              <a:rPr lang="en-US" sz="1400" dirty="0" smtClean="0"/>
              <a:t> -f -1 ./examples/example9/read1.csfasta </a:t>
            </a:r>
          </a:p>
          <a:p>
            <a:r>
              <a:rPr lang="en-US" sz="1400" dirty="0"/>
              <a:t> </a:t>
            </a:r>
            <a:r>
              <a:rPr lang="en-US" sz="1400" dirty="0" smtClean="0"/>
              <a:t>     -2 ./examples/example9/read2.csfasta --Q1 ./examples/example9/read1.qual </a:t>
            </a:r>
          </a:p>
          <a:p>
            <a:r>
              <a:rPr lang="en-US" sz="1400" dirty="0"/>
              <a:t> </a:t>
            </a:r>
            <a:r>
              <a:rPr lang="en-US" sz="1400" dirty="0" smtClean="0"/>
              <a:t>     --Q2 ./examples/example9/read2.qual &gt; ./examples/example9/paired_col_m1_v3.txt </a:t>
            </a:r>
          </a:p>
          <a:p>
            <a:r>
              <a:rPr lang="en-US" sz="1400" dirty="0" smtClean="0"/>
              <a:t># reads processed: 27</a:t>
            </a:r>
          </a:p>
          <a:p>
            <a:r>
              <a:rPr lang="en-US" sz="1400" dirty="0" smtClean="0"/>
              <a:t># reads with at least one reported alignment: 10 (37.04%)</a:t>
            </a:r>
          </a:p>
          <a:p>
            <a:r>
              <a:rPr lang="en-US" sz="1400" dirty="0" smtClean="0"/>
              <a:t># reads that failed to align: 17 (62.96%)</a:t>
            </a:r>
          </a:p>
          <a:p>
            <a:r>
              <a:rPr lang="en-US" sz="1400" dirty="0" smtClean="0"/>
              <a:t>Reported 10 paired-end alignments to 1 output stream(s)</a:t>
            </a:r>
            <a:endParaRPr lang="en-US" sz="1400" dirty="0"/>
          </a:p>
        </p:txBody>
      </p:sp>
      <p:sp>
        <p:nvSpPr>
          <p:cNvPr id="2" name="Slide Number Placeholder 1"/>
          <p:cNvSpPr>
            <a:spLocks noGrp="1"/>
          </p:cNvSpPr>
          <p:nvPr>
            <p:ph type="sldNum" sz="quarter" idx="12"/>
          </p:nvPr>
        </p:nvSpPr>
        <p:spPr/>
        <p:txBody>
          <a:bodyPr/>
          <a:lstStyle/>
          <a:p>
            <a:fld id="{A4CC7B64-99A4-AD4D-9D82-FAFC04290126}" type="slidenum">
              <a:rPr lang="en-US" smtClean="0"/>
              <a:t>19</a:t>
            </a:fld>
            <a:endParaRPr lang="en-US"/>
          </a:p>
        </p:txBody>
      </p:sp>
    </p:spTree>
    <p:extLst>
      <p:ext uri="{BB962C8B-B14F-4D97-AF65-F5344CB8AC3E}">
        <p14:creationId xmlns:p14="http://schemas.microsoft.com/office/powerpoint/2010/main" val="310052849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6095" y="78191"/>
            <a:ext cx="5696857" cy="1200328"/>
          </a:xfrm>
          <a:prstGeom prst="rect">
            <a:avLst/>
          </a:prstGeom>
          <a:noFill/>
        </p:spPr>
        <p:txBody>
          <a:bodyPr wrap="square" rtlCol="0">
            <a:spAutoFit/>
          </a:bodyPr>
          <a:lstStyle/>
          <a:p>
            <a:r>
              <a:rPr lang="en-US" sz="2400" b="1" dirty="0" smtClean="0"/>
              <a:t>Sanger-sequencing: 1970, Fredrick Sanger, DNA chain termination method</a:t>
            </a:r>
          </a:p>
          <a:p>
            <a:endParaRPr lang="en-US" sz="2400" b="1" dirty="0"/>
          </a:p>
        </p:txBody>
      </p:sp>
      <p:pic>
        <p:nvPicPr>
          <p:cNvPr id="7" name="Picture 6"/>
          <p:cNvPicPr>
            <a:picLocks noChangeAspect="1"/>
          </p:cNvPicPr>
          <p:nvPr/>
        </p:nvPicPr>
        <p:blipFill>
          <a:blip r:embed="rId2"/>
          <a:stretch>
            <a:fillRect/>
          </a:stretch>
        </p:blipFill>
        <p:spPr>
          <a:xfrm>
            <a:off x="4594115" y="641047"/>
            <a:ext cx="4100272" cy="5871809"/>
          </a:xfrm>
          <a:prstGeom prst="rect">
            <a:avLst/>
          </a:prstGeom>
        </p:spPr>
      </p:pic>
      <p:sp>
        <p:nvSpPr>
          <p:cNvPr id="8" name="TextBox 7"/>
          <p:cNvSpPr txBox="1"/>
          <p:nvPr/>
        </p:nvSpPr>
        <p:spPr>
          <a:xfrm>
            <a:off x="314473" y="1100662"/>
            <a:ext cx="4241864" cy="507831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a:buChar char="•"/>
            </a:pPr>
            <a:r>
              <a:rPr lang="en-US" dirty="0" smtClean="0"/>
              <a:t>DNA template, DNA polymerase, normal </a:t>
            </a:r>
            <a:r>
              <a:rPr lang="en-US" dirty="0" err="1" smtClean="0"/>
              <a:t>dexoynucleotide</a:t>
            </a:r>
            <a:r>
              <a:rPr lang="en-US" dirty="0" smtClean="0"/>
              <a:t> (</a:t>
            </a:r>
            <a:r>
              <a:rPr lang="en-US" dirty="0" err="1" smtClean="0"/>
              <a:t>dNTP</a:t>
            </a:r>
            <a:r>
              <a:rPr lang="en-US" dirty="0" smtClean="0"/>
              <a:t>) and modified </a:t>
            </a:r>
            <a:r>
              <a:rPr lang="en-US" dirty="0" err="1" smtClean="0"/>
              <a:t>deoxynucleotides</a:t>
            </a:r>
            <a:r>
              <a:rPr lang="en-US" dirty="0" smtClean="0"/>
              <a:t> (</a:t>
            </a:r>
            <a:r>
              <a:rPr lang="en-US" dirty="0" err="1" smtClean="0"/>
              <a:t>ddNTP</a:t>
            </a:r>
            <a:r>
              <a:rPr lang="en-US" dirty="0" smtClean="0"/>
              <a:t>)</a:t>
            </a:r>
          </a:p>
          <a:p>
            <a:pPr marL="285750" indent="-285750">
              <a:buFont typeface="Arial"/>
              <a:buChar char="•"/>
            </a:pPr>
            <a:r>
              <a:rPr lang="en-US" dirty="0" smtClean="0"/>
              <a:t>Each tube contains one type of </a:t>
            </a:r>
            <a:r>
              <a:rPr lang="en-US" dirty="0" err="1" smtClean="0"/>
              <a:t>ddNTP</a:t>
            </a:r>
            <a:r>
              <a:rPr lang="en-US" dirty="0" smtClean="0"/>
              <a:t>,</a:t>
            </a:r>
            <a:r>
              <a:rPr lang="en-US" dirty="0"/>
              <a:t> </a:t>
            </a:r>
            <a:r>
              <a:rPr lang="en-US" dirty="0" smtClean="0"/>
              <a:t>which terminates the DNA synthesis.</a:t>
            </a:r>
          </a:p>
          <a:p>
            <a:pPr marL="285750" indent="-285750">
              <a:buFont typeface="Arial"/>
              <a:buChar char="•"/>
            </a:pPr>
            <a:r>
              <a:rPr lang="en-US" dirty="0"/>
              <a:t>G</a:t>
            </a:r>
            <a:r>
              <a:rPr lang="en-US" dirty="0" smtClean="0"/>
              <a:t>el electrophoresis is used to denature the DNA to obtain the newly synthesized strands from the given template. High voltage is utilized to heat up the gel to 60 degree centigrade and this makes sure that the two strands don’t re-associate.</a:t>
            </a:r>
            <a:r>
              <a:rPr lang="en-US" dirty="0" smtClean="0">
                <a:effectLst/>
              </a:rPr>
              <a:t> </a:t>
            </a:r>
            <a:r>
              <a:rPr lang="en-US" dirty="0" smtClean="0"/>
              <a:t>Autoradiography helps in determining the strands as they are radio labeled.</a:t>
            </a:r>
          </a:p>
          <a:p>
            <a:pPr marL="285750" indent="-285750">
              <a:buFont typeface="Arial"/>
              <a:buChar char="•"/>
            </a:pPr>
            <a:r>
              <a:rPr lang="en-US" dirty="0" smtClean="0"/>
              <a:t>Dye-labeling of the </a:t>
            </a:r>
            <a:r>
              <a:rPr lang="en-US" dirty="0" err="1" smtClean="0"/>
              <a:t>ddNPT</a:t>
            </a:r>
            <a:r>
              <a:rPr lang="en-US" dirty="0" smtClean="0"/>
              <a:t> allows sequencing in a single reaction instead of four reactions.</a:t>
            </a:r>
          </a:p>
          <a:p>
            <a:pPr marL="285750" indent="-285750">
              <a:buFont typeface="Arial"/>
              <a:buChar char="•"/>
            </a:pPr>
            <a:endParaRPr lang="en-US" dirty="0"/>
          </a:p>
        </p:txBody>
      </p:sp>
      <p:sp>
        <p:nvSpPr>
          <p:cNvPr id="9" name="TextBox 8"/>
          <p:cNvSpPr txBox="1"/>
          <p:nvPr/>
        </p:nvSpPr>
        <p:spPr>
          <a:xfrm>
            <a:off x="532190" y="6241143"/>
            <a:ext cx="4577921" cy="369332"/>
          </a:xfrm>
          <a:prstGeom prst="rect">
            <a:avLst/>
          </a:prstGeom>
          <a:noFill/>
        </p:spPr>
        <p:txBody>
          <a:bodyPr wrap="none" rtlCol="0">
            <a:spAutoFit/>
          </a:bodyPr>
          <a:lstStyle/>
          <a:p>
            <a:r>
              <a:rPr lang="en-US" dirty="0" smtClean="0"/>
              <a:t>http://</a:t>
            </a:r>
            <a:r>
              <a:rPr lang="en-US" dirty="0" err="1" smtClean="0"/>
              <a:t>www.dnasequencing.org</a:t>
            </a:r>
            <a:r>
              <a:rPr lang="en-US" dirty="0" smtClean="0"/>
              <a:t>/history-of-</a:t>
            </a:r>
            <a:r>
              <a:rPr lang="en-US" dirty="0" err="1" smtClean="0"/>
              <a:t>dna</a:t>
            </a:r>
            <a:endParaRPr lang="en-US" dirty="0"/>
          </a:p>
        </p:txBody>
      </p:sp>
      <p:sp>
        <p:nvSpPr>
          <p:cNvPr id="2" name="Slide Number Placeholder 1"/>
          <p:cNvSpPr>
            <a:spLocks noGrp="1"/>
          </p:cNvSpPr>
          <p:nvPr>
            <p:ph type="sldNum" sz="quarter" idx="12"/>
          </p:nvPr>
        </p:nvSpPr>
        <p:spPr/>
        <p:txBody>
          <a:bodyPr/>
          <a:lstStyle/>
          <a:p>
            <a:fld id="{A4CC7B64-99A4-AD4D-9D82-FAFC04290126}" type="slidenum">
              <a:rPr lang="en-US" smtClean="0"/>
              <a:t>2</a:t>
            </a:fld>
            <a:endParaRPr lang="en-US"/>
          </a:p>
        </p:txBody>
      </p:sp>
    </p:spTree>
    <p:extLst>
      <p:ext uri="{BB962C8B-B14F-4D97-AF65-F5344CB8AC3E}">
        <p14:creationId xmlns:p14="http://schemas.microsoft.com/office/powerpoint/2010/main" val="26616404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Sequencing cost</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dirty="0"/>
              <a:t>1980 In the 1980s methods were augmented by </a:t>
            </a:r>
          </a:p>
          <a:p>
            <a:pPr lvl="1"/>
            <a:r>
              <a:rPr lang="en-US" dirty="0" smtClean="0"/>
              <a:t>partial automation</a:t>
            </a:r>
          </a:p>
          <a:p>
            <a:pPr lvl="1"/>
            <a:r>
              <a:rPr lang="en-US" dirty="0" smtClean="0"/>
              <a:t>the </a:t>
            </a:r>
            <a:r>
              <a:rPr lang="en-US" dirty="0"/>
              <a:t>cloning method, which allowed fast and exponential replication of a DNA fragment. </a:t>
            </a:r>
          </a:p>
          <a:p>
            <a:endParaRPr lang="en-US" dirty="0"/>
          </a:p>
          <a:p>
            <a:pPr marL="514350" indent="-514350">
              <a:buFont typeface="+mj-lt"/>
              <a:buAutoNum type="arabicPeriod"/>
            </a:pPr>
            <a:r>
              <a:rPr lang="en-US" dirty="0"/>
              <a:t>1990 Start of the human genome project: sequencing efficiency reached 200,000 </a:t>
            </a:r>
            <a:r>
              <a:rPr lang="en-US" dirty="0" err="1"/>
              <a:t>bp</a:t>
            </a:r>
            <a:r>
              <a:rPr lang="en-US" dirty="0"/>
              <a:t>/person/year</a:t>
            </a:r>
            <a:r>
              <a:rPr lang="en-US" dirty="0" smtClean="0"/>
              <a:t>.</a:t>
            </a:r>
          </a:p>
          <a:p>
            <a:pPr marL="0" indent="0">
              <a:buNone/>
            </a:pPr>
            <a:endParaRPr lang="en-US" dirty="0"/>
          </a:p>
          <a:p>
            <a:pPr marL="514350" indent="-514350">
              <a:buFont typeface="+mj-lt"/>
              <a:buAutoNum type="arabicPeriod"/>
            </a:pPr>
            <a:r>
              <a:rPr lang="en-US" dirty="0"/>
              <a:t>2002 End of the human genome project: 50,000,000 </a:t>
            </a:r>
            <a:r>
              <a:rPr lang="en-US" dirty="0" err="1"/>
              <a:t>bp</a:t>
            </a:r>
            <a:r>
              <a:rPr lang="en-US" dirty="0"/>
              <a:t>/person/year. (Total cost summed to $3 billion.)</a:t>
            </a:r>
          </a:p>
        </p:txBody>
      </p:sp>
      <p:sp>
        <p:nvSpPr>
          <p:cNvPr id="4" name="Slide Number Placeholder 3"/>
          <p:cNvSpPr>
            <a:spLocks noGrp="1"/>
          </p:cNvSpPr>
          <p:nvPr>
            <p:ph type="sldNum" sz="quarter" idx="12"/>
          </p:nvPr>
        </p:nvSpPr>
        <p:spPr/>
        <p:txBody>
          <a:bodyPr/>
          <a:lstStyle/>
          <a:p>
            <a:fld id="{A4CC7B64-99A4-AD4D-9D82-FAFC04290126}" type="slidenum">
              <a:rPr lang="en-US" smtClean="0"/>
              <a:t>3</a:t>
            </a:fld>
            <a:endParaRPr lang="en-US"/>
          </a:p>
        </p:txBody>
      </p:sp>
    </p:spTree>
    <p:extLst>
      <p:ext uri="{BB962C8B-B14F-4D97-AF65-F5344CB8AC3E}">
        <p14:creationId xmlns:p14="http://schemas.microsoft.com/office/powerpoint/2010/main" val="33661654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6858000"/>
          </a:xfrm>
          <a:prstGeom prst="rect">
            <a:avLst/>
          </a:prstGeom>
        </p:spPr>
      </p:pic>
      <p:sp>
        <p:nvSpPr>
          <p:cNvPr id="2" name="Slide Number Placeholder 1"/>
          <p:cNvSpPr>
            <a:spLocks noGrp="1"/>
          </p:cNvSpPr>
          <p:nvPr>
            <p:ph type="sldNum" sz="quarter" idx="12"/>
          </p:nvPr>
        </p:nvSpPr>
        <p:spPr/>
        <p:txBody>
          <a:bodyPr/>
          <a:lstStyle/>
          <a:p>
            <a:fld id="{A4CC7B64-99A4-AD4D-9D82-FAFC04290126}" type="slidenum">
              <a:rPr lang="en-US" smtClean="0"/>
              <a:t>4</a:t>
            </a:fld>
            <a:endParaRPr lang="en-US"/>
          </a:p>
        </p:txBody>
      </p:sp>
    </p:spTree>
    <p:extLst>
      <p:ext uri="{BB962C8B-B14F-4D97-AF65-F5344CB8AC3E}">
        <p14:creationId xmlns:p14="http://schemas.microsoft.com/office/powerpoint/2010/main" val="33687523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13"/>
            <a:ext cx="8229600" cy="1143000"/>
          </a:xfrm>
        </p:spPr>
        <p:txBody>
          <a:bodyPr/>
          <a:lstStyle/>
          <a:p>
            <a:pPr algn="l"/>
            <a:r>
              <a:rPr lang="en-US" dirty="0" smtClean="0"/>
              <a:t>Sequencing technology evolution</a:t>
            </a:r>
            <a:endParaRPr lang="en-US" dirty="0"/>
          </a:p>
        </p:txBody>
      </p:sp>
      <p:pic>
        <p:nvPicPr>
          <p:cNvPr id="4" name="Picture 3"/>
          <p:cNvPicPr>
            <a:picLocks noChangeAspect="1"/>
          </p:cNvPicPr>
          <p:nvPr/>
        </p:nvPicPr>
        <p:blipFill>
          <a:blip r:embed="rId2"/>
          <a:stretch>
            <a:fillRect/>
          </a:stretch>
        </p:blipFill>
        <p:spPr>
          <a:xfrm>
            <a:off x="1052893" y="1209520"/>
            <a:ext cx="7765185" cy="5182205"/>
          </a:xfrm>
          <a:prstGeom prst="rect">
            <a:avLst/>
          </a:prstGeom>
        </p:spPr>
      </p:pic>
      <p:sp>
        <p:nvSpPr>
          <p:cNvPr id="3" name="Slide Number Placeholder 2"/>
          <p:cNvSpPr>
            <a:spLocks noGrp="1"/>
          </p:cNvSpPr>
          <p:nvPr>
            <p:ph type="sldNum" sz="quarter" idx="12"/>
          </p:nvPr>
        </p:nvSpPr>
        <p:spPr/>
        <p:txBody>
          <a:bodyPr/>
          <a:lstStyle/>
          <a:p>
            <a:fld id="{A4CC7B64-99A4-AD4D-9D82-FAFC04290126}" type="slidenum">
              <a:rPr lang="en-US" smtClean="0"/>
              <a:t>5</a:t>
            </a:fld>
            <a:endParaRPr lang="en-US"/>
          </a:p>
        </p:txBody>
      </p:sp>
    </p:spTree>
    <p:extLst>
      <p:ext uri="{BB962C8B-B14F-4D97-AF65-F5344CB8AC3E}">
        <p14:creationId xmlns:p14="http://schemas.microsoft.com/office/powerpoint/2010/main" val="25469672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3200" y="274638"/>
            <a:ext cx="8229600" cy="1143000"/>
          </a:xfrm>
        </p:spPr>
        <p:txBody>
          <a:bodyPr/>
          <a:lstStyle/>
          <a:p>
            <a:r>
              <a:rPr lang="en-US" dirty="0" smtClean="0"/>
              <a:t>Comparing different NGS platforms</a:t>
            </a:r>
            <a:endParaRPr lang="en-US" dirty="0"/>
          </a:p>
        </p:txBody>
      </p:sp>
      <p:pic>
        <p:nvPicPr>
          <p:cNvPr id="6" name="Picture 5"/>
          <p:cNvPicPr>
            <a:picLocks noChangeAspect="1"/>
          </p:cNvPicPr>
          <p:nvPr/>
        </p:nvPicPr>
        <p:blipFill>
          <a:blip r:embed="rId2"/>
          <a:stretch>
            <a:fillRect/>
          </a:stretch>
        </p:blipFill>
        <p:spPr>
          <a:xfrm>
            <a:off x="0" y="1562100"/>
            <a:ext cx="9144000" cy="3731588"/>
          </a:xfrm>
          <a:prstGeom prst="rect">
            <a:avLst/>
          </a:prstGeom>
        </p:spPr>
      </p:pic>
      <p:sp>
        <p:nvSpPr>
          <p:cNvPr id="7" name="TextBox 6"/>
          <p:cNvSpPr txBox="1"/>
          <p:nvPr/>
        </p:nvSpPr>
        <p:spPr>
          <a:xfrm>
            <a:off x="7499048" y="6011334"/>
            <a:ext cx="1494482" cy="369332"/>
          </a:xfrm>
          <a:prstGeom prst="rect">
            <a:avLst/>
          </a:prstGeom>
          <a:noFill/>
        </p:spPr>
        <p:txBody>
          <a:bodyPr wrap="none" rtlCol="0">
            <a:spAutoFit/>
          </a:bodyPr>
          <a:lstStyle/>
          <a:p>
            <a:r>
              <a:rPr lang="en-US" dirty="0" smtClean="0"/>
              <a:t>Liu et al 2012.</a:t>
            </a:r>
            <a:endParaRPr lang="en-US" dirty="0"/>
          </a:p>
        </p:txBody>
      </p:sp>
      <p:sp>
        <p:nvSpPr>
          <p:cNvPr id="2" name="Slide Number Placeholder 1"/>
          <p:cNvSpPr>
            <a:spLocks noGrp="1"/>
          </p:cNvSpPr>
          <p:nvPr>
            <p:ph type="sldNum" sz="quarter" idx="12"/>
          </p:nvPr>
        </p:nvSpPr>
        <p:spPr/>
        <p:txBody>
          <a:bodyPr/>
          <a:lstStyle/>
          <a:p>
            <a:fld id="{A4CC7B64-99A4-AD4D-9D82-FAFC04290126}" type="slidenum">
              <a:rPr lang="en-US" smtClean="0"/>
              <a:t>6</a:t>
            </a:fld>
            <a:endParaRPr lang="en-US"/>
          </a:p>
        </p:txBody>
      </p:sp>
    </p:spTree>
    <p:extLst>
      <p:ext uri="{BB962C8B-B14F-4D97-AF65-F5344CB8AC3E}">
        <p14:creationId xmlns:p14="http://schemas.microsoft.com/office/powerpoint/2010/main" val="424902230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Single-end </a:t>
            </a:r>
            <a:r>
              <a:rPr lang="en-US" dirty="0" err="1" smtClean="0"/>
              <a:t>vs</a:t>
            </a:r>
            <a:r>
              <a:rPr lang="en-US" dirty="0" smtClean="0"/>
              <a:t> paired-end sequencing</a:t>
            </a:r>
            <a:endParaRPr lang="en-US" dirty="0"/>
          </a:p>
        </p:txBody>
      </p:sp>
      <p:cxnSp>
        <p:nvCxnSpPr>
          <p:cNvPr id="5" name="Straight Arrow Connector 4"/>
          <p:cNvCxnSpPr/>
          <p:nvPr/>
        </p:nvCxnSpPr>
        <p:spPr>
          <a:xfrm>
            <a:off x="1205943" y="1975463"/>
            <a:ext cx="6773809" cy="128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1205943" y="2257672"/>
            <a:ext cx="6684004"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1205943" y="1911328"/>
            <a:ext cx="1128968"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6671175" y="2321808"/>
            <a:ext cx="1218772"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385552" y="1465030"/>
            <a:ext cx="598203" cy="369332"/>
          </a:xfrm>
          <a:prstGeom prst="rect">
            <a:avLst/>
          </a:prstGeom>
          <a:noFill/>
        </p:spPr>
        <p:txBody>
          <a:bodyPr wrap="none" rtlCol="0">
            <a:spAutoFit/>
          </a:bodyPr>
          <a:lstStyle/>
          <a:p>
            <a:r>
              <a:rPr lang="en-US" dirty="0" smtClean="0"/>
              <a:t>tag1</a:t>
            </a:r>
            <a:endParaRPr lang="en-US" dirty="0"/>
          </a:p>
        </p:txBody>
      </p:sp>
      <p:sp>
        <p:nvSpPr>
          <p:cNvPr id="17" name="TextBox 16"/>
          <p:cNvSpPr txBox="1"/>
          <p:nvPr/>
        </p:nvSpPr>
        <p:spPr>
          <a:xfrm>
            <a:off x="7047990" y="2457837"/>
            <a:ext cx="598203" cy="369332"/>
          </a:xfrm>
          <a:prstGeom prst="rect">
            <a:avLst/>
          </a:prstGeom>
          <a:noFill/>
        </p:spPr>
        <p:txBody>
          <a:bodyPr wrap="none" rtlCol="0">
            <a:spAutoFit/>
          </a:bodyPr>
          <a:lstStyle/>
          <a:p>
            <a:r>
              <a:rPr lang="en-US" dirty="0" smtClean="0"/>
              <a:t>tag2</a:t>
            </a:r>
            <a:endParaRPr lang="en-US" dirty="0"/>
          </a:p>
        </p:txBody>
      </p:sp>
      <p:sp>
        <p:nvSpPr>
          <p:cNvPr id="18" name="TextBox 17"/>
          <p:cNvSpPr txBox="1"/>
          <p:nvPr/>
        </p:nvSpPr>
        <p:spPr>
          <a:xfrm>
            <a:off x="526003" y="3078641"/>
            <a:ext cx="8319705" cy="2308324"/>
          </a:xfrm>
          <a:prstGeom prst="rect">
            <a:avLst/>
          </a:prstGeom>
          <a:noFill/>
        </p:spPr>
        <p:txBody>
          <a:bodyPr wrap="none" rtlCol="0">
            <a:spAutoFit/>
          </a:bodyPr>
          <a:lstStyle/>
          <a:p>
            <a:r>
              <a:rPr lang="en-US" b="1" dirty="0" smtClean="0"/>
              <a:t>Single– end sequencing: </a:t>
            </a:r>
          </a:p>
          <a:p>
            <a:pPr marL="742950" lvl="1" indent="-285750">
              <a:buFont typeface="Arial"/>
              <a:buChar char="•"/>
            </a:pPr>
            <a:r>
              <a:rPr lang="en-US" dirty="0" smtClean="0"/>
              <a:t>the 5’ end of only one strand of DNA fragment is sequenced, either </a:t>
            </a:r>
          </a:p>
          <a:p>
            <a:pPr lvl="1"/>
            <a:r>
              <a:rPr lang="en-US" dirty="0"/>
              <a:t> </a:t>
            </a:r>
            <a:r>
              <a:rPr lang="en-US" dirty="0" smtClean="0"/>
              <a:t>    tag1 or tag2 is observed. If both are observed, but they are not known as a pair.</a:t>
            </a:r>
          </a:p>
          <a:p>
            <a:pPr lvl="1"/>
            <a:endParaRPr lang="en-US" dirty="0" smtClean="0"/>
          </a:p>
          <a:p>
            <a:r>
              <a:rPr lang="en-US" b="1" dirty="0" smtClean="0"/>
              <a:t>Paired-end sequencing:  </a:t>
            </a:r>
          </a:p>
          <a:p>
            <a:pPr marL="742950" lvl="1" indent="-285750">
              <a:buFont typeface="Arial"/>
              <a:buChar char="•"/>
            </a:pPr>
            <a:r>
              <a:rPr lang="en-US" dirty="0" smtClean="0"/>
              <a:t>the 5’end of both strand are simultaneously sequenced,</a:t>
            </a:r>
          </a:p>
          <a:p>
            <a:r>
              <a:rPr lang="en-US" dirty="0"/>
              <a:t>	 </a:t>
            </a:r>
            <a:r>
              <a:rPr lang="en-US" dirty="0" smtClean="0"/>
              <a:t>     therefore both tag1 and tag2 are observed as a pair</a:t>
            </a:r>
          </a:p>
          <a:p>
            <a:pPr marL="742950" lvl="1" indent="-285750">
              <a:buFont typeface="Arial"/>
              <a:buChar char="•"/>
            </a:pPr>
            <a:r>
              <a:rPr lang="en-US" dirty="0" smtClean="0"/>
              <a:t>Paired-end increase </a:t>
            </a:r>
            <a:r>
              <a:rPr lang="en-US" dirty="0" err="1" smtClean="0"/>
              <a:t>mappability</a:t>
            </a:r>
            <a:r>
              <a:rPr lang="en-US" dirty="0" smtClean="0"/>
              <a:t>, but more </a:t>
            </a:r>
            <a:r>
              <a:rPr lang="en-US" dirty="0" err="1" smtClean="0"/>
              <a:t>costy</a:t>
            </a:r>
            <a:r>
              <a:rPr lang="en-US" dirty="0" smtClean="0"/>
              <a:t>.</a:t>
            </a:r>
            <a:endParaRPr lang="en-US" dirty="0"/>
          </a:p>
        </p:txBody>
      </p:sp>
      <p:sp>
        <p:nvSpPr>
          <p:cNvPr id="3" name="Slide Number Placeholder 2"/>
          <p:cNvSpPr>
            <a:spLocks noGrp="1"/>
          </p:cNvSpPr>
          <p:nvPr>
            <p:ph type="sldNum" sz="quarter" idx="12"/>
          </p:nvPr>
        </p:nvSpPr>
        <p:spPr/>
        <p:txBody>
          <a:bodyPr/>
          <a:lstStyle/>
          <a:p>
            <a:fld id="{A4CC7B64-99A4-AD4D-9D82-FAFC04290126}" type="slidenum">
              <a:rPr lang="en-US" smtClean="0"/>
              <a:t>7</a:t>
            </a:fld>
            <a:endParaRPr lang="en-US"/>
          </a:p>
        </p:txBody>
      </p:sp>
    </p:spTree>
    <p:extLst>
      <p:ext uri="{BB962C8B-B14F-4D97-AF65-F5344CB8AC3E}">
        <p14:creationId xmlns:p14="http://schemas.microsoft.com/office/powerpoint/2010/main" val="411303156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540" y="117403"/>
            <a:ext cx="8229600" cy="1143000"/>
          </a:xfrm>
        </p:spPr>
        <p:txBody>
          <a:bodyPr/>
          <a:lstStyle/>
          <a:p>
            <a:pPr algn="l"/>
            <a:r>
              <a:rPr lang="en-US" dirty="0" smtClean="0"/>
              <a:t>Sequence alignment</a:t>
            </a:r>
            <a:endParaRPr lang="en-US" dirty="0"/>
          </a:p>
        </p:txBody>
      </p:sp>
      <p:pic>
        <p:nvPicPr>
          <p:cNvPr id="5" name="Picture 4"/>
          <p:cNvPicPr>
            <a:picLocks noChangeAspect="1"/>
          </p:cNvPicPr>
          <p:nvPr/>
        </p:nvPicPr>
        <p:blipFill>
          <a:blip r:embed="rId2"/>
          <a:stretch>
            <a:fillRect/>
          </a:stretch>
        </p:blipFill>
        <p:spPr>
          <a:xfrm>
            <a:off x="1326485" y="1544578"/>
            <a:ext cx="6614780" cy="5049282"/>
          </a:xfrm>
          <a:prstGeom prst="rect">
            <a:avLst/>
          </a:prstGeom>
        </p:spPr>
      </p:pic>
      <p:sp>
        <p:nvSpPr>
          <p:cNvPr id="3" name="Slide Number Placeholder 2"/>
          <p:cNvSpPr>
            <a:spLocks noGrp="1"/>
          </p:cNvSpPr>
          <p:nvPr>
            <p:ph type="sldNum" sz="quarter" idx="12"/>
          </p:nvPr>
        </p:nvSpPr>
        <p:spPr/>
        <p:txBody>
          <a:bodyPr/>
          <a:lstStyle/>
          <a:p>
            <a:fld id="{A4CC7B64-99A4-AD4D-9D82-FAFC04290126}" type="slidenum">
              <a:rPr lang="en-US" smtClean="0"/>
              <a:t>8</a:t>
            </a:fld>
            <a:endParaRPr lang="en-US"/>
          </a:p>
        </p:txBody>
      </p:sp>
    </p:spTree>
    <p:extLst>
      <p:ext uri="{BB962C8B-B14F-4D97-AF65-F5344CB8AC3E}">
        <p14:creationId xmlns:p14="http://schemas.microsoft.com/office/powerpoint/2010/main" val="406310593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Bowtie--an ultrafast, memory-efficient short read aligner--</a:t>
            </a:r>
            <a:r>
              <a:rPr lang="en-US" dirty="0" err="1" smtClean="0"/>
              <a:t>ungapped</a:t>
            </a:r>
            <a:endParaRPr lang="en-US" dirty="0"/>
          </a:p>
        </p:txBody>
      </p:sp>
      <p:sp>
        <p:nvSpPr>
          <p:cNvPr id="4" name="Rectangle 3"/>
          <p:cNvSpPr/>
          <p:nvPr/>
        </p:nvSpPr>
        <p:spPr>
          <a:xfrm>
            <a:off x="2507053" y="1780811"/>
            <a:ext cx="4129894" cy="369332"/>
          </a:xfrm>
          <a:prstGeom prst="rect">
            <a:avLst/>
          </a:prstGeom>
        </p:spPr>
        <p:txBody>
          <a:bodyPr wrap="none">
            <a:spAutoFit/>
          </a:bodyPr>
          <a:lstStyle/>
          <a:p>
            <a:r>
              <a:rPr lang="en-US" dirty="0" smtClean="0"/>
              <a:t>bowtie-</a:t>
            </a:r>
            <a:r>
              <a:rPr lang="en-US" dirty="0" err="1" smtClean="0"/>
              <a:t>bio.sourceforge.net</a:t>
            </a:r>
            <a:r>
              <a:rPr lang="en-US" dirty="0" smtClean="0"/>
              <a:t>/</a:t>
            </a:r>
            <a:r>
              <a:rPr lang="en-US" dirty="0" err="1" smtClean="0"/>
              <a:t>manual.shtml</a:t>
            </a:r>
            <a:endParaRPr lang="en-US" dirty="0"/>
          </a:p>
        </p:txBody>
      </p:sp>
      <p:sp>
        <p:nvSpPr>
          <p:cNvPr id="5" name="TextBox 4"/>
          <p:cNvSpPr txBox="1"/>
          <p:nvPr/>
        </p:nvSpPr>
        <p:spPr>
          <a:xfrm>
            <a:off x="411238" y="2648857"/>
            <a:ext cx="8537689" cy="3970318"/>
          </a:xfrm>
          <a:prstGeom prst="rect">
            <a:avLst/>
          </a:prstGeom>
          <a:noFill/>
        </p:spPr>
        <p:txBody>
          <a:bodyPr wrap="none" rtlCol="0">
            <a:spAutoFit/>
          </a:bodyPr>
          <a:lstStyle/>
          <a:p>
            <a:r>
              <a:rPr lang="en-US" dirty="0" smtClean="0"/>
              <a:t>Download: http://</a:t>
            </a:r>
            <a:r>
              <a:rPr lang="en-US" dirty="0" err="1" smtClean="0"/>
              <a:t>sourceforge.net</a:t>
            </a:r>
            <a:r>
              <a:rPr lang="en-US" dirty="0" smtClean="0"/>
              <a:t>/projects/bowtie-bio/files/bowtie/</a:t>
            </a:r>
          </a:p>
          <a:p>
            <a:endParaRPr lang="en-US" dirty="0"/>
          </a:p>
          <a:p>
            <a:r>
              <a:rPr lang="en-US" dirty="0" smtClean="0"/>
              <a:t>Installation of bowtie:</a:t>
            </a:r>
          </a:p>
          <a:p>
            <a:pPr marL="742950" lvl="1" indent="-285750">
              <a:buFont typeface="Arial"/>
              <a:buChar char="•"/>
            </a:pPr>
            <a:r>
              <a:rPr lang="en-US" dirty="0" smtClean="0"/>
              <a:t>Requirement of GNU-like environment. Typically this is</a:t>
            </a:r>
          </a:p>
          <a:p>
            <a:pPr lvl="1"/>
            <a:r>
              <a:rPr lang="en-US" dirty="0"/>
              <a:t> </a:t>
            </a:r>
            <a:r>
              <a:rPr lang="en-US" dirty="0" smtClean="0"/>
              <a:t>     already set in Mac/</a:t>
            </a:r>
            <a:r>
              <a:rPr lang="en-US" dirty="0" err="1" smtClean="0"/>
              <a:t>unix</a:t>
            </a:r>
            <a:r>
              <a:rPr lang="en-US" dirty="0" smtClean="0"/>
              <a:t>/</a:t>
            </a:r>
            <a:r>
              <a:rPr lang="en-US" dirty="0" err="1" smtClean="0"/>
              <a:t>linux</a:t>
            </a:r>
            <a:r>
              <a:rPr lang="en-US" dirty="0" smtClean="0"/>
              <a:t> machines. For Windows users, you</a:t>
            </a:r>
          </a:p>
          <a:p>
            <a:pPr lvl="1"/>
            <a:r>
              <a:rPr lang="en-US" dirty="0"/>
              <a:t> </a:t>
            </a:r>
            <a:r>
              <a:rPr lang="en-US" dirty="0" smtClean="0"/>
              <a:t>     need install </a:t>
            </a:r>
            <a:r>
              <a:rPr lang="en-US" dirty="0" smtClean="0">
                <a:hlinkClick r:id="rId2"/>
              </a:rPr>
              <a:t>Cygwin</a:t>
            </a:r>
            <a:r>
              <a:rPr lang="en-US" dirty="0" smtClean="0"/>
              <a:t> or </a:t>
            </a:r>
            <a:r>
              <a:rPr lang="en-US" dirty="0" smtClean="0">
                <a:hlinkClick r:id="rId3"/>
              </a:rPr>
              <a:t>MinGW</a:t>
            </a:r>
            <a:r>
              <a:rPr lang="en-US" dirty="0" smtClean="0"/>
              <a:t>.</a:t>
            </a:r>
          </a:p>
          <a:p>
            <a:pPr marL="742950" lvl="1" indent="-285750">
              <a:buFont typeface="Arial"/>
              <a:buChar char="•"/>
            </a:pPr>
            <a:r>
              <a:rPr lang="en-US" dirty="0" smtClean="0"/>
              <a:t>Unzip the downloaded package and unzip it.</a:t>
            </a:r>
          </a:p>
          <a:p>
            <a:pPr marL="742950" lvl="1" indent="-285750">
              <a:buFont typeface="Arial"/>
              <a:buChar char="•"/>
            </a:pPr>
            <a:r>
              <a:rPr lang="en-US" dirty="0" smtClean="0"/>
              <a:t>Type “make” under the unzipped directory to install bowtie. </a:t>
            </a:r>
          </a:p>
          <a:p>
            <a:pPr marL="742950" lvl="1" indent="-285750">
              <a:buFont typeface="Arial"/>
              <a:buChar char="•"/>
            </a:pPr>
            <a:r>
              <a:rPr lang="en-US" dirty="0" smtClean="0"/>
              <a:t>If building with </a:t>
            </a:r>
            <a:r>
              <a:rPr lang="en-US" dirty="0" smtClean="0">
                <a:hlinkClick r:id="rId3"/>
              </a:rPr>
              <a:t>MinGW</a:t>
            </a:r>
            <a:r>
              <a:rPr lang="en-US" dirty="0" smtClean="0"/>
              <a:t>, run “make” from the </a:t>
            </a:r>
            <a:r>
              <a:rPr lang="en-US" dirty="0" smtClean="0">
                <a:hlinkClick r:id="rId4"/>
              </a:rPr>
              <a:t>MSYS</a:t>
            </a:r>
            <a:r>
              <a:rPr lang="en-US" dirty="0" smtClean="0"/>
              <a:t> command line</a:t>
            </a:r>
          </a:p>
          <a:p>
            <a:pPr marL="742950" lvl="1" indent="-285750">
              <a:buFont typeface="Arial"/>
              <a:buChar char="•"/>
            </a:pPr>
            <a:r>
              <a:rPr lang="en-US" dirty="0" smtClean="0"/>
              <a:t>You probably want to set up the environmental variable $path to make the</a:t>
            </a:r>
          </a:p>
          <a:p>
            <a:pPr lvl="1"/>
            <a:r>
              <a:rPr lang="en-US" dirty="0"/>
              <a:t> </a:t>
            </a:r>
            <a:r>
              <a:rPr lang="en-US" dirty="0" smtClean="0"/>
              <a:t>     bowtie directory accessible from any working directory. Under the mac machine,</a:t>
            </a:r>
          </a:p>
          <a:p>
            <a:pPr lvl="1"/>
            <a:r>
              <a:rPr lang="en-US" dirty="0" smtClean="0"/>
              <a:t>      this can be set up by editing the .</a:t>
            </a:r>
            <a:r>
              <a:rPr lang="en-US" dirty="0" err="1" smtClean="0"/>
              <a:t>bashrc</a:t>
            </a:r>
            <a:r>
              <a:rPr lang="en-US" dirty="0" smtClean="0"/>
              <a:t> file. Or you can run bowtie under the </a:t>
            </a:r>
          </a:p>
          <a:p>
            <a:pPr lvl="1"/>
            <a:r>
              <a:rPr lang="en-US" dirty="0"/>
              <a:t> </a:t>
            </a:r>
            <a:r>
              <a:rPr lang="en-US" dirty="0" smtClean="0"/>
              <a:t>     bowtie directory.</a:t>
            </a:r>
          </a:p>
          <a:p>
            <a:pPr marL="742950" lvl="1" indent="-285750">
              <a:buFont typeface="Arial"/>
              <a:buChar char="•"/>
            </a:pPr>
            <a:endParaRPr lang="en-US" dirty="0"/>
          </a:p>
        </p:txBody>
      </p:sp>
      <p:sp>
        <p:nvSpPr>
          <p:cNvPr id="3" name="Slide Number Placeholder 2"/>
          <p:cNvSpPr>
            <a:spLocks noGrp="1"/>
          </p:cNvSpPr>
          <p:nvPr>
            <p:ph type="sldNum" sz="quarter" idx="12"/>
          </p:nvPr>
        </p:nvSpPr>
        <p:spPr/>
        <p:txBody>
          <a:bodyPr/>
          <a:lstStyle/>
          <a:p>
            <a:fld id="{A4CC7B64-99A4-AD4D-9D82-FAFC04290126}" type="slidenum">
              <a:rPr lang="en-US" smtClean="0"/>
              <a:t>9</a:t>
            </a:fld>
            <a:endParaRPr lang="en-US"/>
          </a:p>
        </p:txBody>
      </p:sp>
    </p:spTree>
    <p:extLst>
      <p:ext uri="{BB962C8B-B14F-4D97-AF65-F5344CB8AC3E}">
        <p14:creationId xmlns:p14="http://schemas.microsoft.com/office/powerpoint/2010/main" val="75740127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8897</TotalTime>
  <Words>1569</Words>
  <Application>Microsoft Macintosh PowerPoint</Application>
  <PresentationFormat>On-screen Show (4:3)</PresentationFormat>
  <Paragraphs>205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Next generation sequencing  </vt:lpstr>
      <vt:lpstr>PowerPoint Presentation</vt:lpstr>
      <vt:lpstr>Sequencing cost</vt:lpstr>
      <vt:lpstr>PowerPoint Presentation</vt:lpstr>
      <vt:lpstr>Sequencing technology evolution</vt:lpstr>
      <vt:lpstr>Comparing different NGS platforms</vt:lpstr>
      <vt:lpstr>Single-end vs paired-end sequencing</vt:lpstr>
      <vt:lpstr>Sequence alignment</vt:lpstr>
      <vt:lpstr>Bowtie--an ultrafast, memory-efficient short read aligner--ungapped</vt:lpstr>
      <vt:lpstr>PowerPoint Presentation</vt:lpstr>
      <vt:lpstr>Index genome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generation sequencing  </dc:title>
  <dc:creator>jiping/wang User</dc:creator>
  <cp:lastModifiedBy>jiping/wang User</cp:lastModifiedBy>
  <cp:revision>66</cp:revision>
  <dcterms:created xsi:type="dcterms:W3CDTF">2012-11-07T14:13:58Z</dcterms:created>
  <dcterms:modified xsi:type="dcterms:W3CDTF">2012-11-13T19:54:40Z</dcterms:modified>
</cp:coreProperties>
</file>