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3BA9-E0F9-BE47-805E-319CC8B7BFA3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BD525-30C2-2E4D-B396-0A7790EB6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BD525-30C2-2E4D-B396-0A7790EB6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1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4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5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152E-ED81-8D48-801B-200048DBA008}" type="datetimeFigureOut">
              <a:rPr lang="en-US" smtClean="0"/>
              <a:t>11/25/12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0D78-B510-654A-9D75-3E6074FC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data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</a:t>
            </a:r>
            <a:r>
              <a:rPr lang="en-US" dirty="0" smtClean="0"/>
              <a:t>-Ping Wang</a:t>
            </a:r>
          </a:p>
          <a:p>
            <a:r>
              <a:rPr lang="en-US" dirty="0" smtClean="0"/>
              <a:t>Department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1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reads distribution within a transcript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57261"/>
          </a:xfrm>
        </p:spPr>
        <p:txBody>
          <a:bodyPr/>
          <a:lstStyle/>
          <a:p>
            <a:r>
              <a:rPr lang="en-US" dirty="0" smtClean="0"/>
              <a:t>Suppose reads of length k from transcript t can arise randomly from anywhere within a transcript, then the position follows a uniform distribution 1/(l(t)- k+1)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80448" y="4812004"/>
            <a:ext cx="6116866" cy="1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9666" y="4609447"/>
            <a:ext cx="45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80448" y="4609447"/>
            <a:ext cx="12698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32848" y="4493527"/>
            <a:ext cx="12698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27438" y="4609447"/>
            <a:ext cx="12698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1169" y="4308861"/>
            <a:ext cx="56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5205550"/>
            <a:ext cx="8353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However the DNA fragments were size selected, therefore the size of DNA fragment</a:t>
            </a:r>
          </a:p>
          <a:p>
            <a:r>
              <a:rPr lang="en-US" dirty="0"/>
              <a:t> </a:t>
            </a:r>
            <a:r>
              <a:rPr lang="en-US" dirty="0" smtClean="0"/>
              <a:t>     has special distribution.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size distribution of DNA fragment impose constraint to the start position of</a:t>
            </a:r>
          </a:p>
          <a:p>
            <a:r>
              <a:rPr lang="en-US" dirty="0"/>
              <a:t> </a:t>
            </a:r>
            <a:r>
              <a:rPr lang="en-US" dirty="0" smtClean="0"/>
              <a:t>     reads, whether single-end or paired-ends.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5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fragment length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569"/>
            <a:ext cx="3585806" cy="320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086" y="1805160"/>
            <a:ext cx="5703914" cy="1159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1335" y="3488256"/>
            <a:ext cx="54187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The paired ends are compatible to two different </a:t>
            </a:r>
          </a:p>
          <a:p>
            <a:r>
              <a:rPr lang="en-US" dirty="0"/>
              <a:t> </a:t>
            </a:r>
            <a:r>
              <a:rPr lang="en-US" dirty="0" smtClean="0"/>
              <a:t>      transcripts from the same locus.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The inferred DNA fragment distributions are </a:t>
            </a:r>
          </a:p>
          <a:p>
            <a:r>
              <a:rPr lang="en-US" dirty="0"/>
              <a:t> </a:t>
            </a:r>
            <a:r>
              <a:rPr lang="en-US" dirty="0" smtClean="0"/>
              <a:t>     different, which helps weight the likelihood of which</a:t>
            </a:r>
          </a:p>
          <a:p>
            <a:r>
              <a:rPr lang="en-US" dirty="0"/>
              <a:t> </a:t>
            </a:r>
            <a:r>
              <a:rPr lang="en-US" dirty="0" smtClean="0"/>
              <a:t>     transcript it truly arise from.</a:t>
            </a:r>
          </a:p>
        </p:txBody>
      </p:sp>
    </p:spTree>
    <p:extLst>
      <p:ext uri="{BB962C8B-B14F-4D97-AF65-F5344CB8AC3E}">
        <p14:creationId xmlns:p14="http://schemas.microsoft.com/office/powerpoint/2010/main" val="382126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895"/>
            <a:ext cx="8229600" cy="2031164"/>
          </a:xfrm>
        </p:spPr>
        <p:txBody>
          <a:bodyPr/>
          <a:lstStyle/>
          <a:p>
            <a:r>
              <a:rPr lang="en-US" dirty="0" smtClean="0"/>
              <a:t>Let F(</a:t>
            </a:r>
            <a:r>
              <a:rPr lang="en-US" dirty="0" err="1" smtClean="0"/>
              <a:t>i</a:t>
            </a:r>
            <a:r>
              <a:rPr lang="en-US" dirty="0" smtClean="0"/>
              <a:t>) be the DNA fragment size distribution.</a:t>
            </a:r>
          </a:p>
          <a:p>
            <a:r>
              <a:rPr lang="en-US" dirty="0" smtClean="0"/>
              <a:t>The adjusted total length for transcript becomes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5" y="2200273"/>
            <a:ext cx="4594440" cy="136764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27666"/>
            <a:ext cx="8229600" cy="1252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total length for a group of transcript becomes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41" y="5080331"/>
            <a:ext cx="3771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2513" y="858648"/>
            <a:ext cx="120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Likelihood: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60" y="286216"/>
            <a:ext cx="6923083" cy="65717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2513" y="1592076"/>
            <a:ext cx="1636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 all alignment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" y="5362578"/>
            <a:ext cx="9144000" cy="3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7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FPKM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72516"/>
          </a:xfrm>
        </p:spPr>
        <p:txBody>
          <a:bodyPr/>
          <a:lstStyle/>
          <a:p>
            <a:r>
              <a:rPr lang="en-US" dirty="0" smtClean="0"/>
              <a:t>Expected frequency per kilo base per million tags</a:t>
            </a:r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25907"/>
            <a:ext cx="7011149" cy="75049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21" y="3219450"/>
            <a:ext cx="5270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Cufflinks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genes.fpkm_tracking</a:t>
            </a:r>
            <a:r>
              <a:rPr lang="en-US" dirty="0" smtClean="0"/>
              <a:t> : FPKM for each gene as a sum of different isoforms sharing the same gene id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isoforms.fpkm_tracking</a:t>
            </a:r>
            <a:r>
              <a:rPr lang="en-US" dirty="0" smtClean="0"/>
              <a:t>: FPKM fro each isoforms	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transcripts.gtf</a:t>
            </a:r>
            <a:r>
              <a:rPr lang="en-US" dirty="0" smtClean="0"/>
              <a:t>: cufflinks assemble transcripts (if user does not provide annotation file), which can be used to discover new transcripts.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9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386" y="1572606"/>
            <a:ext cx="8820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 smtClean="0">
                <a:latin typeface="Courier"/>
                <a:cs typeface="Courier"/>
              </a:rPr>
              <a:t>tracking_id</a:t>
            </a:r>
            <a:r>
              <a:rPr lang="en-US" sz="800" dirty="0" smtClean="0">
                <a:latin typeface="Courier"/>
                <a:cs typeface="Courier"/>
              </a:rPr>
              <a:t>     </a:t>
            </a:r>
            <a:r>
              <a:rPr lang="en-US" sz="800" dirty="0" err="1" smtClean="0">
                <a:latin typeface="Courier"/>
                <a:cs typeface="Courier"/>
              </a:rPr>
              <a:t>class_code</a:t>
            </a:r>
            <a:r>
              <a:rPr lang="en-US" sz="800" dirty="0" smtClean="0">
                <a:latin typeface="Courier"/>
                <a:cs typeface="Courier"/>
              </a:rPr>
              <a:t>      </a:t>
            </a:r>
            <a:r>
              <a:rPr lang="en-US" sz="800" dirty="0" err="1" smtClean="0">
                <a:latin typeface="Courier"/>
                <a:cs typeface="Courier"/>
              </a:rPr>
              <a:t>nearest_ref_id</a:t>
            </a:r>
            <a:r>
              <a:rPr lang="en-US" sz="800" dirty="0" smtClean="0">
                <a:latin typeface="Courier"/>
                <a:cs typeface="Courier"/>
              </a:rPr>
              <a:t>  </a:t>
            </a:r>
            <a:r>
              <a:rPr lang="en-US" sz="800" dirty="0" err="1" smtClean="0">
                <a:latin typeface="Courier"/>
                <a:cs typeface="Courier"/>
              </a:rPr>
              <a:t>gene_id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gene_short_name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tss_id</a:t>
            </a:r>
            <a:r>
              <a:rPr lang="en-US" sz="800" dirty="0" smtClean="0">
                <a:latin typeface="Courier"/>
                <a:cs typeface="Courier"/>
              </a:rPr>
              <a:t>  locus   length  coverage        FPKM    </a:t>
            </a:r>
            <a:r>
              <a:rPr lang="en-US" sz="800" dirty="0" err="1" smtClean="0">
                <a:latin typeface="Courier"/>
                <a:cs typeface="Courier"/>
              </a:rPr>
              <a:t>FPKM_conf_lo</a:t>
            </a:r>
            <a:r>
              <a:rPr lang="en-US" sz="800" dirty="0" smtClean="0">
                <a:latin typeface="Courier"/>
                <a:cs typeface="Courier"/>
              </a:rPr>
              <a:t>    </a:t>
            </a:r>
            <a:r>
              <a:rPr lang="en-US" sz="800" dirty="0" err="1" smtClean="0">
                <a:latin typeface="Courier"/>
                <a:cs typeface="Courier"/>
              </a:rPr>
              <a:t>FPKM_conf_hi</a:t>
            </a:r>
            <a:r>
              <a:rPr lang="en-US" sz="800" dirty="0" smtClean="0">
                <a:latin typeface="Courier"/>
                <a:cs typeface="Courier"/>
              </a:rPr>
              <a:t>    </a:t>
            </a:r>
            <a:r>
              <a:rPr lang="en-US" sz="800" dirty="0" err="1" smtClean="0">
                <a:latin typeface="Courier"/>
                <a:cs typeface="Courier"/>
              </a:rPr>
              <a:t>FPKM_status</a:t>
            </a:r>
            <a:endParaRPr lang="en-US" sz="800" dirty="0" smtClean="0">
              <a:latin typeface="Courier"/>
              <a:cs typeface="Courier"/>
            </a:endParaRPr>
          </a:p>
          <a:p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NM_133826       -       -       Atp6v1h Atp6v1h TSS17978        chr1:5083172-5162549    1976    5.8223  727868  622534  833201  OK</a:t>
            </a:r>
          </a:p>
          <a:p>
            <a:r>
              <a:rPr lang="en-US" sz="800" dirty="0" smtClean="0">
                <a:latin typeface="Courier"/>
                <a:cs typeface="Courier"/>
              </a:rPr>
              <a:t>NR_033530       -       -       Mrpl15  Mrpl15  TSS23373        chr1:4773199-4785726    1761    0.226635        28332.5 0       58381.7 OK</a:t>
            </a:r>
          </a:p>
          <a:p>
            <a:r>
              <a:rPr lang="en-US" sz="800" dirty="0" smtClean="0">
                <a:latin typeface="Courier"/>
                <a:cs typeface="Courier"/>
              </a:rPr>
              <a:t>NM_025300       -       -       Mrpl15  Mrpl15  TSS23373        chr1:4773199-4785726    1916    1.61141 201449  127445  275453  OK</a:t>
            </a:r>
          </a:p>
          <a:p>
            <a:r>
              <a:rPr lang="en-US" sz="800" dirty="0" smtClean="0">
                <a:latin typeface="Courier"/>
                <a:cs typeface="Courier"/>
              </a:rPr>
              <a:t>NM_001177658    -       -       Mrpl15  Mrpl15  TSS23373        chr1:4773199-4785726    4201    5.4912  686475  615129  757822  OK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039" y="1073309"/>
            <a:ext cx="156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Isoform FPKM: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447" y="3640656"/>
            <a:ext cx="884088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chr1    Cufflinks       transcript      4807893 4846735 1000    +       .       </a:t>
            </a:r>
            <a:r>
              <a:rPr lang="en-US" sz="700" dirty="0" err="1" smtClean="0"/>
              <a:t>gene_id</a:t>
            </a:r>
            <a:r>
              <a:rPr lang="en-US" sz="700" dirty="0" smtClean="0"/>
              <a:t> "Lypla1"; </a:t>
            </a:r>
            <a:r>
              <a:rPr lang="en-US" sz="700" dirty="0" err="1" smtClean="0"/>
              <a:t>transcript_id</a:t>
            </a:r>
            <a:r>
              <a:rPr lang="en-US" sz="700" dirty="0" smtClean="0"/>
              <a:t> "NM_008866"; FPKM "1025426.4060280573"; </a:t>
            </a:r>
            <a:r>
              <a:rPr lang="en-US" sz="700" dirty="0" err="1" smtClean="0"/>
              <a:t>frac</a:t>
            </a:r>
            <a:r>
              <a:rPr lang="en-US" sz="700" dirty="0" smtClean="0"/>
              <a:t> "1.000000"; </a:t>
            </a:r>
            <a:r>
              <a:rPr lang="en-US" sz="700" dirty="0" err="1" smtClean="0"/>
              <a:t>conf_lo</a:t>
            </a:r>
            <a:r>
              <a:rPr lang="en-US" sz="700" dirty="0" smtClean="0"/>
              <a:t> "913957.136274"; </a:t>
            </a:r>
            <a:r>
              <a:rPr lang="en-US" sz="700" dirty="0" err="1" smtClean="0"/>
              <a:t>conf_hi</a:t>
            </a:r>
            <a:r>
              <a:rPr lang="en-US" sz="700" dirty="0" smtClean="0"/>
              <a:t> "1136895.675783"; </a:t>
            </a:r>
            <a:r>
              <a:rPr lang="en-US" sz="700" dirty="0" err="1" smtClean="0"/>
              <a:t>cov</a:t>
            </a:r>
            <a:r>
              <a:rPr lang="en-US" sz="700" dirty="0" smtClean="0"/>
              <a:t> "8.202502";</a:t>
            </a:r>
          </a:p>
          <a:p>
            <a:r>
              <a:rPr lang="en-US" sz="700" dirty="0" smtClean="0"/>
              <a:t>chr1    Cufflinks       exon    4807893 4807982 1000    +       .       </a:t>
            </a:r>
            <a:r>
              <a:rPr lang="en-US" sz="700" dirty="0" err="1" smtClean="0"/>
              <a:t>gene_id</a:t>
            </a:r>
            <a:r>
              <a:rPr lang="en-US" sz="700" dirty="0" smtClean="0"/>
              <a:t> "Lypla1"; </a:t>
            </a:r>
            <a:r>
              <a:rPr lang="en-US" sz="700" dirty="0" err="1" smtClean="0"/>
              <a:t>transcript_id</a:t>
            </a:r>
            <a:r>
              <a:rPr lang="en-US" sz="700" dirty="0" smtClean="0"/>
              <a:t> "NM_008866"; </a:t>
            </a:r>
            <a:r>
              <a:rPr lang="en-US" sz="700" dirty="0" err="1" smtClean="0"/>
              <a:t>exon_number</a:t>
            </a:r>
            <a:r>
              <a:rPr lang="en-US" sz="700" dirty="0" smtClean="0"/>
              <a:t> "1"; FPKM "1025426.4060280573"; </a:t>
            </a:r>
            <a:r>
              <a:rPr lang="en-US" sz="700" dirty="0" err="1" smtClean="0"/>
              <a:t>frac</a:t>
            </a:r>
            <a:r>
              <a:rPr lang="en-US" sz="700" dirty="0" smtClean="0"/>
              <a:t> "1.000000"; </a:t>
            </a:r>
            <a:r>
              <a:rPr lang="en-US" sz="700" dirty="0" err="1" smtClean="0"/>
              <a:t>conf_lo</a:t>
            </a:r>
            <a:r>
              <a:rPr lang="en-US" sz="700" dirty="0" smtClean="0"/>
              <a:t> "913957.136274"; </a:t>
            </a:r>
            <a:r>
              <a:rPr lang="en-US" sz="700" dirty="0" err="1" smtClean="0"/>
              <a:t>conf_hi</a:t>
            </a:r>
            <a:r>
              <a:rPr lang="en-US" sz="700" dirty="0" smtClean="0"/>
              <a:t> "1136895.675783"; </a:t>
            </a:r>
            <a:r>
              <a:rPr lang="en-US" sz="700" dirty="0" err="1" smtClean="0"/>
              <a:t>cov</a:t>
            </a:r>
            <a:r>
              <a:rPr lang="en-US" sz="700" dirty="0" smtClean="0"/>
              <a:t> "$</a:t>
            </a:r>
          </a:p>
          <a:p>
            <a:r>
              <a:rPr lang="en-US" sz="700" dirty="0" smtClean="0"/>
              <a:t>chr1    Cufflinks       exon    4808455 4808486 1000    +       .       </a:t>
            </a:r>
            <a:r>
              <a:rPr lang="en-US" sz="700" dirty="0" err="1" smtClean="0"/>
              <a:t>gene_id</a:t>
            </a:r>
            <a:r>
              <a:rPr lang="en-US" sz="700" dirty="0" smtClean="0"/>
              <a:t> "Lypla1"; </a:t>
            </a:r>
            <a:r>
              <a:rPr lang="en-US" sz="700" dirty="0" err="1" smtClean="0"/>
              <a:t>transcript_id</a:t>
            </a:r>
            <a:r>
              <a:rPr lang="en-US" sz="700" dirty="0" smtClean="0"/>
              <a:t> "NM_008866"; </a:t>
            </a:r>
            <a:r>
              <a:rPr lang="en-US" sz="700" dirty="0" err="1" smtClean="0"/>
              <a:t>exon_number</a:t>
            </a:r>
            <a:r>
              <a:rPr lang="en-US" sz="700" dirty="0" smtClean="0"/>
              <a:t> "2"; FPKM "1025426.4060280573"; </a:t>
            </a:r>
            <a:r>
              <a:rPr lang="en-US" sz="700" dirty="0" err="1" smtClean="0"/>
              <a:t>frac</a:t>
            </a:r>
            <a:r>
              <a:rPr lang="en-US" sz="700" dirty="0" smtClean="0"/>
              <a:t> "1.000000"; </a:t>
            </a:r>
            <a:r>
              <a:rPr lang="en-US" sz="700" dirty="0" err="1" smtClean="0"/>
              <a:t>conf_lo</a:t>
            </a:r>
            <a:r>
              <a:rPr lang="en-US" sz="700" dirty="0" smtClean="0"/>
              <a:t> "913957.136274"; </a:t>
            </a:r>
            <a:r>
              <a:rPr lang="en-US" sz="700" dirty="0" err="1" smtClean="0"/>
              <a:t>conf_hi</a:t>
            </a:r>
            <a:r>
              <a:rPr lang="en-US" sz="700" dirty="0" smtClean="0"/>
              <a:t> "1136895.675783"; </a:t>
            </a:r>
            <a:r>
              <a:rPr lang="en-US" sz="700" dirty="0" err="1" smtClean="0"/>
              <a:t>cov</a:t>
            </a:r>
            <a:r>
              <a:rPr lang="en-US" sz="700" dirty="0" smtClean="0"/>
              <a:t> "$</a:t>
            </a:r>
          </a:p>
          <a:p>
            <a:r>
              <a:rPr lang="en-US" sz="700" dirty="0" smtClean="0"/>
              <a:t>chr1    Cufflinks       exon    4828584 4828649 1000    +       .       </a:t>
            </a:r>
            <a:r>
              <a:rPr lang="en-US" sz="700" dirty="0" err="1" smtClean="0"/>
              <a:t>gene_id</a:t>
            </a:r>
            <a:r>
              <a:rPr lang="en-US" sz="700" dirty="0" smtClean="0"/>
              <a:t> "Lypla1"; </a:t>
            </a:r>
            <a:r>
              <a:rPr lang="en-US" sz="700" dirty="0" err="1" smtClean="0"/>
              <a:t>transcript_id</a:t>
            </a:r>
            <a:r>
              <a:rPr lang="en-US" sz="700" dirty="0" smtClean="0"/>
              <a:t> "NM_008866"; </a:t>
            </a:r>
            <a:r>
              <a:rPr lang="en-US" sz="700" dirty="0" err="1" smtClean="0"/>
              <a:t>exon_number</a:t>
            </a:r>
            <a:r>
              <a:rPr lang="en-US" sz="700" dirty="0" smtClean="0"/>
              <a:t> "3"; FPKM "1025426.4060280573"; </a:t>
            </a:r>
            <a:r>
              <a:rPr lang="en-US" sz="700" dirty="0" err="1" smtClean="0"/>
              <a:t>frac</a:t>
            </a:r>
            <a:r>
              <a:rPr lang="en-US" sz="700" dirty="0" smtClean="0"/>
              <a:t> "1.000000"; </a:t>
            </a:r>
            <a:r>
              <a:rPr lang="en-US" sz="700" dirty="0" err="1" smtClean="0"/>
              <a:t>conf_lo</a:t>
            </a:r>
            <a:r>
              <a:rPr lang="en-US" sz="700" dirty="0" smtClean="0"/>
              <a:t> "913957.136274"; </a:t>
            </a:r>
            <a:r>
              <a:rPr lang="en-US" sz="700" dirty="0" err="1" smtClean="0"/>
              <a:t>conf_hi</a:t>
            </a:r>
            <a:r>
              <a:rPr lang="en-US" sz="700" dirty="0" smtClean="0"/>
              <a:t> "1136895.675783"; </a:t>
            </a:r>
            <a:r>
              <a:rPr lang="en-US" sz="700" dirty="0" err="1" smtClean="0"/>
              <a:t>cov</a:t>
            </a:r>
            <a:r>
              <a:rPr lang="en-US" sz="700" dirty="0" smtClean="0"/>
              <a:t> "$</a:t>
            </a:r>
          </a:p>
          <a:p>
            <a:r>
              <a:rPr lang="en-US" sz="700" dirty="0" smtClean="0"/>
              <a:t>chr1    Cufflinks       exon    4830268 4830315 1000    +       .       </a:t>
            </a:r>
            <a:r>
              <a:rPr lang="en-US" sz="700" dirty="0" err="1" smtClean="0"/>
              <a:t>gene_id</a:t>
            </a:r>
            <a:r>
              <a:rPr lang="en-US" sz="700" dirty="0" smtClean="0"/>
              <a:t> "Lypla1"; </a:t>
            </a:r>
            <a:r>
              <a:rPr lang="en-US" sz="700" dirty="0" err="1" smtClean="0"/>
              <a:t>transcript_id</a:t>
            </a:r>
            <a:r>
              <a:rPr lang="en-US" sz="700" dirty="0" smtClean="0"/>
              <a:t> "NM_008866"; </a:t>
            </a:r>
            <a:r>
              <a:rPr lang="en-US" sz="700" dirty="0" err="1" smtClean="0"/>
              <a:t>exon_number</a:t>
            </a:r>
            <a:r>
              <a:rPr lang="en-US" sz="700" dirty="0" smtClean="0"/>
              <a:t> "4"; FPKM "1025426.4060280573"; </a:t>
            </a:r>
            <a:r>
              <a:rPr lang="en-US" sz="700" dirty="0" err="1" smtClean="0"/>
              <a:t>frac</a:t>
            </a:r>
            <a:r>
              <a:rPr lang="en-US" sz="700" dirty="0" smtClean="0"/>
              <a:t> "1.000000"; </a:t>
            </a:r>
            <a:r>
              <a:rPr lang="en-US" sz="700" dirty="0" err="1" smtClean="0"/>
              <a:t>conf_lo</a:t>
            </a:r>
            <a:r>
              <a:rPr lang="en-US" sz="700" dirty="0" smtClean="0"/>
              <a:t> "913957.136274"; </a:t>
            </a:r>
            <a:r>
              <a:rPr lang="en-US" sz="700" dirty="0" err="1" smtClean="0"/>
              <a:t>conf_hi</a:t>
            </a:r>
            <a:r>
              <a:rPr lang="en-US" sz="700" dirty="0" smtClean="0"/>
              <a:t> "1136895.675783"; </a:t>
            </a:r>
            <a:r>
              <a:rPr lang="en-US" sz="700" dirty="0" err="1" smtClean="0"/>
              <a:t>cov</a:t>
            </a:r>
            <a:r>
              <a:rPr lang="en-US" sz="700" dirty="0" smtClean="0"/>
              <a:t> "$</a:t>
            </a:r>
          </a:p>
          <a:p>
            <a:r>
              <a:rPr lang="en-US" sz="700" dirty="0" smtClean="0"/>
              <a:t>chr1    Cufflinks       exon    4832311 4832381 1000    +       .       </a:t>
            </a:r>
            <a:r>
              <a:rPr lang="en-US" sz="700" dirty="0" err="1" smtClean="0"/>
              <a:t>gene_id</a:t>
            </a:r>
            <a:r>
              <a:rPr lang="en-US" sz="700" dirty="0" smtClean="0"/>
              <a:t> "Lypla1"; </a:t>
            </a:r>
            <a:r>
              <a:rPr lang="en-US" sz="700" dirty="0" err="1" smtClean="0"/>
              <a:t>transcript_id</a:t>
            </a:r>
            <a:r>
              <a:rPr lang="en-US" sz="700" dirty="0" smtClean="0"/>
              <a:t> "NM_008866"; </a:t>
            </a:r>
            <a:r>
              <a:rPr lang="en-US" sz="700" dirty="0" err="1" smtClean="0"/>
              <a:t>exon_number</a:t>
            </a:r>
            <a:r>
              <a:rPr lang="en-US" sz="700" dirty="0" smtClean="0"/>
              <a:t> "5"; FPKM "1025426.4060280573"; </a:t>
            </a:r>
            <a:r>
              <a:rPr lang="en-US" sz="700" dirty="0" err="1" smtClean="0"/>
              <a:t>frac</a:t>
            </a:r>
            <a:r>
              <a:rPr lang="en-US" sz="700" dirty="0" smtClean="0"/>
              <a:t> "1.000000"; </a:t>
            </a:r>
            <a:r>
              <a:rPr lang="en-US" sz="700" dirty="0" err="1" smtClean="0"/>
              <a:t>conf_lo</a:t>
            </a:r>
            <a:r>
              <a:rPr lang="en-US" sz="700" dirty="0" smtClean="0"/>
              <a:t> "913957.136274"; </a:t>
            </a:r>
            <a:r>
              <a:rPr lang="en-US" sz="700" dirty="0" err="1" smtClean="0"/>
              <a:t>conf_hi</a:t>
            </a:r>
            <a:r>
              <a:rPr lang="en-US" sz="700" dirty="0" smtClean="0"/>
              <a:t> "1136895.675783"; </a:t>
            </a:r>
            <a:r>
              <a:rPr lang="en-US" sz="700" dirty="0" err="1" smtClean="0"/>
              <a:t>cov</a:t>
            </a:r>
            <a:r>
              <a:rPr lang="en-US" sz="700" dirty="0" smtClean="0"/>
              <a:t> "$</a:t>
            </a:r>
          </a:p>
          <a:p>
            <a:r>
              <a:rPr lang="en-US" sz="700" dirty="0" smtClean="0"/>
              <a:t>chr1    Cufflinks       exon    4837001 4837074 1000    +       .       </a:t>
            </a:r>
            <a:r>
              <a:rPr lang="en-US" sz="700" dirty="0" err="1" smtClean="0"/>
              <a:t>gene_id</a:t>
            </a:r>
            <a:r>
              <a:rPr lang="en-US" sz="700" dirty="0" smtClean="0"/>
              <a:t> "Lypla1"; </a:t>
            </a:r>
            <a:r>
              <a:rPr lang="en-US" sz="700" dirty="0" err="1" smtClean="0"/>
              <a:t>transcript_id</a:t>
            </a:r>
            <a:r>
              <a:rPr lang="en-US" sz="700" dirty="0" smtClean="0"/>
              <a:t> "NM_008866"; </a:t>
            </a:r>
            <a:r>
              <a:rPr lang="en-US" sz="700" dirty="0" err="1" smtClean="0"/>
              <a:t>exon_number</a:t>
            </a:r>
            <a:r>
              <a:rPr lang="en-US" sz="700" dirty="0" smtClean="0"/>
              <a:t> "6"; FPKM "1025426.4060280573"; </a:t>
            </a:r>
            <a:r>
              <a:rPr lang="en-US" sz="700" dirty="0" err="1" smtClean="0"/>
              <a:t>frac</a:t>
            </a:r>
            <a:r>
              <a:rPr lang="en-US" sz="700" dirty="0" smtClean="0"/>
              <a:t> "1.000000"; </a:t>
            </a:r>
            <a:r>
              <a:rPr lang="en-US" sz="700" dirty="0" err="1" smtClean="0"/>
              <a:t>conf_lo</a:t>
            </a:r>
            <a:r>
              <a:rPr lang="en-US" sz="700" dirty="0" smtClean="0"/>
              <a:t> "913957.136274"; </a:t>
            </a:r>
            <a:r>
              <a:rPr lang="en-US" sz="700" dirty="0" err="1" smtClean="0"/>
              <a:t>conf_hi</a:t>
            </a:r>
            <a:r>
              <a:rPr lang="en-US" sz="700" dirty="0" smtClean="0"/>
              <a:t> "1136895.675783"; </a:t>
            </a:r>
            <a:r>
              <a:rPr lang="en-US" sz="700" dirty="0" err="1" smtClean="0"/>
              <a:t>cov</a:t>
            </a:r>
            <a:r>
              <a:rPr lang="en-US" sz="700" dirty="0" smtClean="0"/>
              <a:t> "$</a:t>
            </a:r>
          </a:p>
          <a:p>
            <a:r>
              <a:rPr lang="en-US" sz="700" dirty="0" smtClean="0"/>
              <a:t>chr1    Cufflinks       exon    4839387 4839488 1000    +       .       </a:t>
            </a:r>
            <a:r>
              <a:rPr lang="en-US" sz="700" dirty="0" err="1" smtClean="0"/>
              <a:t>gene_id</a:t>
            </a:r>
            <a:r>
              <a:rPr lang="en-US" sz="700" dirty="0" smtClean="0"/>
              <a:t> "Lypla1"; </a:t>
            </a:r>
            <a:r>
              <a:rPr lang="en-US" sz="700" dirty="0" err="1" smtClean="0"/>
              <a:t>transcript_id</a:t>
            </a:r>
            <a:r>
              <a:rPr lang="en-US" sz="700" dirty="0" smtClean="0"/>
              <a:t> "NM_008866"; </a:t>
            </a:r>
            <a:r>
              <a:rPr lang="en-US" sz="700" dirty="0" err="1" smtClean="0"/>
              <a:t>exon_number</a:t>
            </a:r>
            <a:r>
              <a:rPr lang="en-US" sz="700" dirty="0" smtClean="0"/>
              <a:t> "7"; FPKM "1025426.4060280573"; </a:t>
            </a:r>
            <a:r>
              <a:rPr lang="en-US" sz="700" dirty="0" err="1" smtClean="0"/>
              <a:t>frac</a:t>
            </a:r>
            <a:r>
              <a:rPr lang="en-US" sz="700" dirty="0" smtClean="0"/>
              <a:t> "1.000000"; </a:t>
            </a:r>
            <a:r>
              <a:rPr lang="en-US" sz="700" dirty="0" err="1" smtClean="0"/>
              <a:t>conf_lo</a:t>
            </a:r>
            <a:r>
              <a:rPr lang="en-US" sz="700" dirty="0" smtClean="0"/>
              <a:t> "913957.136274"; </a:t>
            </a:r>
            <a:r>
              <a:rPr lang="en-US" sz="700" dirty="0" err="1" smtClean="0"/>
              <a:t>conf_hi</a:t>
            </a:r>
            <a:r>
              <a:rPr lang="en-US" sz="700" dirty="0" smtClean="0"/>
              <a:t> "1136895.675783"; </a:t>
            </a:r>
            <a:r>
              <a:rPr lang="en-US" sz="700" dirty="0" err="1" smtClean="0"/>
              <a:t>cov</a:t>
            </a:r>
            <a:r>
              <a:rPr lang="en-US" sz="700" dirty="0" smtClean="0"/>
              <a:t> "$</a:t>
            </a:r>
          </a:p>
          <a:p>
            <a:r>
              <a:rPr lang="en-US" sz="700" dirty="0" smtClean="0"/>
              <a:t>chr1    Cufflinks       exon    4840956 4841132 1000    +       .       </a:t>
            </a:r>
            <a:r>
              <a:rPr lang="en-US" sz="700" dirty="0" err="1" smtClean="0"/>
              <a:t>gene_id</a:t>
            </a:r>
            <a:r>
              <a:rPr lang="en-US" sz="700" dirty="0" smtClean="0"/>
              <a:t> "Lypla1"; </a:t>
            </a:r>
            <a:r>
              <a:rPr lang="en-US" sz="700" dirty="0" err="1" smtClean="0"/>
              <a:t>transcript_id</a:t>
            </a:r>
            <a:r>
              <a:rPr lang="en-US" sz="700" dirty="0" smtClean="0"/>
              <a:t> "NM_008866"; </a:t>
            </a:r>
            <a:r>
              <a:rPr lang="en-US" sz="700" dirty="0" err="1" smtClean="0"/>
              <a:t>exon_number</a:t>
            </a:r>
            <a:r>
              <a:rPr lang="en-US" sz="700" dirty="0" smtClean="0"/>
              <a:t> "8"; FPKM "1025426.4060280573"; </a:t>
            </a:r>
            <a:r>
              <a:rPr lang="en-US" sz="700" dirty="0" err="1" smtClean="0"/>
              <a:t>frac</a:t>
            </a:r>
            <a:r>
              <a:rPr lang="en-US" sz="700" dirty="0" smtClean="0"/>
              <a:t> "1.000000"; </a:t>
            </a:r>
            <a:r>
              <a:rPr lang="en-US" sz="700" dirty="0" err="1" smtClean="0"/>
              <a:t>conf_lo</a:t>
            </a:r>
            <a:r>
              <a:rPr lang="en-US" sz="700" dirty="0" smtClean="0"/>
              <a:t> "913957.136274"; </a:t>
            </a:r>
            <a:r>
              <a:rPr lang="en-US" sz="700" dirty="0" err="1" smtClean="0"/>
              <a:t>conf_hi</a:t>
            </a:r>
            <a:r>
              <a:rPr lang="en-US" sz="700" dirty="0" smtClean="0"/>
              <a:t> "1136895.675783"; </a:t>
            </a:r>
            <a:r>
              <a:rPr lang="en-US" sz="700" dirty="0" err="1" smtClean="0"/>
              <a:t>cov</a:t>
            </a:r>
            <a:r>
              <a:rPr lang="en-US" sz="700" dirty="0" smtClean="0"/>
              <a:t> "$</a:t>
            </a:r>
          </a:p>
          <a:p>
            <a:r>
              <a:rPr lang="en-US" sz="700" dirty="0" smtClean="0"/>
              <a:t>chr1    Cufflinks       exon    4844963 4846735 1000    +       .       </a:t>
            </a:r>
            <a:r>
              <a:rPr lang="en-US" sz="700" dirty="0" err="1" smtClean="0"/>
              <a:t>gene_id</a:t>
            </a:r>
            <a:r>
              <a:rPr lang="en-US" sz="700" dirty="0" smtClean="0"/>
              <a:t> "Lypla1"; </a:t>
            </a:r>
            <a:r>
              <a:rPr lang="en-US" sz="700" dirty="0" err="1" smtClean="0"/>
              <a:t>transcript_id</a:t>
            </a:r>
            <a:r>
              <a:rPr lang="en-US" sz="700" dirty="0" smtClean="0"/>
              <a:t> "NM_008866"; </a:t>
            </a:r>
            <a:r>
              <a:rPr lang="en-US" sz="700" dirty="0" err="1" smtClean="0"/>
              <a:t>exon_number</a:t>
            </a:r>
            <a:r>
              <a:rPr lang="en-US" sz="700" dirty="0" smtClean="0"/>
              <a:t> "9"; FPKM "1025426.4060280573"; </a:t>
            </a:r>
            <a:r>
              <a:rPr lang="en-US" sz="700" dirty="0" err="1" smtClean="0"/>
              <a:t>frac</a:t>
            </a:r>
            <a:r>
              <a:rPr lang="en-US" sz="700" dirty="0" smtClean="0"/>
              <a:t> "1.000000"; </a:t>
            </a:r>
            <a:r>
              <a:rPr lang="en-US" sz="700" dirty="0" err="1" smtClean="0"/>
              <a:t>conf_lo</a:t>
            </a:r>
            <a:r>
              <a:rPr lang="en-US" sz="700" dirty="0" smtClean="0"/>
              <a:t> "913957.136274"; </a:t>
            </a:r>
            <a:r>
              <a:rPr lang="en-US" sz="700" dirty="0" err="1" smtClean="0"/>
              <a:t>conf_hi</a:t>
            </a:r>
            <a:r>
              <a:rPr lang="en-US" sz="700" dirty="0" smtClean="0"/>
              <a:t> "1136895.675783"; </a:t>
            </a:r>
            <a:r>
              <a:rPr lang="en-US" sz="700" dirty="0" err="1" smtClean="0"/>
              <a:t>cov</a:t>
            </a:r>
            <a:r>
              <a:rPr lang="en-US" sz="700" dirty="0" smtClean="0"/>
              <a:t> "$</a:t>
            </a:r>
          </a:p>
          <a:p>
            <a:endParaRPr 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294522" y="3202394"/>
            <a:ext cx="1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11300"/>
            <a:ext cx="8928100" cy="382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5125" y="6142078"/>
            <a:ext cx="198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Trapnell</a:t>
            </a:r>
            <a:r>
              <a:rPr lang="en-US" dirty="0" smtClean="0"/>
              <a:t> et al,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7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Robustness of assembly and abundance estimate as a function sequencing depth and expression level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" y="1860403"/>
            <a:ext cx="9126128" cy="4030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968975"/>
            <a:ext cx="838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x coordinate stands for a subset with indicated reads count selected from full data.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2712" y="6522973"/>
            <a:ext cx="198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Trapnell</a:t>
            </a:r>
            <a:r>
              <a:rPr lang="en-US" dirty="0" smtClean="0"/>
              <a:t> et al,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9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 and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3506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Install bowtie2 (different from bowtie)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sra</a:t>
            </a:r>
            <a:r>
              <a:rPr lang="en-US" dirty="0" smtClean="0"/>
              <a:t> toolkit: convert .</a:t>
            </a:r>
            <a:r>
              <a:rPr lang="en-US" dirty="0" err="1" smtClean="0"/>
              <a:t>sra</a:t>
            </a:r>
            <a:r>
              <a:rPr lang="en-US" dirty="0" smtClean="0"/>
              <a:t> to </a:t>
            </a:r>
            <a:r>
              <a:rPr lang="en-US" dirty="0" err="1" smtClean="0"/>
              <a:t>fastq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SAMtools</a:t>
            </a:r>
            <a:r>
              <a:rPr lang="en-US" dirty="0" smtClean="0"/>
              <a:t>: alignment </a:t>
            </a:r>
            <a:r>
              <a:rPr lang="en-US" dirty="0" err="1" smtClean="0"/>
              <a:t>formating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tophat</a:t>
            </a:r>
            <a:r>
              <a:rPr lang="en-US" dirty="0" smtClean="0"/>
              <a:t>: call bowtie2 to align short reads</a:t>
            </a:r>
          </a:p>
          <a:p>
            <a:r>
              <a:rPr lang="en-US" dirty="0" smtClean="0"/>
              <a:t>Install cufflinks: expression call and differential expression analysis</a:t>
            </a:r>
          </a:p>
          <a:p>
            <a:r>
              <a:rPr lang="en-US" dirty="0" smtClean="0"/>
              <a:t>Edit your environmental variables so that all </a:t>
            </a:r>
            <a:r>
              <a:rPr lang="en-US" dirty="0" err="1" smtClean="0"/>
              <a:t>executables</a:t>
            </a:r>
            <a:r>
              <a:rPr lang="en-US" dirty="0" smtClean="0"/>
              <a:t> can be accessed.</a:t>
            </a:r>
          </a:p>
          <a:p>
            <a:r>
              <a:rPr lang="en-US" dirty="0" smtClean="0"/>
              <a:t>Download genome index/annotation http://</a:t>
            </a:r>
            <a:r>
              <a:rPr lang="en-US" dirty="0" err="1" smtClean="0"/>
              <a:t>tophat.cbcb.umd.edu</a:t>
            </a:r>
            <a:r>
              <a:rPr lang="en-US" dirty="0" smtClean="0"/>
              <a:t>/</a:t>
            </a:r>
            <a:r>
              <a:rPr lang="en-US" dirty="0" err="1" smtClean="0"/>
              <a:t>igenomes.html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5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2503" r="2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238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expression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2378040"/>
            <a:ext cx="2146931" cy="7736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286" y="1651000"/>
            <a:ext cx="86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Define: </a:t>
            </a:r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06" y="2378040"/>
            <a:ext cx="2454179" cy="790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429" y="3737429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Cufflinks does not require replicates to test differential expression.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Biological replicates can be incorporated in Cufflinks, which use negative binomial</a:t>
            </a:r>
          </a:p>
          <a:p>
            <a:r>
              <a:rPr lang="en-US" dirty="0"/>
              <a:t> </a:t>
            </a:r>
            <a:r>
              <a:rPr lang="en-US" dirty="0" smtClean="0"/>
              <a:t>     to account for over-dispersion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0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646"/>
            <a:ext cx="2583348" cy="1143000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52" y="1185162"/>
            <a:ext cx="6152639" cy="52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27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Quantify gene expression by RNA-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12" y="1346086"/>
            <a:ext cx="5442305" cy="4979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9373" y="2128730"/>
            <a:ext cx="32955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Reads count at each exon is convolution of reads from different transcript isoforms.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Reads span adjacent exons provide key information of alternative </a:t>
            </a:r>
            <a:r>
              <a:rPr lang="en-US" dirty="0" err="1" smtClean="0"/>
              <a:t>splicings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8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20700"/>
            <a:ext cx="7620000" cy="581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426" y="2397057"/>
            <a:ext cx="89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Bowtie,</a:t>
            </a:r>
            <a:endParaRPr lang="en-US" dirty="0"/>
          </a:p>
          <a:p>
            <a:r>
              <a:rPr lang="en-US" dirty="0" err="1" smtClean="0"/>
              <a:t>Tophat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540" y="4722561"/>
            <a:ext cx="98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Cufflinks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6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3" y="1397000"/>
            <a:ext cx="8483600" cy="406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3234" y="359487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Cufflinks work flowchart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26717" y="6207306"/>
            <a:ext cx="193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Trapnell</a:t>
            </a:r>
            <a:r>
              <a:rPr lang="en-US" dirty="0" smtClean="0"/>
              <a:t> et al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7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0"/>
            <a:ext cx="5811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2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splicing junctions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59644" y="4490035"/>
            <a:ext cx="6993259" cy="429324"/>
            <a:chOff x="1395075" y="2969489"/>
            <a:chExt cx="6993259" cy="42932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395075" y="3166263"/>
              <a:ext cx="69932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360896" y="2969489"/>
              <a:ext cx="1216219" cy="4293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8023" y="2969489"/>
              <a:ext cx="1815013" cy="4293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879554" y="3157330"/>
            <a:ext cx="1967443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968" y="3058965"/>
            <a:ext cx="115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single-end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80443" y="2155961"/>
            <a:ext cx="6993259" cy="429324"/>
            <a:chOff x="1395075" y="2969489"/>
            <a:chExt cx="6993259" cy="429324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395075" y="3166263"/>
              <a:ext cx="69932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790160" y="2969489"/>
              <a:ext cx="1216219" cy="4293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1443" y="2969489"/>
              <a:ext cx="1815013" cy="4293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50395" y="4490032"/>
            <a:ext cx="60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4625" y="2128761"/>
            <a:ext cx="7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mRNA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14339" y="4293918"/>
            <a:ext cx="348420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05968" y="4339637"/>
            <a:ext cx="348420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4125" y="4390004"/>
            <a:ext cx="348420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06538" y="4315799"/>
            <a:ext cx="348420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98577" y="4257524"/>
            <a:ext cx="348420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5666" y="4209106"/>
            <a:ext cx="348420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25465" y="3878536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11081" y="3874915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81758" y="3937243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74171" y="3846270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66113" y="3822651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49255" y="3761801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s6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134727" y="3016863"/>
            <a:ext cx="0" cy="393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76557" y="3026159"/>
            <a:ext cx="0" cy="393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44847" y="3026159"/>
            <a:ext cx="0" cy="393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31023" y="3026159"/>
            <a:ext cx="0" cy="393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235085" y="3008271"/>
            <a:ext cx="0" cy="393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39147" y="3008271"/>
            <a:ext cx="0" cy="393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241921" y="4306834"/>
            <a:ext cx="348420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259882" y="3896313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s7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2849897" y="2405415"/>
            <a:ext cx="0" cy="997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844555" y="2450487"/>
            <a:ext cx="0" cy="997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9826" y="5402334"/>
            <a:ext cx="8828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Tophat</a:t>
            </a:r>
            <a:r>
              <a:rPr lang="en-US" dirty="0" smtClean="0"/>
              <a:t> spits each read into 25 </a:t>
            </a:r>
            <a:r>
              <a:rPr lang="en-US" dirty="0" err="1" smtClean="0"/>
              <a:t>bp</a:t>
            </a:r>
            <a:r>
              <a:rPr lang="en-US" dirty="0" smtClean="0"/>
              <a:t> pieces and align each piece to the genome.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s_i-1 and s_i+1 both map to genome, but </a:t>
            </a:r>
            <a:r>
              <a:rPr lang="en-US" dirty="0" err="1" smtClean="0"/>
              <a:t>s_i</a:t>
            </a:r>
            <a:r>
              <a:rPr lang="en-US" dirty="0" smtClean="0"/>
              <a:t> fail to, then </a:t>
            </a:r>
            <a:r>
              <a:rPr lang="en-US" dirty="0" err="1" smtClean="0"/>
              <a:t>s_i</a:t>
            </a:r>
            <a:r>
              <a:rPr lang="en-US" dirty="0" smtClean="0"/>
              <a:t> must span the splicing site.</a:t>
            </a:r>
          </a:p>
          <a:p>
            <a:r>
              <a:rPr lang="en-US" dirty="0"/>
              <a:t> </a:t>
            </a:r>
            <a:r>
              <a:rPr lang="en-US" dirty="0" smtClean="0"/>
              <a:t>      The splicing site must within +/-12 </a:t>
            </a:r>
            <a:r>
              <a:rPr lang="en-US" dirty="0" err="1" smtClean="0"/>
              <a:t>bp</a:t>
            </a:r>
            <a:r>
              <a:rPr lang="en-US" dirty="0" smtClean="0"/>
              <a:t> of the center of the read.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Multiple such reads help refine the center positions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67605" y="3428297"/>
            <a:ext cx="223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 will not be aligned.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2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 abundance estimation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199" y="5658544"/>
            <a:ext cx="876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FPKM: expected frequency of fragment per kilo base of transcript per million fragments.</a:t>
            </a:r>
          </a:p>
          <a:p>
            <a:r>
              <a:rPr lang="en-US" dirty="0" smtClean="0"/>
              <a:t>This will be the abundance parameter to estimate.</a:t>
            </a:r>
            <a:endParaRPr lang="en-US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1" y="1914068"/>
            <a:ext cx="8709657" cy="30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2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1064</Words>
  <Application>Microsoft Macintosh PowerPoint</Application>
  <PresentationFormat>On-screen Show (4:3)</PresentationFormat>
  <Paragraphs>93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RNA-seq data analysis </vt:lpstr>
      <vt:lpstr>Transcription </vt:lpstr>
      <vt:lpstr>RNA-seq</vt:lpstr>
      <vt:lpstr>Quantify gene expression by RNA-seq</vt:lpstr>
      <vt:lpstr>PowerPoint Presentation</vt:lpstr>
      <vt:lpstr>PowerPoint Presentation</vt:lpstr>
      <vt:lpstr>PowerPoint Presentation</vt:lpstr>
      <vt:lpstr>Discovering splicing junctions</vt:lpstr>
      <vt:lpstr>Transcript abundance estimation</vt:lpstr>
      <vt:lpstr>Model reads distribution within a transcript</vt:lpstr>
      <vt:lpstr>DNA fragment length distribution</vt:lpstr>
      <vt:lpstr>PowerPoint Presentation</vt:lpstr>
      <vt:lpstr>PowerPoint Presentation</vt:lpstr>
      <vt:lpstr>FPKM</vt:lpstr>
      <vt:lpstr>Cufflinks output</vt:lpstr>
      <vt:lpstr>PowerPoint Presentation</vt:lpstr>
      <vt:lpstr>PowerPoint Presentation</vt:lpstr>
      <vt:lpstr>Robustness of assembly and abundance estimate as a function sequencing depth and expression level </vt:lpstr>
      <vt:lpstr>Pipelines and scripts</vt:lpstr>
      <vt:lpstr>Differential expression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data analysis </dc:title>
  <dc:creator>jiping/wang User</dc:creator>
  <cp:lastModifiedBy>jiping/wang User</cp:lastModifiedBy>
  <cp:revision>47</cp:revision>
  <dcterms:created xsi:type="dcterms:W3CDTF">2012-11-25T15:52:15Z</dcterms:created>
  <dcterms:modified xsi:type="dcterms:W3CDTF">2012-11-27T16:31:21Z</dcterms:modified>
</cp:coreProperties>
</file>