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4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38C4-0B6C-A345-B81A-AD0C971D0549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933F-E797-A342-BFF0-18E92368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RAN-</a:t>
            </a:r>
            <a:r>
              <a:rPr lang="en-US" dirty="0" err="1" smtClean="0"/>
              <a:t>seq</a:t>
            </a:r>
            <a:r>
              <a:rPr lang="en-US" dirty="0" smtClean="0"/>
              <a:t> data analysis--II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Jip-Ping Wang</a:t>
            </a:r>
          </a:p>
          <a:p>
            <a:r>
              <a:rPr lang="en-US" dirty="0" smtClean="0"/>
              <a:t>Department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9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dirty="0" smtClean="0"/>
              <a:t>DEG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4196459" cy="393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066800"/>
            <a:ext cx="5016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1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Comparison of different normalization methods </a:t>
            </a:r>
            <a:br>
              <a:rPr lang="en-US" sz="2800" b="1" dirty="0" smtClean="0"/>
            </a:br>
            <a:r>
              <a:rPr lang="en-US" sz="2800" b="1" dirty="0" smtClean="0"/>
              <a:t>(dillies et al 2012)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70" b="8970"/>
          <a:stretch>
            <a:fillRect/>
          </a:stretch>
        </p:blipFill>
        <p:spPr>
          <a:xfrm>
            <a:off x="457200" y="1778000"/>
            <a:ext cx="8229600" cy="1401763"/>
          </a:xfrm>
        </p:spPr>
      </p:pic>
      <p:sp>
        <p:nvSpPr>
          <p:cNvPr id="5" name="TextBox 4"/>
          <p:cNvSpPr txBox="1"/>
          <p:nvPr/>
        </p:nvSpPr>
        <p:spPr>
          <a:xfrm>
            <a:off x="495300" y="3644900"/>
            <a:ext cx="458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Criteria: 1. distribution of normalized data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2. called differentially expressed genes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8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0"/>
            <a:ext cx="9144000" cy="2921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500" y="5067300"/>
            <a:ext cx="399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Boxplot of log2(count+1) for mouse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6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Intro-sample variation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854200"/>
            <a:ext cx="88900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5300" y="5397500"/>
            <a:ext cx="25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data, condition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7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housekeeping genes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591781"/>
            <a:ext cx="5207000" cy="3539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8563" y="5461000"/>
            <a:ext cx="133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5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33518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and why</a:t>
            </a:r>
            <a:r>
              <a:rPr lang="en-US" dirty="0" smtClean="0"/>
              <a:t> normalization in RNA-</a:t>
            </a:r>
            <a:r>
              <a:rPr lang="en-US" dirty="0" err="1" smtClean="0"/>
              <a:t>seq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Possible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pkm</a:t>
            </a:r>
            <a:r>
              <a:rPr lang="en-US" dirty="0" smtClean="0"/>
              <a:t>(</a:t>
            </a:r>
            <a:r>
              <a:rPr lang="en-US" dirty="0" err="1" smtClean="0"/>
              <a:t>rpkm</a:t>
            </a:r>
            <a:r>
              <a:rPr lang="en-US" dirty="0" smtClean="0"/>
              <a:t>) in cufflink </a:t>
            </a:r>
          </a:p>
          <a:p>
            <a:r>
              <a:rPr lang="en-US" dirty="0" smtClean="0"/>
              <a:t>Upper quartile</a:t>
            </a:r>
          </a:p>
          <a:p>
            <a:r>
              <a:rPr lang="en-US" dirty="0" smtClean="0"/>
              <a:t>Total reads (or mean)</a:t>
            </a:r>
          </a:p>
          <a:p>
            <a:r>
              <a:rPr lang="en-US" dirty="0" smtClean="0"/>
              <a:t>Median quartile</a:t>
            </a:r>
          </a:p>
          <a:p>
            <a:r>
              <a:rPr lang="en-US" dirty="0" err="1" smtClean="0"/>
              <a:t>Quantile</a:t>
            </a:r>
            <a:r>
              <a:rPr lang="en-US" dirty="0" smtClean="0"/>
              <a:t> (used in </a:t>
            </a:r>
            <a:r>
              <a:rPr lang="en-US" dirty="0" err="1" smtClean="0"/>
              <a:t>affy</a:t>
            </a:r>
            <a:r>
              <a:rPr lang="en-US" dirty="0" smtClean="0"/>
              <a:t>, </a:t>
            </a:r>
            <a:r>
              <a:rPr lang="en-US" dirty="0" err="1" smtClean="0"/>
              <a:t>limma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Trimmed mean (</a:t>
            </a:r>
            <a:r>
              <a:rPr lang="en-US" dirty="0" err="1" smtClean="0"/>
              <a:t>edgeR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DEseq</a:t>
            </a:r>
            <a:r>
              <a:rPr lang="en-US" dirty="0" smtClean="0"/>
              <a:t> (Anders and Huber)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5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edgeR</a:t>
            </a:r>
            <a:r>
              <a:rPr lang="en-US" dirty="0" smtClean="0"/>
              <a:t> (Robinson et al 2009)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90700"/>
            <a:ext cx="81099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TMM</a:t>
            </a:r>
            <a:r>
              <a:rPr lang="en-US" dirty="0" smtClean="0"/>
              <a:t>:  assumption: most genes do not have differential expression.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trimmed mean of M-values, the M is defined as the log2 ratio as in the MVA plot.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top and bottom (+/-)  30% of  M values are removed.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Likewise the bottom 5% of average A value are removed 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rest is to used to calculate  the normalization factor.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Every sample is compared with the reference sample.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" y="38608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normalization factor is to use to adjust the effect library size.  </a:t>
            </a:r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270500"/>
            <a:ext cx="4445000" cy="48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5880100"/>
            <a:ext cx="822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: gene. </a:t>
            </a:r>
            <a:r>
              <a:rPr lang="en-US" dirty="0" err="1" smtClean="0"/>
              <a:t>i</a:t>
            </a:r>
            <a:r>
              <a:rPr lang="en-US" dirty="0" smtClean="0"/>
              <a:t>: sample; j: sample group, for example, normal </a:t>
            </a:r>
            <a:r>
              <a:rPr lang="en-US" dirty="0" err="1" smtClean="0"/>
              <a:t>vs</a:t>
            </a:r>
            <a:r>
              <a:rPr lang="en-US" dirty="0" smtClean="0"/>
              <a:t> cancer, phi: </a:t>
            </a:r>
            <a:r>
              <a:rPr lang="en-US" dirty="0" err="1" smtClean="0"/>
              <a:t>overdispersion</a:t>
            </a:r>
            <a:endParaRPr lang="en-US" dirty="0" smtClean="0"/>
          </a:p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4597400"/>
            <a:ext cx="352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negative </a:t>
            </a:r>
            <a:r>
              <a:rPr lang="en-US" dirty="0" err="1" smtClean="0"/>
              <a:t>bionomial</a:t>
            </a:r>
            <a:r>
              <a:rPr lang="en-US" dirty="0" smtClean="0"/>
              <a:t>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DEseq</a:t>
            </a:r>
            <a:r>
              <a:rPr lang="en-US" dirty="0" smtClean="0"/>
              <a:t> (Anders </a:t>
            </a:r>
            <a:r>
              <a:rPr lang="en-US" dirty="0"/>
              <a:t>and </a:t>
            </a:r>
            <a:r>
              <a:rPr lang="en-US" dirty="0" smtClean="0"/>
              <a:t>Huber 2010)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663700"/>
            <a:ext cx="6324600" cy="4531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00" y="2828836"/>
            <a:ext cx="7962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where</a:t>
            </a:r>
            <a:r>
              <a:rPr lang="en-US" b="1" dirty="0"/>
              <a:t> </a:t>
            </a:r>
            <a:r>
              <a:rPr lang="en-US" b="1" dirty="0" smtClean="0"/>
              <a:t>q_</a:t>
            </a:r>
            <a:r>
              <a:rPr lang="en-US" b="1" dirty="0"/>
              <a:t>{</a:t>
            </a:r>
            <a:r>
              <a:rPr lang="en-US" b="1" dirty="0" err="1"/>
              <a:t>i</a:t>
            </a:r>
            <a:r>
              <a:rPr lang="en-US" b="1" dirty="0"/>
              <a:t>,\rho(j)</a:t>
            </a:r>
            <a:r>
              <a:rPr lang="en-US" b="1" dirty="0" smtClean="0"/>
              <a:t>} </a:t>
            </a:r>
            <a:r>
              <a:rPr lang="en-US" b="1" dirty="0"/>
              <a:t>is proportional to to true concentration of gene $</a:t>
            </a:r>
            <a:r>
              <a:rPr lang="en-US" b="1" dirty="0" err="1"/>
              <a:t>i</a:t>
            </a:r>
            <a:r>
              <a:rPr lang="en-US" b="1" dirty="0"/>
              <a:t>$ under condition </a:t>
            </a:r>
            <a:r>
              <a:rPr lang="en-US" b="1" dirty="0" smtClean="0"/>
              <a:t>\</a:t>
            </a:r>
            <a:r>
              <a:rPr lang="en-US" b="1" dirty="0"/>
              <a:t>rho(j</a:t>
            </a:r>
            <a:r>
              <a:rPr lang="en-US" b="1" dirty="0" smtClean="0"/>
              <a:t>), and </a:t>
            </a:r>
            <a:r>
              <a:rPr lang="en-US" b="1" dirty="0" err="1" smtClean="0"/>
              <a:t>s_j</a:t>
            </a:r>
            <a:r>
              <a:rPr lang="en-US" b="1" dirty="0" smtClean="0"/>
              <a:t> is the effective library size.</a:t>
            </a:r>
            <a:endParaRPr lang="en-US" b="1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368550"/>
            <a:ext cx="2921000" cy="368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3702050"/>
            <a:ext cx="4216400" cy="571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7400" y="4508500"/>
            <a:ext cx="74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here </a:t>
            </a:r>
            <a:r>
              <a:rPr lang="en-US" b="1" dirty="0" err="1" smtClean="0"/>
              <a:t>mu_ij</a:t>
            </a:r>
            <a:r>
              <a:rPr lang="en-US" b="1" dirty="0" smtClean="0"/>
              <a:t> is called shot noise, and the second part is called raw variance.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6300" y="5054600"/>
            <a:ext cx="806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Assume, v_{</a:t>
            </a:r>
            <a:r>
              <a:rPr lang="en-US" dirty="0" err="1" smtClean="0"/>
              <a:t>i</a:t>
            </a:r>
            <a:r>
              <a:rPr lang="en-US" dirty="0" smtClean="0"/>
              <a:t>,\rho} is a smooth function of q_{</a:t>
            </a:r>
            <a:r>
              <a:rPr lang="en-US" dirty="0" err="1" smtClean="0"/>
              <a:t>i</a:t>
            </a:r>
            <a:r>
              <a:rPr lang="en-US" dirty="0" smtClean="0"/>
              <a:t>,\rho}, for small sample consideration.</a:t>
            </a:r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16600"/>
            <a:ext cx="3835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</a:t>
            </a:r>
            <a:r>
              <a:rPr lang="en-US" dirty="0" err="1" smtClean="0"/>
              <a:t>DEseq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_ij</a:t>
            </a:r>
            <a:r>
              <a:rPr lang="en-US" dirty="0" smtClean="0"/>
              <a:t> is observed, reads </a:t>
            </a:r>
            <a:r>
              <a:rPr lang="en-US" dirty="0" err="1" smtClean="0"/>
              <a:t>count,i</a:t>
            </a:r>
            <a:r>
              <a:rPr lang="en-US" dirty="0" smtClean="0"/>
              <a:t>=1,..n</a:t>
            </a:r>
          </a:p>
          <a:p>
            <a:r>
              <a:rPr lang="en-US" dirty="0" smtClean="0"/>
              <a:t>m size factors </a:t>
            </a:r>
            <a:r>
              <a:rPr lang="en-US" dirty="0" err="1" smtClean="0"/>
              <a:t>s_j</a:t>
            </a:r>
            <a:r>
              <a:rPr lang="en-US" dirty="0" smtClean="0"/>
              <a:t>, j=1,…,m</a:t>
            </a:r>
          </a:p>
          <a:p>
            <a:r>
              <a:rPr lang="en-US" dirty="0" smtClean="0"/>
              <a:t>For each condition rho, n expression q_{</a:t>
            </a:r>
            <a:r>
              <a:rPr lang="en-US" dirty="0" err="1" smtClean="0"/>
              <a:t>i</a:t>
            </a:r>
            <a:r>
              <a:rPr lang="en-US" dirty="0" smtClean="0"/>
              <a:t>\rho}</a:t>
            </a:r>
          </a:p>
          <a:p>
            <a:r>
              <a:rPr lang="en-US" dirty="0" smtClean="0"/>
              <a:t>The smooth function v_{\rho} for each condition.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536700"/>
            <a:ext cx="29972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604532"/>
            <a:ext cx="2273300" cy="86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4700" y="2787134"/>
            <a:ext cx="55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_\rho is the number of replicates of the same condition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3644900"/>
            <a:ext cx="33401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4978400"/>
            <a:ext cx="2133600" cy="8636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5349450"/>
            <a:ext cx="1276350" cy="219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5625" y="5842000"/>
            <a:ext cx="5308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unbiased estimator of raw variance, but w_{</a:t>
            </a:r>
            <a:r>
              <a:rPr lang="en-US" dirty="0" err="1" smtClean="0"/>
              <a:t>ip</a:t>
            </a:r>
            <a:r>
              <a:rPr lang="en-US" dirty="0" smtClean="0"/>
              <a:t>}</a:t>
            </a:r>
          </a:p>
          <a:p>
            <a:r>
              <a:rPr lang="en-US" dirty="0"/>
              <a:t>i</a:t>
            </a:r>
            <a:r>
              <a:rPr lang="en-US" dirty="0" smtClean="0"/>
              <a:t>s too variable. Fit smooth curve of (w_{</a:t>
            </a:r>
            <a:r>
              <a:rPr lang="en-US" dirty="0" err="1" smtClean="0"/>
              <a:t>ip</a:t>
            </a:r>
            <a:r>
              <a:rPr lang="en-US" dirty="0" smtClean="0"/>
              <a:t>}, hat q_{</a:t>
            </a:r>
            <a:r>
              <a:rPr lang="en-US" dirty="0" err="1" smtClean="0"/>
              <a:t>ip</a:t>
            </a:r>
            <a:r>
              <a:rPr lang="en-US" dirty="0" smtClean="0"/>
              <a:t>}).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expression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642" b="2642"/>
          <a:stretch>
            <a:fillRect/>
          </a:stretch>
        </p:blipFill>
        <p:spPr>
          <a:xfrm>
            <a:off x="546100" y="1675474"/>
            <a:ext cx="3632200" cy="775626"/>
          </a:xfrm>
        </p:spPr>
      </p:pic>
      <p:sp>
        <p:nvSpPr>
          <p:cNvPr id="5" name="TextBox 4"/>
          <p:cNvSpPr txBox="1"/>
          <p:nvPr/>
        </p:nvSpPr>
        <p:spPr>
          <a:xfrm>
            <a:off x="6176662" y="17515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A </a:t>
            </a:r>
            <a:r>
              <a:rPr lang="en-US" dirty="0" err="1" smtClean="0"/>
              <a:t>vs</a:t>
            </a:r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828800"/>
            <a:ext cx="14097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2451100"/>
            <a:ext cx="2400300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0" y="2946400"/>
            <a:ext cx="94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178300"/>
            <a:ext cx="574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NB assumption, and independence: p(</a:t>
            </a:r>
            <a:r>
              <a:rPr lang="en-US" dirty="0" err="1" smtClean="0"/>
              <a:t>a,b</a:t>
            </a:r>
            <a:r>
              <a:rPr lang="en-US" dirty="0" smtClean="0"/>
              <a:t>)=p(a)*p(b)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851400"/>
            <a:ext cx="2298700" cy="723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63900" y="4991100"/>
            <a:ext cx="273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null, pulled estimate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5867400"/>
            <a:ext cx="1498600" cy="584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553" y="5817632"/>
            <a:ext cx="2679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0738"/>
          </a:xfrm>
        </p:spPr>
        <p:txBody>
          <a:bodyPr/>
          <a:lstStyle/>
          <a:p>
            <a:r>
              <a:rPr lang="en-US" dirty="0" smtClean="0"/>
              <a:t>Variance depends on mean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600"/>
            <a:ext cx="9144000" cy="437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041400"/>
            <a:ext cx="5194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481</Words>
  <Application>Microsoft Macintosh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RAN-seq data analysis--II</vt:lpstr>
      <vt:lpstr>Normalization</vt:lpstr>
      <vt:lpstr>Normalization methods</vt:lpstr>
      <vt:lpstr>edgeR (Robinson et al 2009)</vt:lpstr>
      <vt:lpstr>DEseq (Anders and Huber 2010)</vt:lpstr>
      <vt:lpstr>Parameters in DEseq model</vt:lpstr>
      <vt:lpstr>Parameter estimation</vt:lpstr>
      <vt:lpstr>Differential expression</vt:lpstr>
      <vt:lpstr>Variance depends on mean</vt:lpstr>
      <vt:lpstr>DEG</vt:lpstr>
      <vt:lpstr>Comparison of different normalization methods  (dillies et al 2012)</vt:lpstr>
      <vt:lpstr>Normalized count</vt:lpstr>
      <vt:lpstr>Intro-sample variation</vt:lpstr>
      <vt:lpstr>Variance of housekeeping genes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RAN-seq data analysis--II</dc:title>
  <dc:creator>jiping/wang User</dc:creator>
  <cp:lastModifiedBy>jiping/wang User</cp:lastModifiedBy>
  <cp:revision>41</cp:revision>
  <dcterms:created xsi:type="dcterms:W3CDTF">2014-11-17T18:19:19Z</dcterms:created>
  <dcterms:modified xsi:type="dcterms:W3CDTF">2014-11-18T12:49:06Z</dcterms:modified>
</cp:coreProperties>
</file>