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9" r:id="rId3"/>
    <p:sldId id="258" r:id="rId4"/>
    <p:sldId id="260" r:id="rId5"/>
    <p:sldId id="261" r:id="rId6"/>
    <p:sldId id="263" r:id="rId7"/>
    <p:sldId id="262"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BFE9F0-9C5D-4F6E-AD4E-78A564C2B791}"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4288426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FE9F0-9C5D-4F6E-AD4E-78A564C2B791}"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68246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FE9F0-9C5D-4F6E-AD4E-78A564C2B791}"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36914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FE9F0-9C5D-4F6E-AD4E-78A564C2B791}"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24001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BBFE9F0-9C5D-4F6E-AD4E-78A564C2B791}"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30910338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BFE9F0-9C5D-4F6E-AD4E-78A564C2B791}" type="datetimeFigureOut">
              <a:rPr lang="en-US" smtClean="0"/>
              <a:t>9/4/2023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148807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BBFE9F0-9C5D-4F6E-AD4E-78A564C2B791}"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785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FE9F0-9C5D-4F6E-AD4E-78A564C2B791}"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152275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FE9F0-9C5D-4F6E-AD4E-78A564C2B791}"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221699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BBFE9F0-9C5D-4F6E-AD4E-78A564C2B791}" type="datetimeFigureOut">
              <a:rPr lang="en-US" smtClean="0"/>
              <a:t>9/4/2023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221529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BFE9F0-9C5D-4F6E-AD4E-78A564C2B791}" type="datetimeFigureOut">
              <a:rPr lang="en-US" smtClean="0"/>
              <a:t>9/4/2023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174912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BFE9F0-9C5D-4F6E-AD4E-78A564C2B791}" type="datetimeFigureOut">
              <a:rPr lang="en-US" smtClean="0"/>
              <a:t>9/4/2023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303DFD2-633D-49FE-9FC2-EA1D668B5AEA}" type="slidenum">
              <a:rPr lang="en-US" smtClean="0"/>
              <a:t>‹#›</a:t>
            </a:fld>
            <a:endParaRPr lang="en-US"/>
          </a:p>
        </p:txBody>
      </p:sp>
    </p:spTree>
    <p:extLst>
      <p:ext uri="{BB962C8B-B14F-4D97-AF65-F5344CB8AC3E}">
        <p14:creationId xmlns:p14="http://schemas.microsoft.com/office/powerpoint/2010/main" val="234904338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6B84-51A9-9BFF-FF20-600F07564312}"/>
              </a:ext>
            </a:extLst>
          </p:cNvPr>
          <p:cNvSpPr>
            <a:spLocks noGrp="1"/>
          </p:cNvSpPr>
          <p:nvPr>
            <p:ph type="ctrTitle"/>
          </p:nvPr>
        </p:nvSpPr>
        <p:spPr/>
        <p:txBody>
          <a:bodyPr/>
          <a:lstStyle/>
          <a:p>
            <a:r>
              <a:rPr lang="en-US" dirty="0">
                <a:latin typeface="Century" panose="02040604050505020304" pitchFamily="18" charset="0"/>
              </a:rPr>
              <a:t>Rock paper scissors</a:t>
            </a:r>
          </a:p>
        </p:txBody>
      </p:sp>
      <p:sp>
        <p:nvSpPr>
          <p:cNvPr id="3" name="Subtitle 2">
            <a:extLst>
              <a:ext uri="{FF2B5EF4-FFF2-40B4-BE49-F238E27FC236}">
                <a16:creationId xmlns:a16="http://schemas.microsoft.com/office/drawing/2014/main" id="{C7D33D70-BBA5-A5AE-378B-87DFADEB35F2}"/>
              </a:ext>
            </a:extLst>
          </p:cNvPr>
          <p:cNvSpPr>
            <a:spLocks noGrp="1"/>
          </p:cNvSpPr>
          <p:nvPr>
            <p:ph type="subTitle" idx="1"/>
          </p:nvPr>
        </p:nvSpPr>
        <p:spPr/>
        <p:txBody>
          <a:bodyPr>
            <a:normAutofit/>
          </a:bodyPr>
          <a:lstStyle/>
          <a:p>
            <a:r>
              <a:rPr lang="en-US" dirty="0">
                <a:latin typeface="Century" panose="02040604050505020304" pitchFamily="18" charset="0"/>
              </a:rPr>
              <a:t>In Python programming language</a:t>
            </a:r>
          </a:p>
          <a:p>
            <a:r>
              <a:rPr lang="en-US" dirty="0">
                <a:latin typeface="Century" panose="02040604050505020304" pitchFamily="18" charset="0"/>
              </a:rPr>
              <a:t>By: Numair bin Rifau</a:t>
            </a:r>
          </a:p>
        </p:txBody>
      </p:sp>
    </p:spTree>
    <p:extLst>
      <p:ext uri="{BB962C8B-B14F-4D97-AF65-F5344CB8AC3E}">
        <p14:creationId xmlns:p14="http://schemas.microsoft.com/office/powerpoint/2010/main" val="300099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9B4A-3132-1BDD-F19B-0CD46C3DD848}"/>
              </a:ext>
            </a:extLst>
          </p:cNvPr>
          <p:cNvSpPr>
            <a:spLocks noGrp="1"/>
          </p:cNvSpPr>
          <p:nvPr>
            <p:ph type="title"/>
          </p:nvPr>
        </p:nvSpPr>
        <p:spPr/>
        <p:txBody>
          <a:bodyPr/>
          <a:lstStyle/>
          <a:p>
            <a:r>
              <a:rPr lang="en-US" dirty="0"/>
              <a:t>Input variables</a:t>
            </a:r>
          </a:p>
        </p:txBody>
      </p:sp>
      <p:sp>
        <p:nvSpPr>
          <p:cNvPr id="3" name="Content Placeholder 2">
            <a:extLst>
              <a:ext uri="{FF2B5EF4-FFF2-40B4-BE49-F238E27FC236}">
                <a16:creationId xmlns:a16="http://schemas.microsoft.com/office/drawing/2014/main" id="{C4D2ED2E-BBCD-4D9D-3757-109BC9E26180}"/>
              </a:ext>
            </a:extLst>
          </p:cNvPr>
          <p:cNvSpPr>
            <a:spLocks noGrp="1"/>
          </p:cNvSpPr>
          <p:nvPr>
            <p:ph idx="1"/>
          </p:nvPr>
        </p:nvSpPr>
        <p:spPr/>
        <p:txBody>
          <a:bodyPr/>
          <a:lstStyle/>
          <a:p>
            <a:pPr marL="0" indent="0">
              <a:buNone/>
            </a:pPr>
            <a:r>
              <a:rPr lang="en-US" dirty="0"/>
              <a:t>Input variables can be used to prompt the user to make an input that will be used inside the code for arguments, functions, etc.</a:t>
            </a:r>
          </a:p>
        </p:txBody>
      </p:sp>
      <p:pic>
        <p:nvPicPr>
          <p:cNvPr id="5" name="Picture 4">
            <a:extLst>
              <a:ext uri="{FF2B5EF4-FFF2-40B4-BE49-F238E27FC236}">
                <a16:creationId xmlns:a16="http://schemas.microsoft.com/office/drawing/2014/main" id="{FA8A0D95-41EA-573D-1890-7029EA1FC32F}"/>
              </a:ext>
            </a:extLst>
          </p:cNvPr>
          <p:cNvPicPr>
            <a:picLocks noChangeAspect="1"/>
          </p:cNvPicPr>
          <p:nvPr/>
        </p:nvPicPr>
        <p:blipFill>
          <a:blip r:embed="rId2"/>
          <a:stretch>
            <a:fillRect/>
          </a:stretch>
        </p:blipFill>
        <p:spPr>
          <a:xfrm>
            <a:off x="4600367" y="4539709"/>
            <a:ext cx="2991267" cy="1200318"/>
          </a:xfrm>
          <a:prstGeom prst="rect">
            <a:avLst/>
          </a:prstGeom>
        </p:spPr>
      </p:pic>
      <p:pic>
        <p:nvPicPr>
          <p:cNvPr id="7" name="Picture 6">
            <a:extLst>
              <a:ext uri="{FF2B5EF4-FFF2-40B4-BE49-F238E27FC236}">
                <a16:creationId xmlns:a16="http://schemas.microsoft.com/office/drawing/2014/main" id="{928254CB-50E1-666B-0B4F-1D23187FD2E1}"/>
              </a:ext>
            </a:extLst>
          </p:cNvPr>
          <p:cNvPicPr>
            <a:picLocks noChangeAspect="1"/>
          </p:cNvPicPr>
          <p:nvPr/>
        </p:nvPicPr>
        <p:blipFill>
          <a:blip r:embed="rId3"/>
          <a:stretch>
            <a:fillRect/>
          </a:stretch>
        </p:blipFill>
        <p:spPr>
          <a:xfrm>
            <a:off x="4162155" y="3572338"/>
            <a:ext cx="3867690" cy="419158"/>
          </a:xfrm>
          <a:prstGeom prst="rect">
            <a:avLst/>
          </a:prstGeom>
        </p:spPr>
      </p:pic>
      <p:pic>
        <p:nvPicPr>
          <p:cNvPr id="9" name="Picture 8">
            <a:extLst>
              <a:ext uri="{FF2B5EF4-FFF2-40B4-BE49-F238E27FC236}">
                <a16:creationId xmlns:a16="http://schemas.microsoft.com/office/drawing/2014/main" id="{5C47A8BD-CBF0-F92F-D891-8115AA61ECB9}"/>
              </a:ext>
            </a:extLst>
          </p:cNvPr>
          <p:cNvPicPr>
            <a:picLocks noChangeAspect="1"/>
          </p:cNvPicPr>
          <p:nvPr/>
        </p:nvPicPr>
        <p:blipFill>
          <a:blip r:embed="rId4"/>
          <a:stretch>
            <a:fillRect/>
          </a:stretch>
        </p:blipFill>
        <p:spPr>
          <a:xfrm>
            <a:off x="5019525" y="3991496"/>
            <a:ext cx="2152950" cy="581106"/>
          </a:xfrm>
          <a:prstGeom prst="rect">
            <a:avLst/>
          </a:prstGeom>
        </p:spPr>
      </p:pic>
    </p:spTree>
    <p:extLst>
      <p:ext uri="{BB962C8B-B14F-4D97-AF65-F5344CB8AC3E}">
        <p14:creationId xmlns:p14="http://schemas.microsoft.com/office/powerpoint/2010/main" val="25338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9327-F77A-C821-976F-316D478E6278}"/>
              </a:ext>
            </a:extLst>
          </p:cNvPr>
          <p:cNvSpPr>
            <a:spLocks noGrp="1"/>
          </p:cNvSpPr>
          <p:nvPr>
            <p:ph type="title"/>
          </p:nvPr>
        </p:nvSpPr>
        <p:spPr/>
        <p:txBody>
          <a:bodyPr/>
          <a:lstStyle/>
          <a:p>
            <a:r>
              <a:rPr lang="en-US" dirty="0"/>
              <a:t>Break statement</a:t>
            </a:r>
          </a:p>
        </p:txBody>
      </p:sp>
      <p:sp>
        <p:nvSpPr>
          <p:cNvPr id="3" name="Content Placeholder 2">
            <a:extLst>
              <a:ext uri="{FF2B5EF4-FFF2-40B4-BE49-F238E27FC236}">
                <a16:creationId xmlns:a16="http://schemas.microsoft.com/office/drawing/2014/main" id="{C7E25BEA-0ADC-F594-0EDD-6036A478B3F7}"/>
              </a:ext>
            </a:extLst>
          </p:cNvPr>
          <p:cNvSpPr>
            <a:spLocks noGrp="1"/>
          </p:cNvSpPr>
          <p:nvPr>
            <p:ph idx="1"/>
          </p:nvPr>
        </p:nvSpPr>
        <p:spPr/>
        <p:txBody>
          <a:bodyPr/>
          <a:lstStyle/>
          <a:p>
            <a:pPr marL="0" indent="0">
              <a:buNone/>
            </a:pPr>
            <a:r>
              <a:rPr lang="en-US" dirty="0"/>
              <a:t>The final statements check to see if either the variables </a:t>
            </a:r>
            <a:r>
              <a:rPr lang="en-US" dirty="0" err="1"/>
              <a:t>player_win</a:t>
            </a:r>
            <a:r>
              <a:rPr lang="en-US" dirty="0"/>
              <a:t>, </a:t>
            </a:r>
            <a:r>
              <a:rPr lang="en-US" dirty="0" err="1"/>
              <a:t>cpu_win</a:t>
            </a:r>
            <a:r>
              <a:rPr lang="en-US" dirty="0"/>
              <a:t> or draw is equal to a value of 3, and prints out the corresponding result, and using a break statement we break out of the loop and the game ends and the executable is closed after </a:t>
            </a:r>
            <a:r>
              <a:rPr lang="en-US"/>
              <a:t>3 seconds.</a:t>
            </a:r>
            <a:endParaRPr lang="en-US" dirty="0"/>
          </a:p>
        </p:txBody>
      </p:sp>
      <p:pic>
        <p:nvPicPr>
          <p:cNvPr id="5" name="Picture 4">
            <a:extLst>
              <a:ext uri="{FF2B5EF4-FFF2-40B4-BE49-F238E27FC236}">
                <a16:creationId xmlns:a16="http://schemas.microsoft.com/office/drawing/2014/main" id="{26F88FA9-3F74-A9CF-33D6-D1C2D3282C40}"/>
              </a:ext>
            </a:extLst>
          </p:cNvPr>
          <p:cNvPicPr>
            <a:picLocks noChangeAspect="1"/>
          </p:cNvPicPr>
          <p:nvPr/>
        </p:nvPicPr>
        <p:blipFill>
          <a:blip r:embed="rId2"/>
          <a:stretch>
            <a:fillRect/>
          </a:stretch>
        </p:blipFill>
        <p:spPr>
          <a:xfrm>
            <a:off x="4924261" y="3945129"/>
            <a:ext cx="2343477" cy="2286319"/>
          </a:xfrm>
          <a:prstGeom prst="rect">
            <a:avLst/>
          </a:prstGeom>
        </p:spPr>
      </p:pic>
    </p:spTree>
    <p:extLst>
      <p:ext uri="{BB962C8B-B14F-4D97-AF65-F5344CB8AC3E}">
        <p14:creationId xmlns:p14="http://schemas.microsoft.com/office/powerpoint/2010/main" val="160397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6D32-72D2-E0E7-BD2A-3B009B1434F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B8FF361-370D-3E91-0D89-6447B9CF1F4B}"/>
              </a:ext>
            </a:extLst>
          </p:cNvPr>
          <p:cNvSpPr>
            <a:spLocks noGrp="1"/>
          </p:cNvSpPr>
          <p:nvPr>
            <p:ph idx="1"/>
          </p:nvPr>
        </p:nvSpPr>
        <p:spPr>
          <a:xfrm>
            <a:off x="2231136" y="2638044"/>
            <a:ext cx="7729728" cy="3607481"/>
          </a:xfrm>
        </p:spPr>
        <p:txBody>
          <a:bodyPr>
            <a:normAutofit fontScale="85000" lnSpcReduction="20000"/>
          </a:bodyPr>
          <a:lstStyle/>
          <a:p>
            <a:r>
              <a:rPr lang="en-US" dirty="0"/>
              <a:t>Introduction</a:t>
            </a:r>
          </a:p>
          <a:p>
            <a:r>
              <a:rPr lang="en-US" dirty="0"/>
              <a:t>Python</a:t>
            </a:r>
          </a:p>
          <a:p>
            <a:r>
              <a:rPr lang="en-US" dirty="0"/>
              <a:t>Importing libraries</a:t>
            </a:r>
          </a:p>
          <a:p>
            <a:r>
              <a:rPr lang="en-US" dirty="0"/>
              <a:t>Libraries</a:t>
            </a:r>
          </a:p>
          <a:p>
            <a:r>
              <a:rPr lang="en-US" dirty="0"/>
              <a:t>Using random and time</a:t>
            </a:r>
          </a:p>
          <a:p>
            <a:r>
              <a:rPr lang="en-US" dirty="0"/>
              <a:t>Declaring variables</a:t>
            </a:r>
          </a:p>
          <a:p>
            <a:r>
              <a:rPr lang="en-US" dirty="0"/>
              <a:t>while loop</a:t>
            </a:r>
          </a:p>
          <a:p>
            <a:r>
              <a:rPr lang="en-US" dirty="0"/>
              <a:t>If statements</a:t>
            </a:r>
          </a:p>
          <a:p>
            <a:r>
              <a:rPr lang="en-US" dirty="0"/>
              <a:t>Input variables</a:t>
            </a:r>
          </a:p>
          <a:p>
            <a:r>
              <a:rPr lang="en-US" dirty="0"/>
              <a:t>Print statements</a:t>
            </a:r>
          </a:p>
          <a:p>
            <a:r>
              <a:rPr lang="en-US" dirty="0"/>
              <a:t>Break statements</a:t>
            </a:r>
          </a:p>
          <a:p>
            <a:endParaRPr lang="en-US" dirty="0"/>
          </a:p>
          <a:p>
            <a:endParaRPr lang="en-US" dirty="0"/>
          </a:p>
        </p:txBody>
      </p:sp>
    </p:spTree>
    <p:extLst>
      <p:ext uri="{BB962C8B-B14F-4D97-AF65-F5344CB8AC3E}">
        <p14:creationId xmlns:p14="http://schemas.microsoft.com/office/powerpoint/2010/main" val="77195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112B-3DF7-BFD9-845D-202C5E6A16A0}"/>
              </a:ext>
            </a:extLst>
          </p:cNvPr>
          <p:cNvSpPr>
            <a:spLocks noGrp="1"/>
          </p:cNvSpPr>
          <p:nvPr>
            <p:ph type="title"/>
          </p:nvPr>
        </p:nvSpPr>
        <p:spPr>
          <a:xfrm>
            <a:off x="2106282" y="329212"/>
            <a:ext cx="7979435" cy="113587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4973514-BF91-A356-F4BD-CED8D696176C}"/>
              </a:ext>
            </a:extLst>
          </p:cNvPr>
          <p:cNvSpPr>
            <a:spLocks noGrp="1"/>
          </p:cNvSpPr>
          <p:nvPr>
            <p:ph idx="1"/>
          </p:nvPr>
        </p:nvSpPr>
        <p:spPr>
          <a:xfrm>
            <a:off x="838200" y="897147"/>
            <a:ext cx="10515600" cy="5279816"/>
          </a:xfrm>
        </p:spPr>
        <p:txBody>
          <a:bodyPr/>
          <a:lstStyle/>
          <a:p>
            <a:pPr marL="0" indent="0">
              <a:buNone/>
            </a:pPr>
            <a:endParaRPr lang="en-US" dirty="0"/>
          </a:p>
          <a:p>
            <a:pPr marL="0" indent="0">
              <a:buNone/>
            </a:pPr>
            <a:endParaRPr lang="en-US" dirty="0"/>
          </a:p>
          <a:p>
            <a:pPr marL="0" indent="0">
              <a:buNone/>
            </a:pPr>
            <a:r>
              <a:rPr lang="en-US" dirty="0"/>
              <a:t> Using the programming language Python, we will recreate to a degree the timeless game of Rock, Paper and Scissors.</a:t>
            </a:r>
          </a:p>
          <a:p>
            <a:pPr marL="0" indent="0">
              <a:buNone/>
            </a:pPr>
            <a:endParaRPr lang="en-US" dirty="0"/>
          </a:p>
          <a:p>
            <a:pPr marL="0" indent="0">
              <a:buNone/>
            </a:pPr>
            <a:r>
              <a:rPr lang="en-US" dirty="0"/>
              <a:t>The game is simple game usually played by 2 people, in which each player simultaneously draws one of the three ‘weapons’ and the winner is determined by the order in which each weapon defeats and is defeated by the other weapons. Rock beats Scissors, and is beaten by Paper and Paper is defeated by Scissors.</a:t>
            </a:r>
          </a:p>
          <a:p>
            <a:pPr marL="0" indent="0">
              <a:buNone/>
            </a:pPr>
            <a:endParaRPr lang="en-US" dirty="0"/>
          </a:p>
        </p:txBody>
      </p:sp>
    </p:spTree>
    <p:extLst>
      <p:ext uri="{BB962C8B-B14F-4D97-AF65-F5344CB8AC3E}">
        <p14:creationId xmlns:p14="http://schemas.microsoft.com/office/powerpoint/2010/main" val="330790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3055-F094-0A7F-A293-EFB76191BE98}"/>
              </a:ext>
            </a:extLst>
          </p:cNvPr>
          <p:cNvSpPr>
            <a:spLocks noGrp="1"/>
          </p:cNvSpPr>
          <p:nvPr>
            <p:ph type="title"/>
          </p:nvPr>
        </p:nvSpPr>
        <p:spPr>
          <a:xfrm>
            <a:off x="3676290" y="522750"/>
            <a:ext cx="4839420" cy="1190445"/>
          </a:xfrm>
        </p:spPr>
        <p:txBody>
          <a:bodyPr>
            <a:normAutofit/>
          </a:bodyPr>
          <a:lstStyle/>
          <a:p>
            <a:r>
              <a:rPr lang="en-US" dirty="0"/>
              <a:t>PYTHON</a:t>
            </a:r>
          </a:p>
        </p:txBody>
      </p:sp>
      <p:sp>
        <p:nvSpPr>
          <p:cNvPr id="3" name="Content Placeholder 2">
            <a:extLst>
              <a:ext uri="{FF2B5EF4-FFF2-40B4-BE49-F238E27FC236}">
                <a16:creationId xmlns:a16="http://schemas.microsoft.com/office/drawing/2014/main" id="{3442DF75-1498-4014-D247-F54AD6F0C497}"/>
              </a:ext>
            </a:extLst>
          </p:cNvPr>
          <p:cNvSpPr>
            <a:spLocks noGrp="1"/>
          </p:cNvSpPr>
          <p:nvPr>
            <p:ph idx="1"/>
          </p:nvPr>
        </p:nvSpPr>
        <p:spPr/>
        <p:txBody>
          <a:bodyPr/>
          <a:lstStyle/>
          <a:p>
            <a:pPr marL="0" indent="0">
              <a:buNone/>
            </a:pPr>
            <a:r>
              <a:rPr lang="en-US" dirty="0"/>
              <a:t>Python is a high-level, object orientated programming language aimed for readability and is considered one of the easier ways any beginner could who finds themselves interested in programming to start their journey.</a:t>
            </a:r>
          </a:p>
          <a:p>
            <a:pPr marL="0" indent="0">
              <a:buNone/>
            </a:pPr>
            <a:endParaRPr lang="en-US" dirty="0"/>
          </a:p>
        </p:txBody>
      </p:sp>
      <p:pic>
        <p:nvPicPr>
          <p:cNvPr id="1026" name="Picture 2" descr="Python (programming language) - Wikipedia">
            <a:extLst>
              <a:ext uri="{FF2B5EF4-FFF2-40B4-BE49-F238E27FC236}">
                <a16:creationId xmlns:a16="http://schemas.microsoft.com/office/drawing/2014/main" id="{B3121D8D-FD8C-005E-5D7D-4A62BCF7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590" y="4494362"/>
            <a:ext cx="2156820" cy="236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80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A925-66DE-C3DF-70EC-CEDF502EB5D0}"/>
              </a:ext>
            </a:extLst>
          </p:cNvPr>
          <p:cNvSpPr>
            <a:spLocks noGrp="1"/>
          </p:cNvSpPr>
          <p:nvPr>
            <p:ph type="title"/>
          </p:nvPr>
        </p:nvSpPr>
        <p:spPr/>
        <p:txBody>
          <a:bodyPr/>
          <a:lstStyle/>
          <a:p>
            <a:r>
              <a:rPr lang="en-US" dirty="0"/>
              <a:t>Importing libraries</a:t>
            </a:r>
          </a:p>
        </p:txBody>
      </p:sp>
      <p:sp>
        <p:nvSpPr>
          <p:cNvPr id="3" name="Content Placeholder 2">
            <a:extLst>
              <a:ext uri="{FF2B5EF4-FFF2-40B4-BE49-F238E27FC236}">
                <a16:creationId xmlns:a16="http://schemas.microsoft.com/office/drawing/2014/main" id="{1F7B3264-F306-B24F-C65C-893262C6EE20}"/>
              </a:ext>
            </a:extLst>
          </p:cNvPr>
          <p:cNvSpPr>
            <a:spLocks noGrp="1"/>
          </p:cNvSpPr>
          <p:nvPr>
            <p:ph idx="1"/>
          </p:nvPr>
        </p:nvSpPr>
        <p:spPr/>
        <p:txBody>
          <a:bodyPr/>
          <a:lstStyle/>
          <a:p>
            <a:pPr marL="0" indent="0">
              <a:buNone/>
            </a:pPr>
            <a:r>
              <a:rPr lang="en-US" dirty="0"/>
              <a:t>We will start by  importing the necessary libraries that we will use to make important parts of the game function as we would expect, first being the </a:t>
            </a:r>
            <a:r>
              <a:rPr lang="en-US" dirty="0">
                <a:solidFill>
                  <a:srgbClr val="00B050"/>
                </a:solidFill>
              </a:rPr>
              <a:t>random</a:t>
            </a:r>
            <a:r>
              <a:rPr lang="en-US" dirty="0"/>
              <a:t> library. This can be done by using </a:t>
            </a:r>
            <a:r>
              <a:rPr lang="en-US" dirty="0">
                <a:solidFill>
                  <a:srgbClr val="00B0F0"/>
                </a:solidFill>
              </a:rPr>
              <a:t>import</a:t>
            </a:r>
            <a:r>
              <a:rPr lang="en-US" dirty="0">
                <a:solidFill>
                  <a:schemeClr val="tx1"/>
                </a:solidFill>
              </a:rPr>
              <a:t>.</a:t>
            </a:r>
          </a:p>
          <a:p>
            <a:pPr marL="0" indent="0">
              <a:buNone/>
            </a:pPr>
            <a:endParaRPr lang="en-US" dirty="0"/>
          </a:p>
          <a:p>
            <a:pPr marL="0" indent="0">
              <a:buNone/>
            </a:pPr>
            <a:r>
              <a:rPr lang="en-US" dirty="0"/>
              <a:t>Next we will import the </a:t>
            </a:r>
            <a:r>
              <a:rPr lang="en-US" dirty="0">
                <a:solidFill>
                  <a:srgbClr val="00B050"/>
                </a:solidFill>
              </a:rPr>
              <a:t>time</a:t>
            </a:r>
            <a:r>
              <a:rPr lang="en-US" dirty="0"/>
              <a:t> library.</a:t>
            </a:r>
          </a:p>
          <a:p>
            <a:pPr marL="0" indent="0">
              <a:buNone/>
            </a:pPr>
            <a:endParaRPr lang="en-US" dirty="0"/>
          </a:p>
          <a:p>
            <a:pPr marL="0" indent="0">
              <a:buNone/>
            </a:pPr>
            <a:r>
              <a:rPr lang="en-US" dirty="0"/>
              <a:t>We will be using these libraries to give the code some extra functionality and for clarity while the code is running.</a:t>
            </a:r>
          </a:p>
        </p:txBody>
      </p:sp>
      <p:pic>
        <p:nvPicPr>
          <p:cNvPr id="5" name="Picture 4">
            <a:extLst>
              <a:ext uri="{FF2B5EF4-FFF2-40B4-BE49-F238E27FC236}">
                <a16:creationId xmlns:a16="http://schemas.microsoft.com/office/drawing/2014/main" id="{90BB0546-8BCB-6669-A874-A66C17DB3607}"/>
              </a:ext>
            </a:extLst>
          </p:cNvPr>
          <p:cNvPicPr>
            <a:picLocks noChangeAspect="1"/>
          </p:cNvPicPr>
          <p:nvPr/>
        </p:nvPicPr>
        <p:blipFill>
          <a:blip r:embed="rId2"/>
          <a:stretch>
            <a:fillRect/>
          </a:stretch>
        </p:blipFill>
        <p:spPr>
          <a:xfrm>
            <a:off x="2440686" y="3648053"/>
            <a:ext cx="1848108" cy="323895"/>
          </a:xfrm>
          <a:prstGeom prst="rect">
            <a:avLst/>
          </a:prstGeom>
        </p:spPr>
      </p:pic>
      <p:pic>
        <p:nvPicPr>
          <p:cNvPr id="7" name="Picture 6">
            <a:extLst>
              <a:ext uri="{FF2B5EF4-FFF2-40B4-BE49-F238E27FC236}">
                <a16:creationId xmlns:a16="http://schemas.microsoft.com/office/drawing/2014/main" id="{AA0F7615-3DE0-19E8-C08C-EC6E753928C3}"/>
              </a:ext>
            </a:extLst>
          </p:cNvPr>
          <p:cNvPicPr>
            <a:picLocks noChangeAspect="1"/>
          </p:cNvPicPr>
          <p:nvPr/>
        </p:nvPicPr>
        <p:blipFill>
          <a:blip r:embed="rId3"/>
          <a:stretch>
            <a:fillRect/>
          </a:stretch>
        </p:blipFill>
        <p:spPr>
          <a:xfrm>
            <a:off x="2440686" y="4482881"/>
            <a:ext cx="1581371" cy="304843"/>
          </a:xfrm>
          <a:prstGeom prst="rect">
            <a:avLst/>
          </a:prstGeom>
        </p:spPr>
      </p:pic>
    </p:spTree>
    <p:extLst>
      <p:ext uri="{BB962C8B-B14F-4D97-AF65-F5344CB8AC3E}">
        <p14:creationId xmlns:p14="http://schemas.microsoft.com/office/powerpoint/2010/main" val="288458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4F4D-74DF-74D4-21C6-2F6189E77A5B}"/>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5D456536-AD95-784F-3094-16399B8C2E77}"/>
              </a:ext>
            </a:extLst>
          </p:cNvPr>
          <p:cNvSpPr>
            <a:spLocks noGrp="1"/>
          </p:cNvSpPr>
          <p:nvPr>
            <p:ph sz="half" idx="1"/>
          </p:nvPr>
        </p:nvSpPr>
        <p:spPr/>
        <p:txBody>
          <a:bodyPr>
            <a:normAutofit lnSpcReduction="10000"/>
          </a:bodyPr>
          <a:lstStyle/>
          <a:p>
            <a:pPr marL="0" indent="0">
              <a:buNone/>
            </a:pPr>
            <a:r>
              <a:rPr lang="en-US" dirty="0"/>
              <a:t>Our </a:t>
            </a:r>
            <a:r>
              <a:rPr lang="en-US" dirty="0">
                <a:solidFill>
                  <a:srgbClr val="00B050"/>
                </a:solidFill>
              </a:rPr>
              <a:t>time</a:t>
            </a:r>
            <a:r>
              <a:rPr lang="en-US" dirty="0"/>
              <a:t> library will be used in the code to add a small delay before the next lines after are read and or displayed.</a:t>
            </a:r>
          </a:p>
          <a:p>
            <a:pPr marL="0" indent="0">
              <a:buNone/>
            </a:pPr>
            <a:endParaRPr lang="en-US" dirty="0"/>
          </a:p>
          <a:p>
            <a:pPr marL="0" indent="0">
              <a:buNone/>
            </a:pPr>
            <a:endParaRPr lang="en-US" dirty="0"/>
          </a:p>
          <a:p>
            <a:pPr marL="0" indent="0">
              <a:buNone/>
            </a:pPr>
            <a:r>
              <a:rPr lang="en-US" dirty="0"/>
              <a:t>In this part of our code the .</a:t>
            </a:r>
            <a:r>
              <a:rPr lang="en-US" dirty="0">
                <a:solidFill>
                  <a:schemeClr val="accent3">
                    <a:lumMod val="75000"/>
                  </a:schemeClr>
                </a:solidFill>
              </a:rPr>
              <a:t>sleep</a:t>
            </a:r>
            <a:r>
              <a:rPr lang="en-US" dirty="0"/>
              <a:t> method from our time library is called to give a delay of 0.5 seconds before our ‘</a:t>
            </a:r>
            <a:r>
              <a:rPr lang="en-US" dirty="0" err="1"/>
              <a:t>cpu</a:t>
            </a:r>
            <a:r>
              <a:rPr lang="en-US" dirty="0"/>
              <a:t>’ variable chooses its weapon and our player input function Is displayed. </a:t>
            </a:r>
          </a:p>
          <a:p>
            <a:pPr marL="0" indent="0">
              <a:buNone/>
            </a:pPr>
            <a:endParaRPr lang="en-US" dirty="0"/>
          </a:p>
        </p:txBody>
      </p:sp>
      <p:sp>
        <p:nvSpPr>
          <p:cNvPr id="4" name="Content Placeholder 3">
            <a:extLst>
              <a:ext uri="{FF2B5EF4-FFF2-40B4-BE49-F238E27FC236}">
                <a16:creationId xmlns:a16="http://schemas.microsoft.com/office/drawing/2014/main" id="{27CC1139-1F6B-3897-3FF2-98B48DEBF5B0}"/>
              </a:ext>
            </a:extLst>
          </p:cNvPr>
          <p:cNvSpPr>
            <a:spLocks noGrp="1"/>
          </p:cNvSpPr>
          <p:nvPr>
            <p:ph sz="half" idx="2"/>
          </p:nvPr>
        </p:nvSpPr>
        <p:spPr/>
        <p:txBody>
          <a:bodyPr>
            <a:normAutofit lnSpcReduction="10000"/>
          </a:bodyPr>
          <a:lstStyle/>
          <a:p>
            <a:pPr marL="0" indent="0">
              <a:buNone/>
            </a:pPr>
            <a:r>
              <a:rPr lang="en-US" dirty="0"/>
              <a:t>Using the </a:t>
            </a:r>
            <a:r>
              <a:rPr lang="en-US" dirty="0">
                <a:solidFill>
                  <a:srgbClr val="00B050"/>
                </a:solidFill>
              </a:rPr>
              <a:t>random</a:t>
            </a:r>
            <a:r>
              <a:rPr lang="en-US" dirty="0"/>
              <a:t> library and its methods we can randomize parts of our code.</a:t>
            </a:r>
          </a:p>
          <a:p>
            <a:pPr marL="0" indent="0">
              <a:buNone/>
            </a:pPr>
            <a:endParaRPr lang="en-US" dirty="0"/>
          </a:p>
          <a:p>
            <a:pPr marL="0" indent="0">
              <a:buNone/>
            </a:pPr>
            <a:endParaRPr lang="en-US" dirty="0"/>
          </a:p>
          <a:p>
            <a:pPr marL="0" indent="0">
              <a:buNone/>
            </a:pPr>
            <a:r>
              <a:rPr lang="en-US" dirty="0"/>
              <a:t>In this part the .</a:t>
            </a:r>
            <a:r>
              <a:rPr lang="en-US" dirty="0">
                <a:solidFill>
                  <a:schemeClr val="accent3">
                    <a:lumMod val="75000"/>
                  </a:schemeClr>
                </a:solidFill>
              </a:rPr>
              <a:t>choice</a:t>
            </a:r>
            <a:r>
              <a:rPr lang="en-US" dirty="0"/>
              <a:t> method of random is called to choose randomly from our options tuple.</a:t>
            </a:r>
          </a:p>
          <a:p>
            <a:pPr marL="0" indent="0">
              <a:buNone/>
            </a:pPr>
            <a:endParaRPr lang="en-US" dirty="0"/>
          </a:p>
        </p:txBody>
      </p:sp>
      <p:pic>
        <p:nvPicPr>
          <p:cNvPr id="8" name="Picture 7">
            <a:extLst>
              <a:ext uri="{FF2B5EF4-FFF2-40B4-BE49-F238E27FC236}">
                <a16:creationId xmlns:a16="http://schemas.microsoft.com/office/drawing/2014/main" id="{D3B84F58-0B27-DF35-AF33-1925CA5F342A}"/>
              </a:ext>
            </a:extLst>
          </p:cNvPr>
          <p:cNvPicPr>
            <a:picLocks noChangeAspect="1"/>
          </p:cNvPicPr>
          <p:nvPr/>
        </p:nvPicPr>
        <p:blipFill>
          <a:blip r:embed="rId2"/>
          <a:stretch>
            <a:fillRect/>
          </a:stretch>
        </p:blipFill>
        <p:spPr>
          <a:xfrm>
            <a:off x="1651303" y="3527514"/>
            <a:ext cx="4132988" cy="661521"/>
          </a:xfrm>
          <a:prstGeom prst="rect">
            <a:avLst/>
          </a:prstGeom>
        </p:spPr>
      </p:pic>
      <p:pic>
        <p:nvPicPr>
          <p:cNvPr id="10" name="Picture 9">
            <a:extLst>
              <a:ext uri="{FF2B5EF4-FFF2-40B4-BE49-F238E27FC236}">
                <a16:creationId xmlns:a16="http://schemas.microsoft.com/office/drawing/2014/main" id="{D69C6BC1-26A2-542C-6F4B-822AE59FF915}"/>
              </a:ext>
            </a:extLst>
          </p:cNvPr>
          <p:cNvPicPr>
            <a:picLocks noChangeAspect="1"/>
          </p:cNvPicPr>
          <p:nvPr/>
        </p:nvPicPr>
        <p:blipFill>
          <a:blip r:embed="rId3"/>
          <a:stretch>
            <a:fillRect/>
          </a:stretch>
        </p:blipFill>
        <p:spPr>
          <a:xfrm>
            <a:off x="6447805" y="3311011"/>
            <a:ext cx="4051266" cy="547263"/>
          </a:xfrm>
          <a:prstGeom prst="rect">
            <a:avLst/>
          </a:prstGeom>
        </p:spPr>
      </p:pic>
    </p:spTree>
    <p:extLst>
      <p:ext uri="{BB962C8B-B14F-4D97-AF65-F5344CB8AC3E}">
        <p14:creationId xmlns:p14="http://schemas.microsoft.com/office/powerpoint/2010/main" val="137155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D0D2-37DF-51EC-70F6-E159B415C480}"/>
              </a:ext>
            </a:extLst>
          </p:cNvPr>
          <p:cNvSpPr>
            <a:spLocks noGrp="1"/>
          </p:cNvSpPr>
          <p:nvPr>
            <p:ph type="title"/>
          </p:nvPr>
        </p:nvSpPr>
        <p:spPr/>
        <p:txBody>
          <a:bodyPr/>
          <a:lstStyle/>
          <a:p>
            <a:r>
              <a:rPr lang="en-US" dirty="0"/>
              <a:t>Declaring variables</a:t>
            </a:r>
          </a:p>
        </p:txBody>
      </p:sp>
      <p:sp>
        <p:nvSpPr>
          <p:cNvPr id="3" name="Content Placeholder 2">
            <a:extLst>
              <a:ext uri="{FF2B5EF4-FFF2-40B4-BE49-F238E27FC236}">
                <a16:creationId xmlns:a16="http://schemas.microsoft.com/office/drawing/2014/main" id="{A38F892C-DF45-B651-140A-A89208A4C940}"/>
              </a:ext>
            </a:extLst>
          </p:cNvPr>
          <p:cNvSpPr>
            <a:spLocks noGrp="1"/>
          </p:cNvSpPr>
          <p:nvPr>
            <p:ph idx="1"/>
          </p:nvPr>
        </p:nvSpPr>
        <p:spPr/>
        <p:txBody>
          <a:bodyPr/>
          <a:lstStyle/>
          <a:p>
            <a:pPr marL="0" indent="0">
              <a:buNone/>
            </a:pPr>
            <a:r>
              <a:rPr lang="en-US" dirty="0"/>
              <a:t>Declaring our variables and giving them a base value, we can then update this value or use this value to manipulate our code later down the line by calling this variable.</a:t>
            </a:r>
          </a:p>
          <a:p>
            <a:pPr marL="0" indent="0">
              <a:buNone/>
            </a:pPr>
            <a:r>
              <a:rPr lang="en-US" dirty="0"/>
              <a:t>				We will declare a variable for every item</a:t>
            </a:r>
          </a:p>
          <a:p>
            <a:pPr marL="0" indent="0">
              <a:buNone/>
            </a:pPr>
            <a:r>
              <a:rPr lang="en-US" dirty="0"/>
              <a:t>				that we will want to call later on.</a:t>
            </a:r>
          </a:p>
        </p:txBody>
      </p:sp>
      <p:pic>
        <p:nvPicPr>
          <p:cNvPr id="5" name="Picture 4">
            <a:extLst>
              <a:ext uri="{FF2B5EF4-FFF2-40B4-BE49-F238E27FC236}">
                <a16:creationId xmlns:a16="http://schemas.microsoft.com/office/drawing/2014/main" id="{E778A7CF-B8E4-AE83-BB79-03DEECE7CF01}"/>
              </a:ext>
            </a:extLst>
          </p:cNvPr>
          <p:cNvPicPr>
            <a:picLocks noChangeAspect="1"/>
          </p:cNvPicPr>
          <p:nvPr/>
        </p:nvPicPr>
        <p:blipFill>
          <a:blip r:embed="rId2"/>
          <a:stretch>
            <a:fillRect/>
          </a:stretch>
        </p:blipFill>
        <p:spPr>
          <a:xfrm>
            <a:off x="2464049" y="3599816"/>
            <a:ext cx="3150226" cy="2028067"/>
          </a:xfrm>
          <a:prstGeom prst="rect">
            <a:avLst/>
          </a:prstGeom>
        </p:spPr>
      </p:pic>
    </p:spTree>
    <p:extLst>
      <p:ext uri="{BB962C8B-B14F-4D97-AF65-F5344CB8AC3E}">
        <p14:creationId xmlns:p14="http://schemas.microsoft.com/office/powerpoint/2010/main" val="27173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14CC-75D2-6846-33D5-ED61FAD5AB73}"/>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F441184F-9348-7D08-8F46-13888B8FC129}"/>
              </a:ext>
            </a:extLst>
          </p:cNvPr>
          <p:cNvSpPr>
            <a:spLocks noGrp="1"/>
          </p:cNvSpPr>
          <p:nvPr>
            <p:ph idx="1"/>
          </p:nvPr>
        </p:nvSpPr>
        <p:spPr/>
        <p:txBody>
          <a:bodyPr/>
          <a:lstStyle/>
          <a:p>
            <a:pPr marL="0" indent="0">
              <a:buNone/>
            </a:pPr>
            <a:r>
              <a:rPr lang="en-US" dirty="0"/>
              <a:t>We will be using a while loop to contain the game arguments and replay the game after each turn till we reach a predefined target.</a:t>
            </a:r>
          </a:p>
          <a:p>
            <a:pPr marL="0" indent="0">
              <a:buNone/>
            </a:pPr>
            <a:r>
              <a:rPr lang="en-US" dirty="0">
                <a:solidFill>
                  <a:srgbClr val="0070C0"/>
                </a:solidFill>
              </a:rPr>
              <a:t>while</a:t>
            </a:r>
            <a:r>
              <a:rPr lang="en-US" dirty="0"/>
              <a:t> </a:t>
            </a:r>
            <a:r>
              <a:rPr lang="en-US" dirty="0">
                <a:solidFill>
                  <a:srgbClr val="0070C0"/>
                </a:solidFill>
              </a:rPr>
              <a:t>True</a:t>
            </a:r>
            <a:r>
              <a:rPr lang="en-US" dirty="0"/>
              <a:t> makes it so the code runs unless told otherwise.</a:t>
            </a:r>
          </a:p>
        </p:txBody>
      </p:sp>
      <p:pic>
        <p:nvPicPr>
          <p:cNvPr id="7" name="Picture 6">
            <a:extLst>
              <a:ext uri="{FF2B5EF4-FFF2-40B4-BE49-F238E27FC236}">
                <a16:creationId xmlns:a16="http://schemas.microsoft.com/office/drawing/2014/main" id="{80B36909-171B-59A2-5054-DBA55B113DE9}"/>
              </a:ext>
            </a:extLst>
          </p:cNvPr>
          <p:cNvPicPr>
            <a:picLocks noChangeAspect="1"/>
          </p:cNvPicPr>
          <p:nvPr/>
        </p:nvPicPr>
        <p:blipFill>
          <a:blip r:embed="rId2"/>
          <a:stretch>
            <a:fillRect/>
          </a:stretch>
        </p:blipFill>
        <p:spPr>
          <a:xfrm>
            <a:off x="2671284" y="4189035"/>
            <a:ext cx="6849431" cy="1352739"/>
          </a:xfrm>
          <a:prstGeom prst="rect">
            <a:avLst/>
          </a:prstGeom>
        </p:spPr>
      </p:pic>
    </p:spTree>
    <p:extLst>
      <p:ext uri="{BB962C8B-B14F-4D97-AF65-F5344CB8AC3E}">
        <p14:creationId xmlns:p14="http://schemas.microsoft.com/office/powerpoint/2010/main" val="275748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A3BA-94BE-CBC4-C8B1-841F8456ADC5}"/>
              </a:ext>
            </a:extLst>
          </p:cNvPr>
          <p:cNvSpPr>
            <a:spLocks noGrp="1"/>
          </p:cNvSpPr>
          <p:nvPr>
            <p:ph type="title"/>
          </p:nvPr>
        </p:nvSpPr>
        <p:spPr>
          <a:xfrm>
            <a:off x="2231136" y="77882"/>
            <a:ext cx="7729728" cy="457827"/>
          </a:xfrm>
        </p:spPr>
        <p:txBody>
          <a:bodyPr>
            <a:normAutofit fontScale="90000"/>
          </a:bodyPr>
          <a:lstStyle/>
          <a:p>
            <a:r>
              <a:rPr lang="en-US" dirty="0"/>
              <a:t>If statements</a:t>
            </a:r>
          </a:p>
        </p:txBody>
      </p:sp>
      <p:sp>
        <p:nvSpPr>
          <p:cNvPr id="3" name="Content Placeholder 2">
            <a:extLst>
              <a:ext uri="{FF2B5EF4-FFF2-40B4-BE49-F238E27FC236}">
                <a16:creationId xmlns:a16="http://schemas.microsoft.com/office/drawing/2014/main" id="{26DAD5BF-00CB-0C9B-252B-E2A5CA21116E}"/>
              </a:ext>
            </a:extLst>
          </p:cNvPr>
          <p:cNvSpPr>
            <a:spLocks noGrp="1"/>
          </p:cNvSpPr>
          <p:nvPr>
            <p:ph idx="1"/>
          </p:nvPr>
        </p:nvSpPr>
        <p:spPr>
          <a:xfrm>
            <a:off x="2231136" y="628073"/>
            <a:ext cx="7729728" cy="6229927"/>
          </a:xfrm>
        </p:spPr>
        <p:txBody>
          <a:bodyPr>
            <a:normAutofit fontScale="92500" lnSpcReduction="20000"/>
          </a:bodyPr>
          <a:lstStyle/>
          <a:p>
            <a:pPr marL="0" indent="0">
              <a:buNone/>
            </a:pPr>
            <a:r>
              <a:rPr lang="en-US" dirty="0"/>
              <a:t>Using </a:t>
            </a:r>
            <a:r>
              <a:rPr lang="en-US" dirty="0">
                <a:solidFill>
                  <a:srgbClr val="0070C0"/>
                </a:solidFill>
              </a:rPr>
              <a:t>if</a:t>
            </a:r>
            <a:r>
              <a:rPr lang="en-US" dirty="0"/>
              <a:t>, </a:t>
            </a:r>
            <a:r>
              <a:rPr lang="en-US" dirty="0" err="1">
                <a:solidFill>
                  <a:srgbClr val="0070C0"/>
                </a:solidFill>
              </a:rPr>
              <a:t>elif</a:t>
            </a:r>
            <a:r>
              <a:rPr lang="en-US" dirty="0"/>
              <a:t> and </a:t>
            </a:r>
            <a:r>
              <a:rPr lang="en-US" dirty="0">
                <a:solidFill>
                  <a:srgbClr val="0070C0"/>
                </a:solidFill>
              </a:rPr>
              <a:t>else</a:t>
            </a:r>
            <a:r>
              <a:rPr lang="en-US" dirty="0"/>
              <a:t> statements we can define the rules of the game.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first </a:t>
            </a:r>
            <a:r>
              <a:rPr lang="en-US" dirty="0">
                <a:solidFill>
                  <a:srgbClr val="0070C0"/>
                </a:solidFill>
              </a:rPr>
              <a:t>if</a:t>
            </a:r>
            <a:r>
              <a:rPr lang="en-US" dirty="0"/>
              <a:t> statement takes the player input, checks if it fulfilled the win arguments, and if so first adds +1 to </a:t>
            </a:r>
            <a:r>
              <a:rPr lang="en-US" dirty="0" err="1"/>
              <a:t>player_win</a:t>
            </a:r>
            <a:r>
              <a:rPr lang="en-US" dirty="0"/>
              <a:t> variable, then prints out the </a:t>
            </a:r>
            <a:r>
              <a:rPr lang="en-US" dirty="0" err="1"/>
              <a:t>cpu</a:t>
            </a:r>
            <a:r>
              <a:rPr lang="en-US" dirty="0"/>
              <a:t> input, prints “Player won!” then prints out how many times the player has won, the </a:t>
            </a:r>
            <a:r>
              <a:rPr lang="en-US" dirty="0" err="1"/>
              <a:t>cpu</a:t>
            </a:r>
            <a:r>
              <a:rPr lang="en-US" dirty="0"/>
              <a:t> has won and how many times the round has ended in a draw, as well as how many times the player has choses a specific weapon.</a:t>
            </a:r>
          </a:p>
          <a:p>
            <a:pPr marL="0" indent="0">
              <a:buNone/>
            </a:pPr>
            <a:r>
              <a:rPr lang="en-US" dirty="0">
                <a:solidFill>
                  <a:schemeClr val="tx1">
                    <a:lumMod val="95000"/>
                    <a:lumOff val="5000"/>
                  </a:schemeClr>
                </a:solidFill>
              </a:rPr>
              <a:t>The first </a:t>
            </a:r>
            <a:r>
              <a:rPr lang="en-US" dirty="0" err="1">
                <a:solidFill>
                  <a:srgbClr val="0070C0"/>
                </a:solidFill>
              </a:rPr>
              <a:t>elif</a:t>
            </a:r>
            <a:r>
              <a:rPr lang="en-US" dirty="0"/>
              <a:t> statement checks to see if the player weapon is equal to </a:t>
            </a:r>
            <a:r>
              <a:rPr lang="en-US" dirty="0" err="1"/>
              <a:t>cpu</a:t>
            </a:r>
            <a:r>
              <a:rPr lang="en-US" dirty="0"/>
              <a:t> weapon using a comparison operator. If they are the same the round ends in a draw.</a:t>
            </a:r>
          </a:p>
          <a:p>
            <a:pPr marL="0" indent="0">
              <a:buNone/>
            </a:pPr>
            <a:r>
              <a:rPr lang="en-US" dirty="0"/>
              <a:t>The second </a:t>
            </a:r>
            <a:r>
              <a:rPr lang="en-US" dirty="0" err="1"/>
              <a:t>elif</a:t>
            </a:r>
            <a:r>
              <a:rPr lang="en-US" dirty="0"/>
              <a:t> statement checks to see it the </a:t>
            </a:r>
            <a:r>
              <a:rPr lang="en-US" dirty="0" err="1"/>
              <a:t>cpu</a:t>
            </a:r>
            <a:r>
              <a:rPr lang="en-US" dirty="0"/>
              <a:t> has won</a:t>
            </a:r>
          </a:p>
          <a:p>
            <a:pPr marL="0" indent="0">
              <a:buNone/>
            </a:pPr>
            <a:r>
              <a:rPr lang="en-US" dirty="0"/>
              <a:t>The </a:t>
            </a:r>
            <a:r>
              <a:rPr lang="en-US" dirty="0">
                <a:solidFill>
                  <a:srgbClr val="0070C0"/>
                </a:solidFill>
              </a:rPr>
              <a:t>else</a:t>
            </a:r>
            <a:r>
              <a:rPr lang="en-US" dirty="0"/>
              <a:t> statement runs if the player has not won, the </a:t>
            </a:r>
            <a:r>
              <a:rPr lang="en-US" dirty="0" err="1"/>
              <a:t>cpu</a:t>
            </a:r>
            <a:r>
              <a:rPr lang="en-US" dirty="0"/>
              <a:t> has not won and if the round did not end in a draw, and assumes the player did not input any of the defined weapons and prints out “incorrect input” to let the player know that their input is unrecognized</a:t>
            </a:r>
          </a:p>
        </p:txBody>
      </p:sp>
      <p:pic>
        <p:nvPicPr>
          <p:cNvPr id="5" name="Picture 4">
            <a:extLst>
              <a:ext uri="{FF2B5EF4-FFF2-40B4-BE49-F238E27FC236}">
                <a16:creationId xmlns:a16="http://schemas.microsoft.com/office/drawing/2014/main" id="{B571BC8B-9F06-56B5-0DDA-C0E5949F0BD7}"/>
              </a:ext>
            </a:extLst>
          </p:cNvPr>
          <p:cNvPicPr>
            <a:picLocks noChangeAspect="1"/>
          </p:cNvPicPr>
          <p:nvPr/>
        </p:nvPicPr>
        <p:blipFill>
          <a:blip r:embed="rId2"/>
          <a:stretch>
            <a:fillRect/>
          </a:stretch>
        </p:blipFill>
        <p:spPr>
          <a:xfrm>
            <a:off x="3034845" y="898586"/>
            <a:ext cx="6122310" cy="2748918"/>
          </a:xfrm>
          <a:prstGeom prst="rect">
            <a:avLst/>
          </a:prstGeom>
        </p:spPr>
      </p:pic>
    </p:spTree>
    <p:extLst>
      <p:ext uri="{BB962C8B-B14F-4D97-AF65-F5344CB8AC3E}">
        <p14:creationId xmlns:p14="http://schemas.microsoft.com/office/powerpoint/2010/main" val="21836386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128</TotalTime>
  <Words>716</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vt:lpstr>
      <vt:lpstr>Gill Sans MT</vt:lpstr>
      <vt:lpstr>Parcel</vt:lpstr>
      <vt:lpstr>Rock paper scissors</vt:lpstr>
      <vt:lpstr>Contents</vt:lpstr>
      <vt:lpstr>Introduction</vt:lpstr>
      <vt:lpstr>PYTHON</vt:lpstr>
      <vt:lpstr>Importing libraries</vt:lpstr>
      <vt:lpstr>Libraries</vt:lpstr>
      <vt:lpstr>Declaring variables</vt:lpstr>
      <vt:lpstr>While loop</vt:lpstr>
      <vt:lpstr>If statements</vt:lpstr>
      <vt:lpstr>Input variables</vt:lpstr>
      <vt:lpstr>Break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dc:title>
  <dc:creator>Numair Ahmed</dc:creator>
  <cp:lastModifiedBy>Numair Ahmed</cp:lastModifiedBy>
  <cp:revision>16</cp:revision>
  <dcterms:created xsi:type="dcterms:W3CDTF">2023-09-03T11:25:32Z</dcterms:created>
  <dcterms:modified xsi:type="dcterms:W3CDTF">2023-09-04T10:52:07Z</dcterms:modified>
</cp:coreProperties>
</file>