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64" r:id="rId2"/>
    <p:sldId id="257" r:id="rId3"/>
    <p:sldId id="261" r:id="rId4"/>
    <p:sldId id="291" r:id="rId5"/>
    <p:sldId id="262" r:id="rId6"/>
    <p:sldId id="267" r:id="rId7"/>
    <p:sldId id="263" r:id="rId8"/>
    <p:sldId id="266" r:id="rId9"/>
    <p:sldId id="293" r:id="rId10"/>
    <p:sldId id="292" r:id="rId11"/>
    <p:sldId id="268" r:id="rId12"/>
    <p:sldId id="269" r:id="rId13"/>
    <p:sldId id="270" r:id="rId14"/>
    <p:sldId id="271" r:id="rId15"/>
    <p:sldId id="272" r:id="rId16"/>
    <p:sldId id="294" r:id="rId17"/>
    <p:sldId id="273" r:id="rId18"/>
    <p:sldId id="275" r:id="rId19"/>
    <p:sldId id="295" r:id="rId20"/>
    <p:sldId id="278" r:id="rId21"/>
    <p:sldId id="280" r:id="rId22"/>
    <p:sldId id="282" r:id="rId23"/>
    <p:sldId id="281" r:id="rId24"/>
    <p:sldId id="287" r:id="rId25"/>
    <p:sldId id="288" r:id="rId26"/>
    <p:sldId id="289" r:id="rId27"/>
    <p:sldId id="29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3DE07E6-7390-4816-9701-ED418322F0F7}">
          <p14:sldIdLst>
            <p14:sldId id="264"/>
            <p14:sldId id="257"/>
            <p14:sldId id="261"/>
            <p14:sldId id="291"/>
            <p14:sldId id="262"/>
            <p14:sldId id="267"/>
            <p14:sldId id="263"/>
            <p14:sldId id="266"/>
            <p14:sldId id="293"/>
            <p14:sldId id="292"/>
            <p14:sldId id="268"/>
            <p14:sldId id="269"/>
            <p14:sldId id="270"/>
          </p14:sldIdLst>
        </p14:section>
        <p14:section name="Untitled Section" id="{C8B09505-2A19-4020-A896-EC629093D6D8}">
          <p14:sldIdLst>
            <p14:sldId id="271"/>
            <p14:sldId id="272"/>
            <p14:sldId id="294"/>
            <p14:sldId id="273"/>
            <p14:sldId id="275"/>
            <p14:sldId id="295"/>
            <p14:sldId id="278"/>
            <p14:sldId id="280"/>
            <p14:sldId id="282"/>
            <p14:sldId id="281"/>
            <p14:sldId id="287"/>
            <p14:sldId id="288"/>
            <p14:sldId id="289"/>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284" y="3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6/25/2021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6/25/2021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6/25/2021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6/25/2021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6/25/2021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6/25/2021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6/25/2021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FF82819-396B-4CA4-88C6-A98C9292B7F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36087" y="832059"/>
            <a:ext cx="2261113" cy="2398821"/>
          </a:xfrm>
          <a:prstGeom prst="rect">
            <a:avLst/>
          </a:prstGeom>
          <a:noFill/>
          <a:ln>
            <a:noFill/>
          </a:ln>
        </p:spPr>
      </p:pic>
      <p:sp>
        <p:nvSpPr>
          <p:cNvPr id="2" name="TextBox 1">
            <a:extLst>
              <a:ext uri="{FF2B5EF4-FFF2-40B4-BE49-F238E27FC236}">
                <a16:creationId xmlns:a16="http://schemas.microsoft.com/office/drawing/2014/main" id="{CD134B24-2D6C-418E-85BB-E7234D187617}"/>
              </a:ext>
            </a:extLst>
          </p:cNvPr>
          <p:cNvSpPr txBox="1"/>
          <p:nvPr/>
        </p:nvSpPr>
        <p:spPr>
          <a:xfrm>
            <a:off x="8833652" y="4998461"/>
            <a:ext cx="4608028" cy="1323439"/>
          </a:xfrm>
          <a:prstGeom prst="rect">
            <a:avLst/>
          </a:prstGeom>
          <a:noFill/>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By,</a:t>
            </a:r>
          </a:p>
          <a:p>
            <a:r>
              <a:rPr lang="en-US" sz="2000" dirty="0">
                <a:solidFill>
                  <a:srgbClr val="FF0000"/>
                </a:solidFill>
                <a:latin typeface="Times New Roman" panose="02020603050405020304" pitchFamily="18" charset="0"/>
                <a:cs typeface="Times New Roman" panose="02020603050405020304" pitchFamily="18" charset="0"/>
              </a:rPr>
              <a:t>Surajkumar Sondagar </a:t>
            </a:r>
          </a:p>
          <a:p>
            <a:r>
              <a:rPr lang="en-US" sz="2000" dirty="0">
                <a:solidFill>
                  <a:srgbClr val="FF0000"/>
                </a:solidFill>
                <a:latin typeface="Times New Roman" panose="02020603050405020304" pitchFamily="18" charset="0"/>
                <a:cs typeface="Times New Roman" panose="02020603050405020304" pitchFamily="18" charset="0"/>
              </a:rPr>
              <a:t>+91 8780533851 </a:t>
            </a:r>
          </a:p>
          <a:p>
            <a:r>
              <a:rPr lang="en-US" sz="2000" dirty="0">
                <a:solidFill>
                  <a:srgbClr val="FF0000"/>
                </a:solidFill>
                <a:latin typeface="Times New Roman" panose="02020603050405020304" pitchFamily="18" charset="0"/>
                <a:cs typeface="Times New Roman" panose="02020603050405020304" pitchFamily="18" charset="0"/>
              </a:rPr>
              <a:t>19itsur019@ldce.ac.in</a:t>
            </a:r>
          </a:p>
        </p:txBody>
      </p:sp>
      <p:sp>
        <p:nvSpPr>
          <p:cNvPr id="3" name="TextBox 2">
            <a:extLst>
              <a:ext uri="{FF2B5EF4-FFF2-40B4-BE49-F238E27FC236}">
                <a16:creationId xmlns:a16="http://schemas.microsoft.com/office/drawing/2014/main" id="{8FA9FACE-CDA7-4B90-9E60-1DF216AD2055}"/>
              </a:ext>
            </a:extLst>
          </p:cNvPr>
          <p:cNvSpPr txBox="1"/>
          <p:nvPr/>
        </p:nvSpPr>
        <p:spPr>
          <a:xfrm>
            <a:off x="4389437" y="1492096"/>
            <a:ext cx="4124325" cy="830997"/>
          </a:xfrm>
          <a:prstGeom prst="rect">
            <a:avLst/>
          </a:prstGeom>
          <a:noFill/>
        </p:spPr>
        <p:txBody>
          <a:bodyPr wrap="square" rtlCol="0">
            <a:spAutoFit/>
          </a:bodyPr>
          <a:lstStyle/>
          <a:p>
            <a:pPr algn="ctr"/>
            <a:r>
              <a:rPr lang="en-US" sz="2400" dirty="0">
                <a:solidFill>
                  <a:srgbClr val="00B0F0"/>
                </a:solidFill>
                <a:latin typeface="Times New Roman" panose="02020603050405020304" pitchFamily="18" charset="0"/>
                <a:cs typeface="Times New Roman" panose="02020603050405020304" pitchFamily="18" charset="0"/>
              </a:rPr>
              <a:t>EXPOSYS DATA LABS</a:t>
            </a:r>
          </a:p>
          <a:p>
            <a:pPr algn="ctr"/>
            <a:r>
              <a:rPr lang="en-US" sz="2400" dirty="0">
                <a:solidFill>
                  <a:srgbClr val="00B0F0"/>
                </a:solidFill>
                <a:latin typeface="Times New Roman" panose="02020603050405020304" pitchFamily="18" charset="0"/>
                <a:cs typeface="Times New Roman" panose="02020603050405020304" pitchFamily="18" charset="0"/>
              </a:rPr>
              <a:t>Bengaluru - India</a:t>
            </a:r>
            <a:endParaRPr lang="en-IO" sz="2400" dirty="0">
              <a:solidFill>
                <a:srgbClr val="00B0F0"/>
              </a:solidFill>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64FD6DB1-2AAA-4CE8-91ED-F437E06F8E40}"/>
              </a:ext>
            </a:extLst>
          </p:cNvPr>
          <p:cNvSpPr>
            <a:spLocks noGrp="1"/>
          </p:cNvSpPr>
          <p:nvPr>
            <p:ph type="title"/>
          </p:nvPr>
        </p:nvSpPr>
        <p:spPr>
          <a:xfrm>
            <a:off x="4708224" y="3325995"/>
            <a:ext cx="4882816" cy="988332"/>
          </a:xfrm>
        </p:spPr>
        <p:txBody>
          <a:bodyPr>
            <a:normAutofit fontScale="90000"/>
          </a:bodyPr>
          <a:lstStyle/>
          <a:p>
            <a:pPr algn="ctr"/>
            <a:r>
              <a:rPr lang="en-IN" dirty="0"/>
              <a:t>Customer Segmentation</a:t>
            </a:r>
            <a:br>
              <a:rPr lang="en-IN" dirty="0"/>
            </a:br>
            <a:r>
              <a:rPr lang="en-IN" dirty="0"/>
              <a:t>(Using K-Means)</a:t>
            </a:r>
            <a:br>
              <a:rPr lang="en-IN" dirty="0"/>
            </a:br>
            <a:br>
              <a:rPr lang="en-IN" dirty="0"/>
            </a:br>
            <a:endParaRPr lang="en-IN" dirty="0"/>
          </a:p>
        </p:txBody>
      </p:sp>
    </p:spTree>
    <p:extLst>
      <p:ext uri="{BB962C8B-B14F-4D97-AF65-F5344CB8AC3E}">
        <p14:creationId xmlns:p14="http://schemas.microsoft.com/office/powerpoint/2010/main" val="718563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52DE1DC-0916-4B3D-9102-D4DAB598C9EF}"/>
              </a:ext>
            </a:extLst>
          </p:cNvPr>
          <p:cNvSpPr>
            <a:spLocks noGrp="1"/>
          </p:cNvSpPr>
          <p:nvPr>
            <p:ph idx="1"/>
          </p:nvPr>
        </p:nvSpPr>
        <p:spPr>
          <a:xfrm>
            <a:off x="581192" y="1890876"/>
            <a:ext cx="11029615" cy="2579524"/>
          </a:xfrm>
        </p:spPr>
        <p:txBody>
          <a:bodyPr/>
          <a:lstStyle/>
          <a:p>
            <a:pPr marL="0" indent="0">
              <a:buNone/>
            </a:pPr>
            <a:r>
              <a:rPr lang="en-US" dirty="0"/>
              <a:t>The objective of the project are as follows: </a:t>
            </a:r>
            <a:endParaRPr lang="en-IN" dirty="0"/>
          </a:p>
          <a:p>
            <a:r>
              <a:rPr lang="en-US" dirty="0"/>
              <a:t>Identify the potential customer base for selling the product. </a:t>
            </a:r>
            <a:endParaRPr lang="en-IN" dirty="0"/>
          </a:p>
          <a:p>
            <a:r>
              <a:rPr lang="en-US" dirty="0"/>
              <a:t>Implement Clustering Algorithms to group the customer base.</a:t>
            </a:r>
            <a:endParaRPr lang="en-IN" dirty="0"/>
          </a:p>
          <a:p>
            <a:endParaRPr lang="en-IN" dirty="0"/>
          </a:p>
          <a:p>
            <a:endParaRPr lang="en-IO" dirty="0"/>
          </a:p>
        </p:txBody>
      </p:sp>
      <p:sp>
        <p:nvSpPr>
          <p:cNvPr id="2" name="Title 1">
            <a:extLst>
              <a:ext uri="{FF2B5EF4-FFF2-40B4-BE49-F238E27FC236}">
                <a16:creationId xmlns:a16="http://schemas.microsoft.com/office/drawing/2014/main" id="{43A9DC5D-7FB4-4246-98B7-CA441BDE0A20}"/>
              </a:ext>
            </a:extLst>
          </p:cNvPr>
          <p:cNvSpPr>
            <a:spLocks noGrp="1"/>
          </p:cNvSpPr>
          <p:nvPr>
            <p:ph type="title"/>
          </p:nvPr>
        </p:nvSpPr>
        <p:spPr/>
        <p:txBody>
          <a:bodyPr/>
          <a:lstStyle/>
          <a:p>
            <a:r>
              <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OBJECTIVE</a:t>
            </a:r>
            <a:endParaRPr lang="en-IO" dirty="0"/>
          </a:p>
        </p:txBody>
      </p:sp>
      <p:sp>
        <p:nvSpPr>
          <p:cNvPr id="5" name="Content Placeholder 2">
            <a:extLst>
              <a:ext uri="{FF2B5EF4-FFF2-40B4-BE49-F238E27FC236}">
                <a16:creationId xmlns:a16="http://schemas.microsoft.com/office/drawing/2014/main" id="{9B61F3CA-E51B-4E1E-86E4-A4C627804EF3}"/>
              </a:ext>
            </a:extLst>
          </p:cNvPr>
          <p:cNvSpPr txBox="1">
            <a:spLocks/>
          </p:cNvSpPr>
          <p:nvPr/>
        </p:nvSpPr>
        <p:spPr>
          <a:xfrm>
            <a:off x="783767" y="3913173"/>
            <a:ext cx="11029615" cy="266088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IN" dirty="0"/>
          </a:p>
        </p:txBody>
      </p:sp>
    </p:spTree>
    <p:extLst>
      <p:ext uri="{BB962C8B-B14F-4D97-AF65-F5344CB8AC3E}">
        <p14:creationId xmlns:p14="http://schemas.microsoft.com/office/powerpoint/2010/main" val="335070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732" y="1491777"/>
            <a:ext cx="11029615" cy="733262"/>
          </a:xfrm>
        </p:spPr>
        <p:txBody>
          <a:bodyPr/>
          <a:lstStyle/>
          <a:p>
            <a:r>
              <a:rPr lang="en-US" dirty="0"/>
              <a:t>Visualization of Distribution of Males and Females:</a:t>
            </a:r>
            <a:endParaRPr lang="en-IN" dirty="0"/>
          </a:p>
          <a:p>
            <a:endParaRPr lang="en-IN" dirty="0"/>
          </a:p>
        </p:txBody>
      </p:sp>
      <p:sp>
        <p:nvSpPr>
          <p:cNvPr id="4" name="Rectangle 3"/>
          <p:cNvSpPr/>
          <p:nvPr/>
        </p:nvSpPr>
        <p:spPr>
          <a:xfrm>
            <a:off x="1180743" y="904301"/>
            <a:ext cx="5751282" cy="954107"/>
          </a:xfrm>
          <a:prstGeom prst="rect">
            <a:avLst/>
          </a:prstGeom>
          <a:noFill/>
        </p:spPr>
        <p:txBody>
          <a:bodyPr wrap="square" lIns="91440" tIns="45720" rIns="91440" bIns="45720">
            <a:spAutoFit/>
          </a:bodyPr>
          <a:lstStyle/>
          <a:p>
            <a:pPr algn="ctr"/>
            <a:r>
              <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EXPLORATORY  DATA  ANALYSIS </a:t>
            </a:r>
          </a:p>
          <a:p>
            <a:pPr algn="ctr"/>
            <a:endPar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05D4A6F-3CFB-4AD9-B190-2FA37878BD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9333" y="1858408"/>
            <a:ext cx="7816411" cy="4539615"/>
          </a:xfrm>
          <a:prstGeom prst="rect">
            <a:avLst/>
          </a:prstGeom>
        </p:spPr>
      </p:pic>
    </p:spTree>
    <p:extLst>
      <p:ext uri="{BB962C8B-B14F-4D97-AF65-F5344CB8AC3E}">
        <p14:creationId xmlns:p14="http://schemas.microsoft.com/office/powerpoint/2010/main" val="94300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4262" y="816865"/>
            <a:ext cx="10835745" cy="1794255"/>
          </a:xfrm>
        </p:spPr>
        <p:txBody>
          <a:bodyPr>
            <a:normAutofit fontScale="92500" lnSpcReduction="10000"/>
          </a:bodyPr>
          <a:lstStyle/>
          <a:p>
            <a:r>
              <a:rPr lang="en-US" sz="1800" dirty="0"/>
              <a:t>From the above graphs, we observe that the number of females(112) is higher than the males(88). The Ratio of Gender population is 56% Females and 44% Males. By this we can say that majority of the customers that visit the mall are Females.</a:t>
            </a:r>
          </a:p>
          <a:p>
            <a:pPr marL="0" indent="0">
              <a:buNone/>
            </a:pPr>
            <a:endParaRPr lang="en-US" sz="1800" b="1" dirty="0">
              <a:effectLst/>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The Annual Income Column vs the Spending Score:</a:t>
            </a:r>
            <a:endParaRPr lang="en-IN" sz="1800" dirty="0"/>
          </a:p>
          <a:p>
            <a:endParaRPr lang="en-IN" dirty="0"/>
          </a:p>
        </p:txBody>
      </p:sp>
      <p:pic>
        <p:nvPicPr>
          <p:cNvPr id="5" name="Picture 4">
            <a:extLst>
              <a:ext uri="{FF2B5EF4-FFF2-40B4-BE49-F238E27FC236}">
                <a16:creationId xmlns:a16="http://schemas.microsoft.com/office/drawing/2014/main" id="{2F711FCC-0A0D-449C-9AFA-26865CADC2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8575" y="2425065"/>
            <a:ext cx="4289426" cy="4025191"/>
          </a:xfrm>
          <a:prstGeom prst="rect">
            <a:avLst/>
          </a:prstGeom>
        </p:spPr>
      </p:pic>
    </p:spTree>
    <p:extLst>
      <p:ext uri="{BB962C8B-B14F-4D97-AF65-F5344CB8AC3E}">
        <p14:creationId xmlns:p14="http://schemas.microsoft.com/office/powerpoint/2010/main" val="1763824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7426" y="1609167"/>
            <a:ext cx="10115054" cy="1530273"/>
          </a:xfrm>
        </p:spPr>
        <p:txBody>
          <a:bodyPr>
            <a:normAutofit fontScale="92500"/>
          </a:bodyPr>
          <a:lstStyle/>
          <a:p>
            <a:pPr marL="0" indent="0">
              <a:buNone/>
            </a:pPr>
            <a:endParaRPr lang="en-IN" dirty="0"/>
          </a:p>
          <a:p>
            <a:r>
              <a:rPr lang="en-US" sz="1800" dirty="0"/>
              <a:t>From the above Bar chart , we can conclude that a large amount of ages are between 30 and 35. Min Age is 18, Max Age is 70. By comparing the age distribution of the customers, we can conclude that most of the customers were within the band between 30 to 50, where the mean is around 35 years old</a:t>
            </a:r>
            <a:r>
              <a:rPr lang="en-US" sz="2000" dirty="0"/>
              <a:t>.</a:t>
            </a:r>
            <a:endParaRPr lang="en-IN" sz="2000" dirty="0"/>
          </a:p>
          <a:p>
            <a:endParaRPr lang="en-IN" dirty="0"/>
          </a:p>
        </p:txBody>
      </p:sp>
      <p:sp>
        <p:nvSpPr>
          <p:cNvPr id="5" name="Rectangle 4"/>
          <p:cNvSpPr/>
          <p:nvPr/>
        </p:nvSpPr>
        <p:spPr>
          <a:xfrm>
            <a:off x="976763" y="977276"/>
            <a:ext cx="5751282" cy="954107"/>
          </a:xfrm>
          <a:prstGeom prst="rect">
            <a:avLst/>
          </a:prstGeom>
          <a:noFill/>
        </p:spPr>
        <p:txBody>
          <a:bodyPr wrap="square" lIns="91440" tIns="45720" rIns="91440" bIns="45720">
            <a:spAutoFit/>
          </a:bodyPr>
          <a:lstStyle/>
          <a:p>
            <a:pPr algn="ctr"/>
            <a:r>
              <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AGE  ANALYSIS  OF  CUSTOMERS </a:t>
            </a:r>
          </a:p>
          <a:p>
            <a:pPr algn="ctr"/>
            <a:endPar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74A1FDE-529B-4406-A877-C79B2F6C5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385" y="3139440"/>
            <a:ext cx="6610350" cy="3359150"/>
          </a:xfrm>
          <a:prstGeom prst="rect">
            <a:avLst/>
          </a:prstGeom>
        </p:spPr>
      </p:pic>
    </p:spTree>
    <p:extLst>
      <p:ext uri="{BB962C8B-B14F-4D97-AF65-F5344CB8AC3E}">
        <p14:creationId xmlns:p14="http://schemas.microsoft.com/office/powerpoint/2010/main" val="1900144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495" y="676030"/>
            <a:ext cx="9504785" cy="705730"/>
          </a:xfrm>
        </p:spPr>
        <p:txBody>
          <a:bodyPr/>
          <a:lstStyle/>
          <a:p>
            <a:r>
              <a:rPr lang="en-US" sz="1800" b="1" dirty="0">
                <a:effectLst/>
                <a:latin typeface="Times New Roman" panose="02020603050405020304" pitchFamily="18" charset="0"/>
                <a:ea typeface="Times New Roman" panose="02020603050405020304" pitchFamily="18" charset="0"/>
              </a:rPr>
              <a:t>Spending Score analysis of customers: </a:t>
            </a:r>
            <a:endParaRPr lang="en-IN" dirty="0"/>
          </a:p>
        </p:txBody>
      </p:sp>
      <p:sp>
        <p:nvSpPr>
          <p:cNvPr id="5" name="Content Placeholder 2"/>
          <p:cNvSpPr>
            <a:spLocks noGrp="1"/>
          </p:cNvSpPr>
          <p:nvPr>
            <p:ph idx="1"/>
          </p:nvPr>
        </p:nvSpPr>
        <p:spPr>
          <a:xfrm>
            <a:off x="221398" y="1487248"/>
            <a:ext cx="11452441" cy="1032432"/>
          </a:xfrm>
        </p:spPr>
        <p:txBody>
          <a:bodyPr>
            <a:normAutofit/>
          </a:bodyPr>
          <a:lstStyle/>
          <a:p>
            <a:pPr algn="just"/>
            <a:r>
              <a:rPr lang="en-US" sz="1800" dirty="0">
                <a:effectLst/>
                <a:latin typeface="Times New Roman" panose="02020603050405020304" pitchFamily="18" charset="0"/>
                <a:ea typeface="Times New Roman" panose="02020603050405020304" pitchFamily="18" charset="0"/>
              </a:rPr>
              <a:t>We can conclude that ranging of spending scores </a:t>
            </a:r>
            <a:r>
              <a:rPr lang="en-US" sz="1800" dirty="0"/>
              <a:t>indicated that the highest number of customers have the spending score ranging from 40 to 60.</a:t>
            </a:r>
            <a:endParaRPr lang="en-IN" dirty="0"/>
          </a:p>
        </p:txBody>
      </p:sp>
      <p:pic>
        <p:nvPicPr>
          <p:cNvPr id="8" name="Picture 7">
            <a:extLst>
              <a:ext uri="{FF2B5EF4-FFF2-40B4-BE49-F238E27FC236}">
                <a16:creationId xmlns:a16="http://schemas.microsoft.com/office/drawing/2014/main" id="{6CB7B507-7906-44F5-BCB9-10976957C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446" y="2462531"/>
            <a:ext cx="10729107" cy="3751580"/>
          </a:xfrm>
          <a:prstGeom prst="rect">
            <a:avLst/>
          </a:prstGeom>
        </p:spPr>
      </p:pic>
    </p:spTree>
    <p:extLst>
      <p:ext uri="{BB962C8B-B14F-4D97-AF65-F5344CB8AC3E}">
        <p14:creationId xmlns:p14="http://schemas.microsoft.com/office/powerpoint/2010/main" val="145842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5066" y="529481"/>
            <a:ext cx="11079585" cy="1508325"/>
          </a:xfrm>
        </p:spPr>
        <p:txBody>
          <a:bodyPr/>
          <a:lstStyle/>
          <a:p>
            <a:pPr marL="0" indent="0" algn="just">
              <a:buNone/>
            </a:pPr>
            <a:endParaRPr lang="en-US" sz="1800" b="1" dirty="0">
              <a:effectLst/>
              <a:latin typeface="Times New Roman" panose="02020603050405020304" pitchFamily="18" charset="0"/>
              <a:ea typeface="Times New Roman" panose="02020603050405020304" pitchFamily="18" charset="0"/>
            </a:endParaRPr>
          </a:p>
          <a:p>
            <a:pPr marL="0" indent="0" algn="just">
              <a:buNone/>
            </a:pPr>
            <a:r>
              <a:rPr lang="en-US" sz="1800" b="1" dirty="0">
                <a:effectLst/>
                <a:latin typeface="Times New Roman" panose="02020603050405020304" pitchFamily="18" charset="0"/>
                <a:ea typeface="Times New Roman" panose="02020603050405020304" pitchFamily="18" charset="0"/>
              </a:rPr>
              <a:t>Annual Income analysis of customers: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From above graph, we can conclude that 54 &amp; 78 has the highest income count as per the analysis.</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6FE0BC9A-881A-44B6-8CE2-AF275621F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150" y="2037806"/>
            <a:ext cx="9258242" cy="3949700"/>
          </a:xfrm>
          <a:prstGeom prst="rect">
            <a:avLst/>
          </a:prstGeom>
        </p:spPr>
      </p:pic>
    </p:spTree>
    <p:extLst>
      <p:ext uri="{BB962C8B-B14F-4D97-AF65-F5344CB8AC3E}">
        <p14:creationId xmlns:p14="http://schemas.microsoft.com/office/powerpoint/2010/main" val="1121357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5F53-8DD9-40D1-B438-69D177CE2644}"/>
              </a:ext>
            </a:extLst>
          </p:cNvPr>
          <p:cNvSpPr>
            <a:spLocks noGrp="1"/>
          </p:cNvSpPr>
          <p:nvPr>
            <p:ph type="title"/>
          </p:nvPr>
        </p:nvSpPr>
        <p:spPr>
          <a:xfrm>
            <a:off x="581192" y="702156"/>
            <a:ext cx="11029616" cy="517044"/>
          </a:xfrm>
        </p:spPr>
        <p:txBody>
          <a:bodyPr/>
          <a:lstStyle/>
          <a:p>
            <a:r>
              <a:rPr lang="en-US" sz="1800" b="1" dirty="0">
                <a:effectLst/>
                <a:latin typeface="Times New Roman" panose="02020603050405020304" pitchFamily="18" charset="0"/>
                <a:ea typeface="Times New Roman" panose="02020603050405020304" pitchFamily="18" charset="0"/>
              </a:rPr>
              <a:t>Annual</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Income</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and</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Age Analysis</a:t>
            </a:r>
            <a:endParaRPr lang="en-IN" b="1" dirty="0"/>
          </a:p>
        </p:txBody>
      </p:sp>
      <p:sp>
        <p:nvSpPr>
          <p:cNvPr id="3" name="Content Placeholder 2">
            <a:extLst>
              <a:ext uri="{FF2B5EF4-FFF2-40B4-BE49-F238E27FC236}">
                <a16:creationId xmlns:a16="http://schemas.microsoft.com/office/drawing/2014/main" id="{57F859F0-71E6-4656-878C-62B0560AF85B}"/>
              </a:ext>
            </a:extLst>
          </p:cNvPr>
          <p:cNvSpPr>
            <a:spLocks noGrp="1"/>
          </p:cNvSpPr>
          <p:nvPr>
            <p:ph idx="1"/>
          </p:nvPr>
        </p:nvSpPr>
        <p:spPr>
          <a:xfrm>
            <a:off x="581192" y="1371600"/>
            <a:ext cx="10737047" cy="1950720"/>
          </a:xfrm>
        </p:spPr>
        <p:txBody>
          <a:bodyPr>
            <a:normAutofit/>
          </a:bodyPr>
          <a:lstStyle/>
          <a:p>
            <a:pPr marL="63500" marR="76200" indent="457200" algn="just">
              <a:spcBef>
                <a:spcPts val="5"/>
              </a:spcBef>
              <a:spcAft>
                <a:spcPts val="0"/>
              </a:spcAft>
            </a:pPr>
            <a:r>
              <a:rPr lang="en-US" sz="1800" dirty="0">
                <a:effectLst/>
                <a:latin typeface="Times New Roman" panose="02020603050405020304" pitchFamily="18" charset="0"/>
                <a:ea typeface="Times New Roman" panose="02020603050405020304" pitchFamily="18" charset="0"/>
              </a:rPr>
              <a:t>The distribution of Annal Income and Age exhibited an approximation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normal distribution, with highest density around the mean of the variables. The maximum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minimum of Annual Income are 137 and 15 respectively, with the mean at 60.56. From the plot,</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 see that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peak</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fell in the region 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60 to 75.</a:t>
            </a:r>
            <a:endParaRPr lang="en-IN" sz="1800" dirty="0">
              <a:latin typeface="Times New Roman" panose="02020603050405020304" pitchFamily="18" charset="0"/>
              <a:ea typeface="Times New Roman" panose="02020603050405020304" pitchFamily="18" charset="0"/>
            </a:endParaRPr>
          </a:p>
          <a:p>
            <a:pPr marL="63500" marR="76200" indent="457200" algn="just">
              <a:spcBef>
                <a:spcPts val="5"/>
              </a:spcBef>
              <a:spcAft>
                <a:spcPts val="0"/>
              </a:spcAft>
            </a:pPr>
            <a:r>
              <a:rPr lang="en-US" sz="1800" dirty="0">
                <a:effectLst/>
                <a:latin typeface="Times New Roman" panose="02020603050405020304" pitchFamily="18" charset="0"/>
                <a:ea typeface="Times New Roman" panose="02020603050405020304" pitchFamily="18" charset="0"/>
              </a:rPr>
              <a:t> For</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Spending</a:t>
            </a:r>
            <a:r>
              <a:rPr lang="en-US" sz="1800"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score,</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maximum</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minimum</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2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99</a:t>
            </a:r>
            <a:r>
              <a:rPr lang="en-US" sz="1800"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while</a:t>
            </a:r>
            <a:r>
              <a:rPr lang="en-US" sz="1800" spc="1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4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histplot</a:t>
            </a:r>
            <a:r>
              <a:rPr lang="en-US" sz="1800" dirty="0">
                <a:effectLst/>
                <a:latin typeface="Times New Roman" panose="02020603050405020304" pitchFamily="18" charset="0"/>
                <a:ea typeface="Times New Roman" panose="02020603050405020304" pitchFamily="18" charset="0"/>
              </a:rPr>
              <a:t> indicated that the highest number of customers have the spending score ranging from 40 to 60.</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B43E004F-57CF-400A-9867-554E80B38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3500" y="3108960"/>
            <a:ext cx="7294459" cy="3454400"/>
          </a:xfrm>
          <a:prstGeom prst="rect">
            <a:avLst/>
          </a:prstGeom>
        </p:spPr>
      </p:pic>
    </p:spTree>
    <p:extLst>
      <p:ext uri="{BB962C8B-B14F-4D97-AF65-F5344CB8AC3E}">
        <p14:creationId xmlns:p14="http://schemas.microsoft.com/office/powerpoint/2010/main" val="1061232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4598" y="524623"/>
            <a:ext cx="8449597" cy="889771"/>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CHARACTERISTIC  RELATIONS </a:t>
            </a:r>
          </a:p>
        </p:txBody>
      </p:sp>
      <p:sp>
        <p:nvSpPr>
          <p:cNvPr id="3" name="Content Placeholder 2"/>
          <p:cNvSpPr>
            <a:spLocks noGrp="1"/>
          </p:cNvSpPr>
          <p:nvPr>
            <p:ph idx="1"/>
          </p:nvPr>
        </p:nvSpPr>
        <p:spPr>
          <a:xfrm>
            <a:off x="1704598" y="1176406"/>
            <a:ext cx="11029615" cy="1209743"/>
          </a:xfrm>
        </p:spPr>
        <p:txBody>
          <a:bodyPr>
            <a:normAutofit/>
          </a:bodyPr>
          <a:lstStyle/>
          <a:p>
            <a:pPr marL="0" indent="0">
              <a:buNone/>
            </a:pPr>
            <a:endParaRPr lang="en-IN" dirty="0"/>
          </a:p>
          <a:p>
            <a:pPr marL="63500"/>
            <a:r>
              <a:rPr lang="en-US" sz="1800" dirty="0">
                <a:effectLst/>
                <a:latin typeface="Times New Roman" panose="02020603050405020304" pitchFamily="18" charset="0"/>
                <a:ea typeface="Times New Roman" panose="02020603050405020304" pitchFamily="18" charset="0"/>
              </a:rPr>
              <a:t>Annual</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Income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Age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analysis by the meaning of Gender:</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47857390-4943-477B-9E8F-2D2AE0F78E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6134" y="2179377"/>
            <a:ext cx="6306185" cy="4154000"/>
          </a:xfrm>
          <a:prstGeom prst="rect">
            <a:avLst/>
          </a:prstGeom>
        </p:spPr>
      </p:pic>
    </p:spTree>
    <p:extLst>
      <p:ext uri="{BB962C8B-B14F-4D97-AF65-F5344CB8AC3E}">
        <p14:creationId xmlns:p14="http://schemas.microsoft.com/office/powerpoint/2010/main" val="2929885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5066" y="747195"/>
            <a:ext cx="11029615" cy="750679"/>
          </a:xfrm>
        </p:spPr>
        <p:txBody>
          <a:bodyPr>
            <a:normAutofit fontScale="92500" lnSpcReduction="20000"/>
          </a:bodyPr>
          <a:lstStyle/>
          <a:p>
            <a:pPr marL="0" indent="0">
              <a:buNone/>
            </a:pPr>
            <a:endParaRPr lang="en-IN" dirty="0"/>
          </a:p>
          <a:p>
            <a:r>
              <a:rPr lang="en-US" sz="20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Spending Score vs Age analysis by the meaning of Gender:</a:t>
            </a:r>
            <a:endParaRPr lang="en-IN" sz="20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9667FC6-2DE5-4C22-9D8B-BE931C8CE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0410" y="1892492"/>
            <a:ext cx="6148070" cy="4218313"/>
          </a:xfrm>
          <a:prstGeom prst="rect">
            <a:avLst/>
          </a:prstGeom>
        </p:spPr>
      </p:pic>
    </p:spTree>
    <p:extLst>
      <p:ext uri="{BB962C8B-B14F-4D97-AF65-F5344CB8AC3E}">
        <p14:creationId xmlns:p14="http://schemas.microsoft.com/office/powerpoint/2010/main" val="2602397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A65B-DA7F-4B35-B3D9-8CE70746E6AE}"/>
              </a:ext>
            </a:extLst>
          </p:cNvPr>
          <p:cNvSpPr>
            <a:spLocks noGrp="1"/>
          </p:cNvSpPr>
          <p:nvPr>
            <p:ph type="title"/>
          </p:nvPr>
        </p:nvSpPr>
        <p:spPr>
          <a:xfrm>
            <a:off x="581192" y="702156"/>
            <a:ext cx="11029616" cy="1065684"/>
          </a:xfrm>
        </p:spPr>
        <p:txBody>
          <a:bodyPr/>
          <a:lstStyle/>
          <a:p>
            <a:r>
              <a:rPr lang="en-US" sz="1800" b="1" u="sng" dirty="0">
                <a:effectLst/>
                <a:latin typeface="Times New Roman" panose="02020603050405020304" pitchFamily="18" charset="0"/>
                <a:ea typeface="Times New Roman" panose="02020603050405020304" pitchFamily="18" charset="0"/>
              </a:rPr>
              <a:t>Spending Score of the Customers Visiting the Mall:</a:t>
            </a:r>
            <a:br>
              <a:rPr lang="en-IN" sz="1800" dirty="0">
                <a:effectLst/>
                <a:latin typeface="Times New Roman" panose="02020603050405020304" pitchFamily="18" charset="0"/>
                <a:ea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0099693E-ED75-4234-AF07-F554B372FD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8294" y="1316279"/>
            <a:ext cx="5858586" cy="5144954"/>
          </a:xfrm>
        </p:spPr>
      </p:pic>
    </p:spTree>
    <p:extLst>
      <p:ext uri="{BB962C8B-B14F-4D97-AF65-F5344CB8AC3E}">
        <p14:creationId xmlns:p14="http://schemas.microsoft.com/office/powerpoint/2010/main" val="4206172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fontScale="90000"/>
          </a:bodyPr>
          <a:lstStyle/>
          <a:p>
            <a:pPr>
              <a:spcAft>
                <a:spcPts val="0"/>
              </a:spcAft>
            </a:pPr>
            <a:r>
              <a:rPr lang="en-US" b="1" dirty="0">
                <a:latin typeface="Times New Roman" panose="02020603050405020304" pitchFamily="18" charset="0"/>
                <a:ea typeface="Times New Roman" panose="02020603050405020304" pitchFamily="18" charset="0"/>
              </a:rPr>
              <a:t>Customer Segmentation </a:t>
            </a:r>
            <a:br>
              <a:rPr lang="en-IN" sz="1600" dirty="0">
                <a:latin typeface="Times New Roman" panose="02020603050405020304" pitchFamily="18" charset="0"/>
                <a:ea typeface="Times New Roman" panose="02020603050405020304" pitchFamily="18" charset="0"/>
              </a:rPr>
            </a:br>
            <a:r>
              <a:rPr lang="en-US" sz="2800" b="1" dirty="0">
                <a:latin typeface="Times New Roman" panose="02020603050405020304" pitchFamily="18" charset="0"/>
                <a:ea typeface="Times New Roman" panose="02020603050405020304" pitchFamily="18" charset="0"/>
              </a:rPr>
              <a:t>(using K-Means)</a:t>
            </a:r>
            <a:br>
              <a:rPr lang="en-IN" sz="1600" dirty="0">
                <a:latin typeface="Times New Roman" panose="02020603050405020304" pitchFamily="18" charset="0"/>
                <a:ea typeface="Times New Roman" panose="02020603050405020304" pitchFamily="18" charset="0"/>
              </a:rPr>
            </a:b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447620"/>
            <a:ext cx="11029616" cy="1188720"/>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CLUSTERING ?</a:t>
            </a:r>
          </a:p>
        </p:txBody>
      </p:sp>
      <p:sp>
        <p:nvSpPr>
          <p:cNvPr id="3" name="Content Placeholder 2"/>
          <p:cNvSpPr>
            <a:spLocks noGrp="1"/>
          </p:cNvSpPr>
          <p:nvPr>
            <p:ph idx="1"/>
          </p:nvPr>
        </p:nvSpPr>
        <p:spPr>
          <a:xfrm>
            <a:off x="581194" y="1818349"/>
            <a:ext cx="8606349" cy="1351571"/>
          </a:xfrm>
        </p:spPr>
        <p:txBody>
          <a:bodyPr/>
          <a:lstStyle/>
          <a:p>
            <a:r>
              <a:rPr lang="en-US" dirty="0"/>
              <a:t>The process of segregating objects into groups based on their respective characteristics is called clustering. In clusters, the features of objects in a group are similar to other objects present in the same group.</a:t>
            </a:r>
            <a:endParaRPr lang="en-IN" dirty="0"/>
          </a:p>
          <a:p>
            <a:endParaRPr lang="en-IN" dirty="0"/>
          </a:p>
        </p:txBody>
      </p:sp>
      <p:sp>
        <p:nvSpPr>
          <p:cNvPr id="5" name="AutoShape 2" descr="K-Means Clustering Icons - Download Free Vector Icons | Noun Project"/>
          <p:cNvSpPr>
            <a:spLocks noChangeAspect="1" noChangeArrowheads="1"/>
          </p:cNvSpPr>
          <p:nvPr/>
        </p:nvSpPr>
        <p:spPr bwMode="auto">
          <a:xfrm>
            <a:off x="2445929" y="45120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K-Means Clustering Icons - Download Free Vector Icons | Noun Projec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a:blip r:embed="rId2"/>
          <a:stretch>
            <a:fillRect/>
          </a:stretch>
        </p:blipFill>
        <p:spPr>
          <a:xfrm>
            <a:off x="9187543" y="1183985"/>
            <a:ext cx="2620298" cy="26202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itle 1"/>
          <p:cNvSpPr txBox="1">
            <a:spLocks/>
          </p:cNvSpPr>
          <p:nvPr/>
        </p:nvSpPr>
        <p:spPr>
          <a:xfrm>
            <a:off x="581192" y="3038885"/>
            <a:ext cx="7866122" cy="819420"/>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K-Means Clustering</a:t>
            </a:r>
          </a:p>
        </p:txBody>
      </p:sp>
      <p:sp>
        <p:nvSpPr>
          <p:cNvPr id="9" name="Content Placeholder 2"/>
          <p:cNvSpPr txBox="1">
            <a:spLocks/>
          </p:cNvSpPr>
          <p:nvPr/>
        </p:nvSpPr>
        <p:spPr>
          <a:xfrm>
            <a:off x="612775" y="4111781"/>
            <a:ext cx="8574768" cy="135157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The process of segregating objects into groups based on their respective characteristics is called clustering. In clusters, the features of objects in a group are similar to other objects present in the same group.</a:t>
            </a:r>
            <a:endParaRPr lang="en-IN" dirty="0"/>
          </a:p>
          <a:p>
            <a:endParaRPr lang="en-IN" dirty="0"/>
          </a:p>
        </p:txBody>
      </p:sp>
    </p:spTree>
    <p:extLst>
      <p:ext uri="{BB962C8B-B14F-4D97-AF65-F5344CB8AC3E}">
        <p14:creationId xmlns:p14="http://schemas.microsoft.com/office/powerpoint/2010/main" val="2054136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964" y="128507"/>
            <a:ext cx="9538167" cy="1188720"/>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Building  the  k-means  model</a:t>
            </a:r>
          </a:p>
        </p:txBody>
      </p:sp>
      <p:sp>
        <p:nvSpPr>
          <p:cNvPr id="3" name="Content Placeholder 2"/>
          <p:cNvSpPr>
            <a:spLocks noGrp="1"/>
          </p:cNvSpPr>
          <p:nvPr>
            <p:ph idx="1"/>
          </p:nvPr>
        </p:nvSpPr>
        <p:spPr>
          <a:xfrm>
            <a:off x="816325" y="1050878"/>
            <a:ext cx="11029615" cy="1204642"/>
          </a:xfrm>
        </p:spPr>
        <p:txBody>
          <a:bodyPr>
            <a:normAutofit/>
          </a:bodyPr>
          <a:lstStyle/>
          <a:p>
            <a:pPr marL="0" indent="0">
              <a:buNone/>
            </a:pPr>
            <a:r>
              <a:rPr lang="en-US" b="1" dirty="0"/>
              <a:t> </a:t>
            </a:r>
            <a:endParaRPr lang="en-IN" dirty="0"/>
          </a:p>
          <a:p>
            <a:r>
              <a:rPr lang="en-US" sz="1800" dirty="0"/>
              <a:t>We need to visualize the data which we are going to use for the clustering. This will give us a fair idea about the data we're working on. This will give us a fair Idea and patterns about some of the data</a:t>
            </a:r>
            <a:r>
              <a:rPr lang="en-US" dirty="0"/>
              <a:t>.</a:t>
            </a:r>
            <a:endParaRPr lang="en-IN" dirty="0"/>
          </a:p>
          <a:p>
            <a:endParaRPr lang="en-IN" dirty="0"/>
          </a:p>
        </p:txBody>
      </p:sp>
      <p:pic>
        <p:nvPicPr>
          <p:cNvPr id="6" name="Picture 5">
            <a:extLst>
              <a:ext uri="{FF2B5EF4-FFF2-40B4-BE49-F238E27FC236}">
                <a16:creationId xmlns:a16="http://schemas.microsoft.com/office/drawing/2014/main" id="{CD3CBD5E-3953-4E48-827D-98585D654A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5707" y="2239598"/>
            <a:ext cx="8070850" cy="4127500"/>
          </a:xfrm>
          <a:prstGeom prst="rect">
            <a:avLst/>
          </a:prstGeom>
        </p:spPr>
      </p:pic>
    </p:spTree>
    <p:extLst>
      <p:ext uri="{BB962C8B-B14F-4D97-AF65-F5344CB8AC3E}">
        <p14:creationId xmlns:p14="http://schemas.microsoft.com/office/powerpoint/2010/main" val="403911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751" y="178527"/>
            <a:ext cx="11029616" cy="1188720"/>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elbow  method</a:t>
            </a:r>
          </a:p>
        </p:txBody>
      </p:sp>
      <p:sp>
        <p:nvSpPr>
          <p:cNvPr id="3" name="Content Placeholder 2"/>
          <p:cNvSpPr>
            <a:spLocks noGrp="1"/>
          </p:cNvSpPr>
          <p:nvPr>
            <p:ph idx="1"/>
          </p:nvPr>
        </p:nvSpPr>
        <p:spPr>
          <a:xfrm>
            <a:off x="722811" y="1489166"/>
            <a:ext cx="10580915" cy="5442857"/>
          </a:xfrm>
        </p:spPr>
        <p:txBody>
          <a:bodyPr>
            <a:normAutofit/>
          </a:bodyPr>
          <a:lstStyle/>
          <a:p>
            <a:r>
              <a:rPr lang="en-US" sz="1800" dirty="0"/>
              <a:t>The Elbow method runs k-means clustering on the dataset for a range of values for k (say from 1-10) and then for each value of k computes an average score for all clusters. By default, the distortion score is computed, the sum of square distances from each point to its assigned center. </a:t>
            </a:r>
          </a:p>
          <a:p>
            <a:pPr marL="0" indent="0">
              <a:buNone/>
            </a:pPr>
            <a:endParaRPr lang="en-IN" sz="1800" dirty="0"/>
          </a:p>
          <a:p>
            <a:r>
              <a:rPr lang="en-US" sz="1800" dirty="0"/>
              <a:t>We use the Elbow Method which uses Within Cluster Sum Of Squares (WCSS) against the </a:t>
            </a:r>
            <a:r>
              <a:rPr lang="en-US" sz="1800" dirty="0" err="1"/>
              <a:t>the</a:t>
            </a:r>
            <a:r>
              <a:rPr lang="en-US" sz="1800" dirty="0"/>
              <a:t> number of clusters (K Value) to figure out the optimal number of clusters value. WCSS measures sum of distances of observations from their cluster centroids which is given by the below formula.</a:t>
            </a:r>
          </a:p>
          <a:p>
            <a:endParaRPr lang="en-US" sz="1800" dirty="0"/>
          </a:p>
          <a:p>
            <a:endParaRPr lang="en-US" sz="1800" dirty="0"/>
          </a:p>
          <a:p>
            <a:endParaRPr lang="en-US" sz="1800" dirty="0"/>
          </a:p>
          <a:p>
            <a:r>
              <a:rPr lang="en-US" dirty="0"/>
              <a:t>where Yi is centroid for observation Xi. The main goal is to maximize number of clusters and in limiting case each data point becomes its own cluster centroid.</a:t>
            </a:r>
            <a:endParaRPr lang="en-IN" dirty="0"/>
          </a:p>
          <a:p>
            <a:endParaRPr lang="en-IN" sz="1800" dirty="0"/>
          </a:p>
          <a:p>
            <a:pPr marL="0" indent="0">
              <a:buNone/>
            </a:pPr>
            <a:r>
              <a:rPr lang="en-US" dirty="0"/>
              <a:t> </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184365" y="4210594"/>
            <a:ext cx="2952207" cy="1062445"/>
          </a:xfrm>
          <a:prstGeom prst="rect">
            <a:avLst/>
          </a:prstGeom>
          <a:noFill/>
          <a:ln>
            <a:noFill/>
          </a:ln>
        </p:spPr>
      </p:pic>
    </p:spTree>
    <p:extLst>
      <p:ext uri="{BB962C8B-B14F-4D97-AF65-F5344CB8AC3E}">
        <p14:creationId xmlns:p14="http://schemas.microsoft.com/office/powerpoint/2010/main" val="403113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529" y="897228"/>
            <a:ext cx="11053459" cy="1360279"/>
          </a:xfrm>
        </p:spPr>
        <p:txBody>
          <a:bodyPr/>
          <a:lstStyle/>
          <a:p>
            <a:r>
              <a:rPr lang="en-US" dirty="0"/>
              <a:t>It is clear, that the optimal number of clusters for our data are 5, as the slope of the curve is not steep enough after it. When we observe this curve, we see that last elbow comes at k = 5, it would be difficult to visualize the elbow if we choose the higher range.</a:t>
            </a:r>
            <a:endParaRPr lang="en-IN" dirty="0"/>
          </a:p>
          <a:p>
            <a:endParaRPr lang="en-IN" dirty="0"/>
          </a:p>
        </p:txBody>
      </p:sp>
      <p:pic>
        <p:nvPicPr>
          <p:cNvPr id="5" name="Picture 4">
            <a:extLst>
              <a:ext uri="{FF2B5EF4-FFF2-40B4-BE49-F238E27FC236}">
                <a16:creationId xmlns:a16="http://schemas.microsoft.com/office/drawing/2014/main" id="{7ED19BB6-92BA-4D16-9629-CC655013A7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825" y="2112010"/>
            <a:ext cx="8388350" cy="4076700"/>
          </a:xfrm>
          <a:prstGeom prst="rect">
            <a:avLst/>
          </a:prstGeom>
        </p:spPr>
      </p:pic>
    </p:spTree>
    <p:extLst>
      <p:ext uri="{BB962C8B-B14F-4D97-AF65-F5344CB8AC3E}">
        <p14:creationId xmlns:p14="http://schemas.microsoft.com/office/powerpoint/2010/main" val="1016733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027" y="705395"/>
            <a:ext cx="11029616" cy="671676"/>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Cluster analysis :</a:t>
            </a:r>
          </a:p>
        </p:txBody>
      </p:sp>
      <p:sp>
        <p:nvSpPr>
          <p:cNvPr id="3" name="Content Placeholder 2"/>
          <p:cNvSpPr>
            <a:spLocks noGrp="1"/>
          </p:cNvSpPr>
          <p:nvPr>
            <p:ph idx="1"/>
          </p:nvPr>
        </p:nvSpPr>
        <p:spPr>
          <a:xfrm>
            <a:off x="616027" y="1227910"/>
            <a:ext cx="2301344" cy="3708735"/>
          </a:xfrm>
        </p:spPr>
        <p:txBody>
          <a:bodyPr>
            <a:normAutofit lnSpcReduction="10000"/>
          </a:bodyPr>
          <a:lstStyle/>
          <a:p>
            <a:pPr marL="0" indent="0">
              <a:buNone/>
            </a:pPr>
            <a:endParaRPr lang="en-IN" dirty="0"/>
          </a:p>
          <a:p>
            <a:pPr marL="0" indent="0">
              <a:buNone/>
            </a:pPr>
            <a:r>
              <a:rPr lang="en-US" dirty="0"/>
              <a:t>The following clusters are created by the model,</a:t>
            </a:r>
            <a:endParaRPr lang="en-IN" dirty="0"/>
          </a:p>
          <a:p>
            <a:pPr marL="0" indent="0">
              <a:buNone/>
            </a:pPr>
            <a:r>
              <a:rPr lang="en-US" dirty="0"/>
              <a:t> </a:t>
            </a:r>
            <a:endParaRPr lang="en-IN" dirty="0"/>
          </a:p>
          <a:p>
            <a:pPr lvl="0"/>
            <a:r>
              <a:rPr lang="en-US" dirty="0"/>
              <a:t>Cluster Orange</a:t>
            </a:r>
            <a:endParaRPr lang="en-IN" dirty="0"/>
          </a:p>
          <a:p>
            <a:pPr lvl="0"/>
            <a:r>
              <a:rPr lang="en-US" dirty="0"/>
              <a:t>Cluster Blue</a:t>
            </a:r>
            <a:endParaRPr lang="en-IN" dirty="0"/>
          </a:p>
          <a:p>
            <a:pPr lvl="0"/>
            <a:r>
              <a:rPr lang="en-US" dirty="0"/>
              <a:t>Cluster Purple</a:t>
            </a:r>
            <a:endParaRPr lang="en-IN" dirty="0"/>
          </a:p>
          <a:p>
            <a:pPr lvl="0"/>
            <a:r>
              <a:rPr lang="en-US" dirty="0"/>
              <a:t>Cluster Red</a:t>
            </a:r>
            <a:endParaRPr lang="en-IN" dirty="0"/>
          </a:p>
          <a:p>
            <a:pPr lvl="0"/>
            <a:r>
              <a:rPr lang="en-US" dirty="0"/>
              <a:t>Cluster Green</a:t>
            </a:r>
            <a:endParaRPr lang="en-IN" dirty="0"/>
          </a:p>
          <a:p>
            <a:endParaRPr lang="en-IN" dirty="0"/>
          </a:p>
        </p:txBody>
      </p:sp>
      <p:pic>
        <p:nvPicPr>
          <p:cNvPr id="6" name="Picture 5">
            <a:extLst>
              <a:ext uri="{FF2B5EF4-FFF2-40B4-BE49-F238E27FC236}">
                <a16:creationId xmlns:a16="http://schemas.microsoft.com/office/drawing/2014/main" id="{DBC38378-CA62-43F9-9EBB-2B8D56A716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6790" y="1223735"/>
            <a:ext cx="8267700" cy="4928870"/>
          </a:xfrm>
          <a:prstGeom prst="rect">
            <a:avLst/>
          </a:prstGeom>
        </p:spPr>
      </p:pic>
    </p:spTree>
    <p:extLst>
      <p:ext uri="{BB962C8B-B14F-4D97-AF65-F5344CB8AC3E}">
        <p14:creationId xmlns:p14="http://schemas.microsoft.com/office/powerpoint/2010/main" val="1228311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9901" y="775063"/>
            <a:ext cx="10413380" cy="5717177"/>
          </a:xfrm>
        </p:spPr>
        <p:txBody>
          <a:bodyPr>
            <a:normAutofit fontScale="92500" lnSpcReduction="10000"/>
          </a:bodyPr>
          <a:lstStyle/>
          <a:p>
            <a:pPr marL="0" indent="0">
              <a:spcBef>
                <a:spcPts val="45"/>
              </a:spcBef>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lvl="0" indent="0">
              <a:buSzPts val="1400"/>
              <a:buNone/>
              <a:tabLst>
                <a:tab pos="521335" algn="l"/>
              </a:tabLst>
            </a:pPr>
            <a:r>
              <a:rPr lang="en-US" sz="1800" b="1" u="heavy" spc="0" dirty="0">
                <a:effectLst/>
                <a:uFill>
                  <a:solidFill>
                    <a:srgbClr val="000000"/>
                  </a:solidFill>
                </a:uFill>
                <a:latin typeface="Times New Roman" panose="02020603050405020304" pitchFamily="18" charset="0"/>
                <a:ea typeface="Times New Roman" panose="02020603050405020304" pitchFamily="18" charset="0"/>
              </a:rPr>
              <a:t>Cluster</a:t>
            </a:r>
            <a:r>
              <a:rPr lang="en-US" sz="1800" b="1" u="heavy" spc="-5" dirty="0">
                <a:effectLst/>
                <a:uFill>
                  <a:solidFill>
                    <a:srgbClr val="000000"/>
                  </a:solidFill>
                </a:uFill>
                <a:latin typeface="Times New Roman" panose="02020603050405020304" pitchFamily="18" charset="0"/>
                <a:ea typeface="Times New Roman" panose="02020603050405020304" pitchFamily="18" charset="0"/>
              </a:rPr>
              <a:t> </a:t>
            </a:r>
            <a:r>
              <a:rPr lang="en-US" sz="1800" b="1" u="heavy" spc="0" dirty="0">
                <a:effectLst/>
                <a:uFill>
                  <a:solidFill>
                    <a:srgbClr val="000000"/>
                  </a:solidFill>
                </a:uFill>
                <a:latin typeface="Times New Roman" panose="02020603050405020304" pitchFamily="18" charset="0"/>
                <a:ea typeface="Times New Roman" panose="02020603050405020304" pitchFamily="18" charset="0"/>
              </a:rPr>
              <a:t>Orange -</a:t>
            </a:r>
            <a:r>
              <a:rPr lang="en-US" sz="1800" b="1" u="heavy" spc="-10" dirty="0">
                <a:effectLst/>
                <a:uFill>
                  <a:solidFill>
                    <a:srgbClr val="000000"/>
                  </a:solidFill>
                </a:uFill>
                <a:latin typeface="Times New Roman" panose="02020603050405020304" pitchFamily="18" charset="0"/>
                <a:ea typeface="Times New Roman" panose="02020603050405020304" pitchFamily="18" charset="0"/>
              </a:rPr>
              <a:t> </a:t>
            </a:r>
            <a:r>
              <a:rPr lang="en-US" sz="1800" b="1" u="heavy" spc="0" dirty="0">
                <a:effectLst/>
                <a:uFill>
                  <a:solidFill>
                    <a:srgbClr val="000000"/>
                  </a:solidFill>
                </a:uFill>
                <a:latin typeface="Times New Roman" panose="02020603050405020304" pitchFamily="18" charset="0"/>
                <a:ea typeface="Times New Roman" panose="02020603050405020304" pitchFamily="18" charset="0"/>
              </a:rPr>
              <a:t>Spenders:</a:t>
            </a: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14700" marR="78740" indent="0" algn="just">
              <a:spcBef>
                <a:spcPts val="445"/>
              </a:spcBef>
              <a:spcAft>
                <a:spcPts val="0"/>
              </a:spcAft>
              <a:buNone/>
            </a:pPr>
            <a:r>
              <a:rPr lang="en-US" sz="1800" dirty="0">
                <a:effectLst/>
                <a:latin typeface="Times New Roman" panose="02020603050405020304" pitchFamily="18" charset="0"/>
                <a:ea typeface="Times New Roman" panose="02020603050405020304" pitchFamily="18" charset="0"/>
              </a:rPr>
              <a:t>This type of customers earns less but spends more Annual Income is less but spending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high, so can also be treated as potential target customer we can see that people have low</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income but higher spending scores, these are those people who for some reason love 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buy products more often even though they have a low income. Maybe it’s because these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people are more than satisfied with the mall services. The shops/malls might not target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these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people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 effectively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but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still</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lose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them.</a:t>
            </a:r>
          </a:p>
          <a:p>
            <a:pPr marL="214700" marR="78740" indent="0" algn="just">
              <a:spcBef>
                <a:spcPts val="445"/>
              </a:spcBef>
              <a:spcAft>
                <a:spcPts val="0"/>
              </a:spcAft>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lvl="0" indent="0">
              <a:spcBef>
                <a:spcPts val="305"/>
              </a:spcBef>
              <a:buSzPts val="1400"/>
              <a:buNone/>
              <a:tabLst>
                <a:tab pos="521335" algn="l"/>
              </a:tabLst>
            </a:pPr>
            <a:r>
              <a:rPr lang="en-US" sz="1800" b="1" u="heavy" spc="0" dirty="0">
                <a:effectLst/>
                <a:uFill>
                  <a:solidFill>
                    <a:srgbClr val="000000"/>
                  </a:solidFill>
                </a:uFill>
                <a:latin typeface="Times New Roman" panose="02020603050405020304" pitchFamily="18" charset="0"/>
                <a:ea typeface="Times New Roman" panose="02020603050405020304" pitchFamily="18" charset="0"/>
              </a:rPr>
              <a:t>Cluster</a:t>
            </a:r>
            <a:r>
              <a:rPr lang="en-US" sz="1800" b="1" u="heavy" spc="-10" dirty="0">
                <a:effectLst/>
                <a:uFill>
                  <a:solidFill>
                    <a:srgbClr val="000000"/>
                  </a:solidFill>
                </a:uFill>
                <a:latin typeface="Times New Roman" panose="02020603050405020304" pitchFamily="18" charset="0"/>
                <a:ea typeface="Times New Roman" panose="02020603050405020304" pitchFamily="18" charset="0"/>
              </a:rPr>
              <a:t> </a:t>
            </a:r>
            <a:r>
              <a:rPr lang="en-US" sz="1800" b="1" u="heavy" spc="0" dirty="0">
                <a:effectLst/>
                <a:uFill>
                  <a:solidFill>
                    <a:srgbClr val="000000"/>
                  </a:solidFill>
                </a:uFill>
                <a:latin typeface="Times New Roman" panose="02020603050405020304" pitchFamily="18" charset="0"/>
                <a:ea typeface="Times New Roman" panose="02020603050405020304" pitchFamily="18" charset="0"/>
              </a:rPr>
              <a:t>Blue</a:t>
            </a:r>
            <a:r>
              <a:rPr lang="en-US" sz="1800" b="1" u="heavy" spc="-5" dirty="0">
                <a:effectLst/>
                <a:uFill>
                  <a:solidFill>
                    <a:srgbClr val="000000"/>
                  </a:solidFill>
                </a:uFill>
                <a:latin typeface="Times New Roman" panose="02020603050405020304" pitchFamily="18" charset="0"/>
                <a:ea typeface="Times New Roman" panose="02020603050405020304" pitchFamily="18" charset="0"/>
              </a:rPr>
              <a:t> </a:t>
            </a:r>
            <a:r>
              <a:rPr lang="en-US" sz="1800" b="1" u="heavy" spc="0" dirty="0">
                <a:effectLst/>
                <a:uFill>
                  <a:solidFill>
                    <a:srgbClr val="000000"/>
                  </a:solidFill>
                </a:uFill>
                <a:latin typeface="Times New Roman" panose="02020603050405020304" pitchFamily="18" charset="0"/>
                <a:ea typeface="Times New Roman" panose="02020603050405020304" pitchFamily="18" charset="0"/>
              </a:rPr>
              <a:t>-</a:t>
            </a:r>
            <a:r>
              <a:rPr lang="en-US" sz="1800" b="1" u="heavy" spc="-15" dirty="0">
                <a:effectLst/>
                <a:uFill>
                  <a:solidFill>
                    <a:srgbClr val="000000"/>
                  </a:solidFill>
                </a:uFill>
                <a:latin typeface="Times New Roman" panose="02020603050405020304" pitchFamily="18" charset="0"/>
                <a:ea typeface="Times New Roman" panose="02020603050405020304" pitchFamily="18" charset="0"/>
              </a:rPr>
              <a:t> </a:t>
            </a:r>
            <a:r>
              <a:rPr lang="en-US" sz="1800" b="1" u="heavy" spc="0" dirty="0">
                <a:effectLst/>
                <a:uFill>
                  <a:solidFill>
                    <a:srgbClr val="000000"/>
                  </a:solidFill>
                </a:uFill>
                <a:latin typeface="Times New Roman" panose="02020603050405020304" pitchFamily="18" charset="0"/>
                <a:ea typeface="Times New Roman" panose="02020603050405020304" pitchFamily="18" charset="0"/>
              </a:rPr>
              <a:t>Pinch</a:t>
            </a:r>
            <a:r>
              <a:rPr lang="en-US" sz="1800" b="1" u="heavy" spc="-20" dirty="0">
                <a:effectLst/>
                <a:uFill>
                  <a:solidFill>
                    <a:srgbClr val="000000"/>
                  </a:solidFill>
                </a:uFill>
                <a:latin typeface="Times New Roman" panose="02020603050405020304" pitchFamily="18" charset="0"/>
                <a:ea typeface="Times New Roman" panose="02020603050405020304" pitchFamily="18" charset="0"/>
              </a:rPr>
              <a:t> </a:t>
            </a:r>
            <a:r>
              <a:rPr lang="en-US" sz="1800" b="1" u="heavy" spc="0" dirty="0">
                <a:effectLst/>
                <a:uFill>
                  <a:solidFill>
                    <a:srgbClr val="000000"/>
                  </a:solidFill>
                </a:uFill>
                <a:latin typeface="Times New Roman" panose="02020603050405020304" pitchFamily="18" charset="0"/>
                <a:ea typeface="Times New Roman" panose="02020603050405020304" pitchFamily="18" charset="0"/>
              </a:rPr>
              <a:t>Penny</a:t>
            </a:r>
            <a:r>
              <a:rPr lang="en-US" sz="1800" b="1" u="heavy" spc="-20" dirty="0">
                <a:effectLst/>
                <a:uFill>
                  <a:solidFill>
                    <a:srgbClr val="000000"/>
                  </a:solidFill>
                </a:uFill>
                <a:latin typeface="Times New Roman" panose="02020603050405020304" pitchFamily="18" charset="0"/>
                <a:ea typeface="Times New Roman" panose="02020603050405020304" pitchFamily="18" charset="0"/>
              </a:rPr>
              <a:t> </a:t>
            </a:r>
            <a:r>
              <a:rPr lang="en-US" sz="1800" b="1" u="heavy" spc="0" dirty="0">
                <a:effectLst/>
                <a:uFill>
                  <a:solidFill>
                    <a:srgbClr val="000000"/>
                  </a:solidFill>
                </a:uFill>
                <a:latin typeface="Times New Roman" panose="02020603050405020304" pitchFamily="18" charset="0"/>
                <a:ea typeface="Times New Roman" panose="02020603050405020304" pitchFamily="18" charset="0"/>
              </a:rPr>
              <a:t>Customers:</a:t>
            </a: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14700" marR="80645" indent="0" algn="just">
              <a:spcBef>
                <a:spcPts val="445"/>
              </a:spcBef>
              <a:spcAft>
                <a:spcPts val="0"/>
              </a:spcAft>
              <a:buNone/>
            </a:pPr>
            <a:r>
              <a:rPr lang="en-US" sz="1800" dirty="0">
                <a:effectLst/>
                <a:latin typeface="Times New Roman" panose="02020603050405020304" pitchFamily="18" charset="0"/>
                <a:ea typeface="Times New Roman" panose="02020603050405020304" pitchFamily="18" charset="0"/>
              </a:rPr>
              <a:t>Earning high and spending less. We see that people have high income but low spending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scores, this is interesting. Maybe these are the people who are unsatisfied or unhappy by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mall’s services. These can be the prime targets of the mall, as they have the potential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spend money. So, the mall authorities will try to add new facilities so that they can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attract these people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meet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their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needs.</a:t>
            </a:r>
          </a:p>
          <a:p>
            <a:pPr marL="214700" marR="80645" indent="0" algn="just">
              <a:spcBef>
                <a:spcPts val="445"/>
              </a:spcBef>
              <a:spcAft>
                <a:spcPts val="0"/>
              </a:spcAft>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lvl="0" indent="0" algn="just">
              <a:spcBef>
                <a:spcPts val="5"/>
              </a:spcBef>
              <a:buSzPts val="1400"/>
              <a:buNone/>
              <a:tabLst>
                <a:tab pos="521335" algn="l"/>
              </a:tabLst>
            </a:pPr>
            <a:r>
              <a:rPr lang="en-US" sz="1800" b="1" u="heavy" spc="0" dirty="0">
                <a:effectLst/>
                <a:uFill>
                  <a:solidFill>
                    <a:srgbClr val="000000"/>
                  </a:solidFill>
                </a:uFill>
                <a:latin typeface="Times New Roman" panose="02020603050405020304" pitchFamily="18" charset="0"/>
                <a:ea typeface="Times New Roman" panose="02020603050405020304" pitchFamily="18" charset="0"/>
              </a:rPr>
              <a:t>Cluster</a:t>
            </a:r>
            <a:r>
              <a:rPr lang="en-US" sz="1800" b="1" u="heavy" spc="-10" dirty="0">
                <a:effectLst/>
                <a:uFill>
                  <a:solidFill>
                    <a:srgbClr val="000000"/>
                  </a:solidFill>
                </a:uFill>
                <a:latin typeface="Times New Roman" panose="02020603050405020304" pitchFamily="18" charset="0"/>
                <a:ea typeface="Times New Roman" panose="02020603050405020304" pitchFamily="18" charset="0"/>
              </a:rPr>
              <a:t> </a:t>
            </a:r>
            <a:r>
              <a:rPr lang="en-US" sz="1800" b="1" u="heavy" spc="0" dirty="0">
                <a:effectLst/>
                <a:uFill>
                  <a:solidFill>
                    <a:srgbClr val="000000"/>
                  </a:solidFill>
                </a:uFill>
                <a:latin typeface="Times New Roman" panose="02020603050405020304" pitchFamily="18" charset="0"/>
                <a:ea typeface="Times New Roman" panose="02020603050405020304" pitchFamily="18" charset="0"/>
              </a:rPr>
              <a:t>Purple</a:t>
            </a:r>
            <a:r>
              <a:rPr lang="en-US" sz="1800" b="1" u="heavy" spc="-5" dirty="0">
                <a:effectLst/>
                <a:uFill>
                  <a:solidFill>
                    <a:srgbClr val="000000"/>
                  </a:solidFill>
                </a:uFill>
                <a:latin typeface="Times New Roman" panose="02020603050405020304" pitchFamily="18" charset="0"/>
                <a:ea typeface="Times New Roman" panose="02020603050405020304" pitchFamily="18" charset="0"/>
              </a:rPr>
              <a:t> </a:t>
            </a:r>
            <a:r>
              <a:rPr lang="en-US" sz="1800" b="1" u="heavy" spc="0" dirty="0">
                <a:effectLst/>
                <a:uFill>
                  <a:solidFill>
                    <a:srgbClr val="000000"/>
                  </a:solidFill>
                </a:uFill>
                <a:latin typeface="Times New Roman" panose="02020603050405020304" pitchFamily="18" charset="0"/>
                <a:ea typeface="Times New Roman" panose="02020603050405020304" pitchFamily="18" charset="0"/>
              </a:rPr>
              <a:t>-</a:t>
            </a:r>
            <a:r>
              <a:rPr lang="en-US" sz="1800" b="1" u="heavy" spc="-25" dirty="0">
                <a:effectLst/>
                <a:uFill>
                  <a:solidFill>
                    <a:srgbClr val="000000"/>
                  </a:solidFill>
                </a:uFill>
                <a:latin typeface="Times New Roman" panose="02020603050405020304" pitchFamily="18" charset="0"/>
                <a:ea typeface="Times New Roman" panose="02020603050405020304" pitchFamily="18" charset="0"/>
              </a:rPr>
              <a:t> </a:t>
            </a:r>
            <a:r>
              <a:rPr lang="en-US" sz="1800" b="1" u="heavy" spc="0" dirty="0">
                <a:effectLst/>
                <a:uFill>
                  <a:solidFill>
                    <a:srgbClr val="000000"/>
                  </a:solidFill>
                </a:uFill>
                <a:latin typeface="Times New Roman" panose="02020603050405020304" pitchFamily="18" charset="0"/>
                <a:ea typeface="Times New Roman" panose="02020603050405020304" pitchFamily="18" charset="0"/>
              </a:rPr>
              <a:t>Normal</a:t>
            </a:r>
            <a:r>
              <a:rPr lang="en-US" sz="1800" b="1" u="heavy" spc="-25" dirty="0">
                <a:effectLst/>
                <a:uFill>
                  <a:solidFill>
                    <a:srgbClr val="000000"/>
                  </a:solidFill>
                </a:uFill>
                <a:latin typeface="Times New Roman" panose="02020603050405020304" pitchFamily="18" charset="0"/>
                <a:ea typeface="Times New Roman" panose="02020603050405020304" pitchFamily="18" charset="0"/>
              </a:rPr>
              <a:t> </a:t>
            </a:r>
            <a:r>
              <a:rPr lang="en-US" sz="1800" b="1" u="heavy" spc="0" dirty="0">
                <a:effectLst/>
                <a:uFill>
                  <a:solidFill>
                    <a:srgbClr val="000000"/>
                  </a:solidFill>
                </a:uFill>
                <a:latin typeface="Times New Roman" panose="02020603050405020304" pitchFamily="18" charset="0"/>
                <a:ea typeface="Times New Roman" panose="02020603050405020304" pitchFamily="18" charset="0"/>
              </a:rPr>
              <a:t>Customer:</a:t>
            </a:r>
            <a:endParaRPr lang="en-IN" sz="1800" dirty="0">
              <a:effectLst/>
              <a:latin typeface="Times New Roman" panose="02020603050405020304" pitchFamily="18" charset="0"/>
              <a:ea typeface="Times New Roman" panose="02020603050405020304" pitchFamily="18" charset="0"/>
            </a:endParaRPr>
          </a:p>
          <a:p>
            <a:pPr marL="214700" marR="73025" indent="0" algn="just">
              <a:spcBef>
                <a:spcPts val="445"/>
              </a:spcBef>
              <a:spcAft>
                <a:spcPts val="0"/>
              </a:spcAft>
              <a:buNone/>
            </a:pPr>
            <a:r>
              <a:rPr lang="en-US" sz="1800" dirty="0">
                <a:effectLst/>
                <a:latin typeface="Times New Roman" panose="02020603050405020304" pitchFamily="18" charset="0"/>
                <a:ea typeface="Times New Roman" panose="02020603050405020304" pitchFamily="18" charset="0"/>
              </a:rPr>
              <a:t>Customers are average in terms of earning and spending An Average consumer in terms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 spending and Annual Income we see that people have average income and an average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spending score, these people again will not be the prime targets of the shops or mall, but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again they will be considered and other data analysis techniques may be used to increase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their</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spending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score.</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479158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280160"/>
            <a:ext cx="11029615" cy="4695190"/>
          </a:xfrm>
        </p:spPr>
        <p:txBody>
          <a:bodyPr>
            <a:normAutofit/>
          </a:bodyPr>
          <a:lstStyle/>
          <a:p>
            <a:pPr marL="0" lvl="0" indent="0">
              <a:buSzPts val="1400"/>
              <a:buNone/>
              <a:tabLst>
                <a:tab pos="521335" algn="l"/>
              </a:tabLst>
            </a:pPr>
            <a:r>
              <a:rPr lang="en-US" sz="1800" b="1" u="heavy" spc="0" dirty="0">
                <a:effectLst/>
                <a:uFill>
                  <a:solidFill>
                    <a:srgbClr val="000000"/>
                  </a:solidFill>
                </a:uFill>
                <a:latin typeface="Times New Roman" panose="02020603050405020304" pitchFamily="18" charset="0"/>
                <a:ea typeface="Times New Roman" panose="02020603050405020304" pitchFamily="18" charset="0"/>
              </a:rPr>
              <a:t>Cluster</a:t>
            </a:r>
            <a:r>
              <a:rPr lang="en-US" sz="1800" b="1" u="heavy" spc="-15" dirty="0">
                <a:effectLst/>
                <a:uFill>
                  <a:solidFill>
                    <a:srgbClr val="000000"/>
                  </a:solidFill>
                </a:uFill>
                <a:latin typeface="Times New Roman" panose="02020603050405020304" pitchFamily="18" charset="0"/>
                <a:ea typeface="Times New Roman" panose="02020603050405020304" pitchFamily="18" charset="0"/>
              </a:rPr>
              <a:t> </a:t>
            </a:r>
            <a:r>
              <a:rPr lang="en-US" sz="1800" b="1" u="heavy" spc="0" dirty="0">
                <a:effectLst/>
                <a:uFill>
                  <a:solidFill>
                    <a:srgbClr val="000000"/>
                  </a:solidFill>
                </a:uFill>
                <a:latin typeface="Times New Roman" panose="02020603050405020304" pitchFamily="18" charset="0"/>
                <a:ea typeface="Times New Roman" panose="02020603050405020304" pitchFamily="18" charset="0"/>
              </a:rPr>
              <a:t>Red -</a:t>
            </a:r>
            <a:r>
              <a:rPr lang="en-US" sz="1800" b="1" u="heavy" spc="-15" dirty="0">
                <a:effectLst/>
                <a:uFill>
                  <a:solidFill>
                    <a:srgbClr val="000000"/>
                  </a:solidFill>
                </a:uFill>
                <a:latin typeface="Times New Roman" panose="02020603050405020304" pitchFamily="18" charset="0"/>
                <a:ea typeface="Times New Roman" panose="02020603050405020304" pitchFamily="18" charset="0"/>
              </a:rPr>
              <a:t> </a:t>
            </a:r>
            <a:r>
              <a:rPr lang="en-US" sz="1800" b="1" u="heavy" spc="0" dirty="0">
                <a:effectLst/>
                <a:uFill>
                  <a:solidFill>
                    <a:srgbClr val="000000"/>
                  </a:solidFill>
                </a:uFill>
                <a:latin typeface="Times New Roman" panose="02020603050405020304" pitchFamily="18" charset="0"/>
                <a:ea typeface="Times New Roman" panose="02020603050405020304" pitchFamily="18" charset="0"/>
              </a:rPr>
              <a:t>Balanced</a:t>
            </a:r>
            <a:r>
              <a:rPr lang="en-US" sz="1800" b="1" u="heavy" spc="-15" dirty="0">
                <a:effectLst/>
                <a:uFill>
                  <a:solidFill>
                    <a:srgbClr val="000000"/>
                  </a:solidFill>
                </a:uFill>
                <a:latin typeface="Times New Roman" panose="02020603050405020304" pitchFamily="18" charset="0"/>
                <a:ea typeface="Times New Roman" panose="02020603050405020304" pitchFamily="18" charset="0"/>
              </a:rPr>
              <a:t> </a:t>
            </a:r>
            <a:r>
              <a:rPr lang="en-US" sz="1800" b="1" u="heavy" spc="0" dirty="0">
                <a:effectLst/>
                <a:uFill>
                  <a:solidFill>
                    <a:srgbClr val="000000"/>
                  </a:solidFill>
                </a:uFill>
                <a:latin typeface="Times New Roman" panose="02020603050405020304" pitchFamily="18" charset="0"/>
                <a:ea typeface="Times New Roman" panose="02020603050405020304" pitchFamily="18" charset="0"/>
              </a:rPr>
              <a:t>Customers:</a:t>
            </a: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14700" marR="76835" indent="0" algn="just">
              <a:spcBef>
                <a:spcPts val="445"/>
              </a:spcBef>
              <a:spcAft>
                <a:spcPts val="0"/>
              </a:spcAft>
              <a:buNone/>
            </a:pPr>
            <a:r>
              <a:rPr lang="en-US" sz="1800" dirty="0">
                <a:effectLst/>
                <a:latin typeface="Times New Roman" panose="02020603050405020304" pitchFamily="18" charset="0"/>
                <a:ea typeface="Times New Roman" panose="02020603050405020304" pitchFamily="18" charset="0"/>
              </a:rPr>
              <a:t>They earn less and spend less. We can see people have low annual income and low</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spending scores, this is quite reasonable as people having low salaries prefer to buy less,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fact,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people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know</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how</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spend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money.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shops/mall</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least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interested</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people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belonging</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cluster.</a:t>
            </a:r>
            <a:endParaRPr lang="en-IN" sz="1400" dirty="0">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pPr marL="0" lvl="0" indent="0">
              <a:buSzPts val="1400"/>
              <a:buNone/>
              <a:tabLst>
                <a:tab pos="521335" algn="l"/>
              </a:tabLst>
            </a:pPr>
            <a:r>
              <a:rPr lang="en-US" sz="1800" b="1" u="heavy" spc="0" dirty="0">
                <a:effectLst/>
                <a:uFill>
                  <a:solidFill>
                    <a:srgbClr val="000000"/>
                  </a:solidFill>
                </a:uFill>
                <a:latin typeface="Times New Roman" panose="02020603050405020304" pitchFamily="18" charset="0"/>
                <a:ea typeface="Times New Roman" panose="02020603050405020304" pitchFamily="18" charset="0"/>
              </a:rPr>
              <a:t>Cluster</a:t>
            </a:r>
            <a:r>
              <a:rPr lang="en-US" sz="1800" b="1" u="heavy" spc="-10" dirty="0">
                <a:effectLst/>
                <a:uFill>
                  <a:solidFill>
                    <a:srgbClr val="000000"/>
                  </a:solidFill>
                </a:uFill>
                <a:latin typeface="Times New Roman" panose="02020603050405020304" pitchFamily="18" charset="0"/>
                <a:ea typeface="Times New Roman" panose="02020603050405020304" pitchFamily="18" charset="0"/>
              </a:rPr>
              <a:t> </a:t>
            </a:r>
            <a:r>
              <a:rPr lang="en-US" sz="1800" b="1" u="heavy" spc="0" dirty="0">
                <a:effectLst/>
                <a:uFill>
                  <a:solidFill>
                    <a:srgbClr val="000000"/>
                  </a:solidFill>
                </a:uFill>
                <a:latin typeface="Times New Roman" panose="02020603050405020304" pitchFamily="18" charset="0"/>
                <a:ea typeface="Times New Roman" panose="02020603050405020304" pitchFamily="18" charset="0"/>
              </a:rPr>
              <a:t>Green</a:t>
            </a:r>
            <a:r>
              <a:rPr lang="en-US" sz="1800" b="1" u="heavy" spc="-10" dirty="0">
                <a:effectLst/>
                <a:uFill>
                  <a:solidFill>
                    <a:srgbClr val="000000"/>
                  </a:solidFill>
                </a:uFill>
                <a:latin typeface="Times New Roman" panose="02020603050405020304" pitchFamily="18" charset="0"/>
                <a:ea typeface="Times New Roman" panose="02020603050405020304" pitchFamily="18" charset="0"/>
              </a:rPr>
              <a:t> </a:t>
            </a:r>
            <a:r>
              <a:rPr lang="en-US" sz="1800" b="1" u="heavy" spc="0" dirty="0">
                <a:effectLst/>
                <a:uFill>
                  <a:solidFill>
                    <a:srgbClr val="000000"/>
                  </a:solidFill>
                </a:uFill>
                <a:latin typeface="Times New Roman" panose="02020603050405020304" pitchFamily="18" charset="0"/>
                <a:ea typeface="Times New Roman" panose="02020603050405020304" pitchFamily="18" charset="0"/>
              </a:rPr>
              <a:t>-</a:t>
            </a:r>
            <a:r>
              <a:rPr lang="en-US" sz="1800" b="1" u="heavy" spc="-15" dirty="0">
                <a:effectLst/>
                <a:uFill>
                  <a:solidFill>
                    <a:srgbClr val="000000"/>
                  </a:solidFill>
                </a:uFill>
                <a:latin typeface="Times New Roman" panose="02020603050405020304" pitchFamily="18" charset="0"/>
                <a:ea typeface="Times New Roman" panose="02020603050405020304" pitchFamily="18" charset="0"/>
              </a:rPr>
              <a:t> </a:t>
            </a:r>
            <a:r>
              <a:rPr lang="en-US" sz="1800" b="1" u="heavy" spc="0" dirty="0">
                <a:effectLst/>
                <a:uFill>
                  <a:solidFill>
                    <a:srgbClr val="000000"/>
                  </a:solidFill>
                </a:uFill>
                <a:latin typeface="Times New Roman" panose="02020603050405020304" pitchFamily="18" charset="0"/>
                <a:ea typeface="Times New Roman" panose="02020603050405020304" pitchFamily="18" charset="0"/>
              </a:rPr>
              <a:t>Target</a:t>
            </a:r>
            <a:r>
              <a:rPr lang="en-US" sz="1800" b="1" u="heavy" spc="-20" dirty="0">
                <a:effectLst/>
                <a:uFill>
                  <a:solidFill>
                    <a:srgbClr val="000000"/>
                  </a:solidFill>
                </a:uFill>
                <a:latin typeface="Times New Roman" panose="02020603050405020304" pitchFamily="18" charset="0"/>
                <a:ea typeface="Times New Roman" panose="02020603050405020304" pitchFamily="18" charset="0"/>
              </a:rPr>
              <a:t> </a:t>
            </a:r>
            <a:r>
              <a:rPr lang="en-US" sz="1800" b="1" u="heavy" spc="0" dirty="0">
                <a:effectLst/>
                <a:uFill>
                  <a:solidFill>
                    <a:srgbClr val="000000"/>
                  </a:solidFill>
                </a:uFill>
                <a:latin typeface="Times New Roman" panose="02020603050405020304" pitchFamily="18" charset="0"/>
                <a:ea typeface="Times New Roman" panose="02020603050405020304" pitchFamily="18" charset="0"/>
              </a:rPr>
              <a:t>Customers:</a:t>
            </a:r>
            <a:endParaRPr lang="en-IN" sz="1800" b="1" u="sng" spc="0" dirty="0">
              <a:effectLst/>
              <a:uFill>
                <a:solidFill>
                  <a:srgbClr val="000000"/>
                </a:solidFill>
              </a:uFill>
              <a:latin typeface="Times New Roman" panose="02020603050405020304" pitchFamily="18" charset="0"/>
              <a:ea typeface="Times New Roman" panose="02020603050405020304" pitchFamily="18" charset="0"/>
            </a:endParaRPr>
          </a:p>
          <a:p>
            <a:pPr marL="0" indent="0">
              <a:spcBef>
                <a:spcPts val="20"/>
              </a:spcBef>
              <a:buNone/>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14700" marR="72390" indent="0" algn="just">
              <a:spcBef>
                <a:spcPts val="445"/>
              </a:spcBef>
              <a:spcAft>
                <a:spcPts val="0"/>
              </a:spcAft>
              <a:buNone/>
            </a:pPr>
            <a:r>
              <a:rPr lang="en-US" sz="1800" dirty="0">
                <a:effectLst/>
                <a:latin typeface="Times New Roman" panose="02020603050405020304" pitchFamily="18" charset="0"/>
                <a:ea typeface="Times New Roman" panose="02020603050405020304" pitchFamily="18" charset="0"/>
              </a:rPr>
              <a:t>Earning high and also spending high Target Customers. Annual Income High as well 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Spending Score is high, so a target consumer. we see that people have high income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high spending scores, this is the ideal case for the mall or shops as these people are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prime sources of profit. These people might be the regular customers of the mall and 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convinced by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mall’s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facilities.</a:t>
            </a:r>
            <a:endParaRPr lang="en-IN" sz="1800" dirty="0">
              <a:effectLst/>
              <a:latin typeface="Times New Roman" panose="02020603050405020304" pitchFamily="18" charset="0"/>
              <a:ea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3095171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3923" y="2478705"/>
            <a:ext cx="5932820" cy="1188720"/>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41159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2749129"/>
            <a:ext cx="6568545" cy="1754835"/>
          </a:xfrm>
        </p:spPr>
        <p:txBody>
          <a:bodyPr>
            <a:normAutofit/>
          </a:bodyPr>
          <a:lstStyle/>
          <a:p>
            <a:r>
              <a:rPr lang="en-US" sz="2000" dirty="0">
                <a:ea typeface="Times New Roman" panose="02020603050405020304" pitchFamily="18" charset="0"/>
              </a:rPr>
              <a:t>Customer Segmentation is the process of division of customer base into several groups of individuals that share a similarity in different ways that are relevant to marketing such as gender, age, interests, and miscellaneous spending habits. </a:t>
            </a:r>
            <a:endParaRPr lang="en-IN" sz="2000" dirty="0"/>
          </a:p>
        </p:txBody>
      </p:sp>
      <p:pic>
        <p:nvPicPr>
          <p:cNvPr id="1026" name="Picture 2" descr="Segmentation png 6 » PNG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2286" y="717423"/>
            <a:ext cx="4435838" cy="2661504"/>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9182FBBD-2E76-4DBC-A8BC-5C8658CBF01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is Customer segmentation?</a:t>
            </a:r>
            <a:endParaRPr lang="en-I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7549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6734-B3FE-4FE8-B3F2-434FA5A06D53}"/>
              </a:ext>
            </a:extLst>
          </p:cNvPr>
          <p:cNvSpPr>
            <a:spLocks noGrp="1"/>
          </p:cNvSpPr>
          <p:nvPr>
            <p:ph type="title"/>
          </p:nvPr>
        </p:nvSpPr>
        <p:spPr/>
        <p:txBody>
          <a:bodyPr>
            <a:normAutofit/>
          </a:bodyPr>
          <a:lstStyle/>
          <a:p>
            <a:r>
              <a:rPr lang="en-US" b="1" u="sng" dirty="0">
                <a:latin typeface="Times New Roman" panose="02020603050405020304" pitchFamily="18" charset="0"/>
                <a:ea typeface="Times New Roman" panose="02020603050405020304" pitchFamily="18" charset="0"/>
              </a:rPr>
              <a:t>Dataset Description: </a:t>
            </a:r>
            <a:br>
              <a:rPr lang="en-IN" sz="2800" dirty="0">
                <a:latin typeface="Times New Roman" panose="02020603050405020304" pitchFamily="18" charset="0"/>
                <a:ea typeface="Times New Roman" panose="02020603050405020304" pitchFamily="18" charset="0"/>
              </a:rPr>
            </a:br>
            <a:endParaRPr lang="en-IO" dirty="0"/>
          </a:p>
        </p:txBody>
      </p:sp>
      <p:sp>
        <p:nvSpPr>
          <p:cNvPr id="3" name="Content Placeholder 2">
            <a:extLst>
              <a:ext uri="{FF2B5EF4-FFF2-40B4-BE49-F238E27FC236}">
                <a16:creationId xmlns:a16="http://schemas.microsoft.com/office/drawing/2014/main" id="{53B25C41-F3D1-4765-80C2-879157493DAC}"/>
              </a:ext>
            </a:extLst>
          </p:cNvPr>
          <p:cNvSpPr>
            <a:spLocks noGrp="1"/>
          </p:cNvSpPr>
          <p:nvPr>
            <p:ph idx="1"/>
          </p:nvPr>
        </p:nvSpPr>
        <p:spPr>
          <a:xfrm>
            <a:off x="581192" y="1890876"/>
            <a:ext cx="11029615" cy="1858164"/>
          </a:xfrm>
        </p:spPr>
        <p:txBody>
          <a:bodyPr>
            <a:normAutofit/>
          </a:bodyPr>
          <a:lstStyle/>
          <a:p>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The data is given by </a:t>
            </a:r>
            <a:r>
              <a:rPr lang="en-US" sz="2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Exposys</a:t>
            </a: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Data Labs.</a:t>
            </a:r>
          </a:p>
          <a:p>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It has individual unique customer IDs, A categorical variable in the form of Gender and three columns of Age, Annual Income and Spending Score .</a:t>
            </a:r>
            <a:endParaRPr lang="en-IN" sz="2000" dirty="0">
              <a:solidFill>
                <a:schemeClr val="tx1"/>
              </a:solidFill>
              <a:latin typeface="Times New Roman" panose="02020603050405020304" pitchFamily="18" charset="0"/>
              <a:cs typeface="Times New Roman" panose="02020603050405020304" pitchFamily="18" charset="0"/>
            </a:endParaRPr>
          </a:p>
          <a:p>
            <a:endParaRPr lang="en-IO"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065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240" t="450" r="-339" b="67994"/>
          <a:stretch/>
        </p:blipFill>
        <p:spPr bwMode="auto">
          <a:xfrm>
            <a:off x="424438" y="1544475"/>
            <a:ext cx="10374191" cy="2574680"/>
          </a:xfrm>
          <a:prstGeom prst="rect">
            <a:avLst/>
          </a:prstGeom>
          <a:ln>
            <a:noFill/>
          </a:ln>
          <a:extLst>
            <a:ext uri="{53640926-AAD7-44D8-BBD7-CCE9431645EC}">
              <a14:shadowObscured xmlns:a14="http://schemas.microsoft.com/office/drawing/2010/main"/>
            </a:ext>
          </a:extLst>
        </p:spPr>
      </p:pic>
      <p:pic>
        <p:nvPicPr>
          <p:cNvPr id="5" name="Picture 4"/>
          <p:cNvPicPr>
            <a:picLocks noChangeAspect="1"/>
          </p:cNvPicPr>
          <p:nvPr/>
        </p:nvPicPr>
        <p:blipFill>
          <a:blip r:embed="rId3"/>
          <a:stretch>
            <a:fillRect/>
          </a:stretch>
        </p:blipFill>
        <p:spPr>
          <a:xfrm>
            <a:off x="10149024" y="2194561"/>
            <a:ext cx="2042976" cy="487678"/>
          </a:xfrm>
          <a:prstGeom prst="rect">
            <a:avLst/>
          </a:prstGeom>
        </p:spPr>
      </p:pic>
      <p:pic>
        <p:nvPicPr>
          <p:cNvPr id="6" name="Picture 5"/>
          <p:cNvPicPr>
            <a:picLocks noChangeAspect="1"/>
          </p:cNvPicPr>
          <p:nvPr/>
        </p:nvPicPr>
        <p:blipFill rotWithShape="1">
          <a:blip r:embed="rId3"/>
          <a:srcRect l="10778" b="-3279"/>
          <a:stretch/>
        </p:blipFill>
        <p:spPr>
          <a:xfrm>
            <a:off x="10223862" y="3575326"/>
            <a:ext cx="1968137" cy="543827"/>
          </a:xfrm>
          <a:prstGeom prst="rect">
            <a:avLst/>
          </a:prstGeom>
        </p:spPr>
      </p:pic>
    </p:spTree>
    <p:extLst>
      <p:ext uri="{BB962C8B-B14F-4D97-AF65-F5344CB8AC3E}">
        <p14:creationId xmlns:p14="http://schemas.microsoft.com/office/powerpoint/2010/main" val="4188052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3393" t="32664" r="15133" b="272"/>
          <a:stretch/>
        </p:blipFill>
        <p:spPr bwMode="auto">
          <a:xfrm>
            <a:off x="687977" y="556231"/>
            <a:ext cx="9039498" cy="618855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92012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t="796" r="222" b="39828"/>
          <a:stretch/>
        </p:blipFill>
        <p:spPr>
          <a:xfrm>
            <a:off x="598609" y="905691"/>
            <a:ext cx="9729757" cy="5434147"/>
          </a:xfrm>
          <a:prstGeom prst="rect">
            <a:avLst/>
          </a:prstGeom>
        </p:spPr>
      </p:pic>
      <p:sp>
        <p:nvSpPr>
          <p:cNvPr id="5" name="Rectangle 4"/>
          <p:cNvSpPr/>
          <p:nvPr/>
        </p:nvSpPr>
        <p:spPr>
          <a:xfrm>
            <a:off x="10328366" y="1454330"/>
            <a:ext cx="1863634" cy="42672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3"/>
          <a:stretch>
            <a:fillRect/>
          </a:stretch>
        </p:blipFill>
        <p:spPr>
          <a:xfrm>
            <a:off x="10149024" y="5852161"/>
            <a:ext cx="2042976" cy="487678"/>
          </a:xfrm>
          <a:prstGeom prst="rect">
            <a:avLst/>
          </a:prstGeom>
        </p:spPr>
      </p:pic>
    </p:spTree>
    <p:extLst>
      <p:ext uri="{BB962C8B-B14F-4D97-AF65-F5344CB8AC3E}">
        <p14:creationId xmlns:p14="http://schemas.microsoft.com/office/powerpoint/2010/main" val="1259578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2037" t="60127" r="10093" b="-41"/>
          <a:stretch/>
        </p:blipFill>
        <p:spPr>
          <a:xfrm>
            <a:off x="0" y="1018903"/>
            <a:ext cx="7942217" cy="4301799"/>
          </a:xfrm>
          <a:prstGeom prst="rect">
            <a:avLst/>
          </a:prstGeom>
        </p:spPr>
      </p:pic>
      <p:pic>
        <p:nvPicPr>
          <p:cNvPr id="3" name="Picture 2">
            <a:extLst>
              <a:ext uri="{FF2B5EF4-FFF2-40B4-BE49-F238E27FC236}">
                <a16:creationId xmlns:a16="http://schemas.microsoft.com/office/drawing/2014/main" id="{9B9FB58B-62A4-4279-AA5D-00E316565B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2217" y="1411169"/>
            <a:ext cx="4226468" cy="3517265"/>
          </a:xfrm>
          <a:prstGeom prst="rect">
            <a:avLst/>
          </a:prstGeom>
        </p:spPr>
      </p:pic>
    </p:spTree>
    <p:extLst>
      <p:ext uri="{BB962C8B-B14F-4D97-AF65-F5344CB8AC3E}">
        <p14:creationId xmlns:p14="http://schemas.microsoft.com/office/powerpoint/2010/main" val="1674648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52DE1DC-0916-4B3D-9102-D4DAB598C9EF}"/>
              </a:ext>
            </a:extLst>
          </p:cNvPr>
          <p:cNvSpPr>
            <a:spLocks noGrp="1"/>
          </p:cNvSpPr>
          <p:nvPr>
            <p:ph idx="1"/>
          </p:nvPr>
        </p:nvSpPr>
        <p:spPr>
          <a:xfrm>
            <a:off x="581192" y="2095930"/>
            <a:ext cx="11029615" cy="1693750"/>
          </a:xfrm>
        </p:spPr>
        <p:txBody>
          <a:bodyPr/>
          <a:lstStyle/>
          <a:p>
            <a:r>
              <a:rPr lang="en-US" sz="1800" dirty="0"/>
              <a:t>To find the best customer, using customer segmentation methodology.</a:t>
            </a:r>
          </a:p>
          <a:p>
            <a:r>
              <a:rPr lang="en-US" sz="1800" dirty="0"/>
              <a:t>To explore the data upon which building a segmentation model. </a:t>
            </a:r>
          </a:p>
          <a:p>
            <a:r>
              <a:rPr lang="en-US" sz="1800" dirty="0"/>
              <a:t>Also, in this project, we will see the descriptive analysis of our data and then implement the K-means algorithm. </a:t>
            </a:r>
            <a:endParaRPr lang="en-IN" sz="1800" dirty="0"/>
          </a:p>
        </p:txBody>
      </p:sp>
      <p:sp>
        <p:nvSpPr>
          <p:cNvPr id="2" name="Title 1">
            <a:extLst>
              <a:ext uri="{FF2B5EF4-FFF2-40B4-BE49-F238E27FC236}">
                <a16:creationId xmlns:a16="http://schemas.microsoft.com/office/drawing/2014/main" id="{43A9DC5D-7FB4-4246-98B7-CA441BDE0A20}"/>
              </a:ext>
            </a:extLst>
          </p:cNvPr>
          <p:cNvSpPr>
            <a:spLocks noGrp="1"/>
          </p:cNvSpPr>
          <p:nvPr>
            <p:ph type="title"/>
          </p:nvPr>
        </p:nvSpPr>
        <p:spPr/>
        <p:txBody>
          <a:bodyPr/>
          <a:lstStyle/>
          <a:p>
            <a:r>
              <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PURPOSE</a:t>
            </a:r>
            <a:endParaRPr lang="en-IO" dirty="0"/>
          </a:p>
        </p:txBody>
      </p:sp>
      <p:sp>
        <p:nvSpPr>
          <p:cNvPr id="5" name="Content Placeholder 2">
            <a:extLst>
              <a:ext uri="{FF2B5EF4-FFF2-40B4-BE49-F238E27FC236}">
                <a16:creationId xmlns:a16="http://schemas.microsoft.com/office/drawing/2014/main" id="{9B61F3CA-E51B-4E1E-86E4-A4C627804EF3}"/>
              </a:ext>
            </a:extLst>
          </p:cNvPr>
          <p:cNvSpPr txBox="1">
            <a:spLocks/>
          </p:cNvSpPr>
          <p:nvPr/>
        </p:nvSpPr>
        <p:spPr>
          <a:xfrm>
            <a:off x="783767" y="3913173"/>
            <a:ext cx="11029615" cy="266088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IN" dirty="0"/>
          </a:p>
        </p:txBody>
      </p:sp>
    </p:spTree>
    <p:extLst>
      <p:ext uri="{BB962C8B-B14F-4D97-AF65-F5344CB8AC3E}">
        <p14:creationId xmlns:p14="http://schemas.microsoft.com/office/powerpoint/2010/main" val="194556789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1315</Words>
  <Application>Microsoft Office PowerPoint</Application>
  <PresentationFormat>Widescreen</PresentationFormat>
  <Paragraphs>86</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Franklin Gothic Book</vt:lpstr>
      <vt:lpstr>Franklin Gothic Demi</vt:lpstr>
      <vt:lpstr>Times New Roman</vt:lpstr>
      <vt:lpstr>Wingdings 2</vt:lpstr>
      <vt:lpstr>DividendVTI</vt:lpstr>
      <vt:lpstr>Customer Segmentation (Using K-Means)  </vt:lpstr>
      <vt:lpstr>Customer Segmentation  (using K-Means) </vt:lpstr>
      <vt:lpstr>What is Customer segmentation?</vt:lpstr>
      <vt:lpstr>Dataset Description:  </vt:lpstr>
      <vt:lpstr>PowerPoint Presentation</vt:lpstr>
      <vt:lpstr>PowerPoint Presentation</vt:lpstr>
      <vt:lpstr>PowerPoint Presentation</vt:lpstr>
      <vt:lpstr>PowerPoint Presentation</vt:lpstr>
      <vt:lpstr>PURPOSE</vt:lpstr>
      <vt:lpstr>OBJECTIVE</vt:lpstr>
      <vt:lpstr>PowerPoint Presentation</vt:lpstr>
      <vt:lpstr>PowerPoint Presentation</vt:lpstr>
      <vt:lpstr>PowerPoint Presentation</vt:lpstr>
      <vt:lpstr>Spending Score analysis of customers: </vt:lpstr>
      <vt:lpstr>PowerPoint Presentation</vt:lpstr>
      <vt:lpstr>Annual Income and Age Analysis</vt:lpstr>
      <vt:lpstr>CHARACTERISTIC  RELATIONS </vt:lpstr>
      <vt:lpstr>PowerPoint Presentation</vt:lpstr>
      <vt:lpstr>Spending Score of the Customers Visiting the Mall: </vt:lpstr>
      <vt:lpstr>WHAT  IS CLUSTERING ?</vt:lpstr>
      <vt:lpstr>Building  the  k-means  model</vt:lpstr>
      <vt:lpstr>The  elbow  method</vt:lpstr>
      <vt:lpstr>PowerPoint Presentation</vt:lpstr>
      <vt:lpstr>Cluster analysis :</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2021-01-28T20:16:16Z</dcterms:created>
  <dcterms:modified xsi:type="dcterms:W3CDTF">2021-06-25T10:26:41Z</dcterms:modified>
</cp:coreProperties>
</file>