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8" r:id="rId5"/>
    <p:sldId id="263" r:id="rId6"/>
    <p:sldId id="260" r:id="rId7"/>
    <p:sldId id="261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32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50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82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294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722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425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49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666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06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93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03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5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53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79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46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94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7B1-A7B1-4D9D-9E63-F5CE3A4BB6E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32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2827B1-A7B1-4D9D-9E63-F5CE3A4BB6ED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D9E1A-AF8B-4A5B-9D1D-AB02D814F0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637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441F9-F003-B705-89F2-7015D53FC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pt-BR" dirty="0"/>
              <a:t>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0CCA6F-DA8C-E7D0-19E9-C8726D947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Aspectos fundamentais que envolvem a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AAFEB4-5271-591E-03AE-CF652FAF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solidFill>
                  <a:schemeClr val="bg2"/>
                </a:solidFill>
                <a:latin typeface="Calibri"/>
                <a:cs typeface="Calibri"/>
              </a:rPr>
              <a:t>Variáveis e constantes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6B8BD11-8D22-174B-63BF-244FECC83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04109" y="1854821"/>
            <a:ext cx="6269038" cy="3141318"/>
          </a:xfrm>
        </p:spPr>
      </p:pic>
    </p:spTree>
    <p:extLst>
      <p:ext uri="{BB962C8B-B14F-4D97-AF65-F5344CB8AC3E}">
        <p14:creationId xmlns:p14="http://schemas.microsoft.com/office/powerpoint/2010/main" val="331326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AAFEB4-5271-591E-03AE-CF652FAF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solidFill>
                  <a:schemeClr val="bg2"/>
                </a:solidFill>
                <a:latin typeface="Calibri"/>
                <a:cs typeface="Calibri"/>
              </a:rPr>
              <a:t>Funções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6110F-71CE-FCB3-603F-765DCD5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>
                <a:srgbClr val="8AD0D6"/>
              </a:buClr>
              <a:buNone/>
            </a:pPr>
            <a:r>
              <a:rPr lang="pt-BR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Basicamente, eles são conjuntos de códigos ou instruções que realizam um trabalho específico, exemplo:</a:t>
            </a:r>
          </a:p>
          <a:p>
            <a:pPr marL="0" indent="0">
              <a:buClr>
                <a:srgbClr val="8AD0D6"/>
              </a:buClr>
              <a:buNone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D540F1-4944-C1CC-9778-17DADCEFF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109" y="2578644"/>
            <a:ext cx="6454699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1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AAFEB4-5271-591E-03AE-CF652FAF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solidFill>
                  <a:schemeClr val="bg2"/>
                </a:solidFill>
                <a:latin typeface="Calibri"/>
                <a:cs typeface="Calibri"/>
              </a:rPr>
              <a:t>Operadores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FFFACB6-EFC5-CDB6-BB52-5B58D6593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9819" y="1645920"/>
            <a:ext cx="6269038" cy="3257097"/>
          </a:xfrm>
        </p:spPr>
      </p:pic>
    </p:spTree>
    <p:extLst>
      <p:ext uri="{BB962C8B-B14F-4D97-AF65-F5344CB8AC3E}">
        <p14:creationId xmlns:p14="http://schemas.microsoft.com/office/powerpoint/2010/main" val="1186998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AAFEB4-5271-591E-03AE-CF652FAF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solidFill>
                  <a:schemeClr val="bg2"/>
                </a:solidFill>
                <a:latin typeface="Calibri"/>
                <a:cs typeface="Calibri"/>
              </a:rPr>
              <a:t>Compilação/</a:t>
            </a:r>
            <a:br>
              <a:rPr lang="pt-BR" b="1" dirty="0">
                <a:solidFill>
                  <a:schemeClr val="bg2"/>
                </a:solidFill>
                <a:latin typeface="Calibri"/>
                <a:cs typeface="Calibri"/>
              </a:rPr>
            </a:br>
            <a:r>
              <a:rPr lang="pt-BR" b="1" dirty="0">
                <a:solidFill>
                  <a:schemeClr val="bg2"/>
                </a:solidFill>
                <a:latin typeface="Calibri"/>
                <a:cs typeface="Calibri"/>
              </a:rPr>
              <a:t>interpretação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3E14C6F-C91D-23A6-9AEA-783FA20FA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10915" y="1508544"/>
            <a:ext cx="6027942" cy="2491956"/>
          </a:xfrm>
        </p:spPr>
      </p:pic>
    </p:spTree>
    <p:extLst>
      <p:ext uri="{BB962C8B-B14F-4D97-AF65-F5344CB8AC3E}">
        <p14:creationId xmlns:p14="http://schemas.microsoft.com/office/powerpoint/2010/main" val="186172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AAFEB4-5271-591E-03AE-CF652FAF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solidFill>
                  <a:schemeClr val="bg2"/>
                </a:solidFill>
                <a:latin typeface="Calibri"/>
                <a:cs typeface="Calibri"/>
              </a:rPr>
              <a:t>Front-</a:t>
            </a:r>
            <a:r>
              <a:rPr lang="pt-BR" b="1" dirty="0" err="1">
                <a:solidFill>
                  <a:schemeClr val="bg2"/>
                </a:solidFill>
                <a:latin typeface="Calibri"/>
                <a:cs typeface="Calibri"/>
              </a:rPr>
              <a:t>end</a:t>
            </a:r>
            <a:r>
              <a:rPr lang="pt-BR" b="1" dirty="0">
                <a:solidFill>
                  <a:schemeClr val="bg2"/>
                </a:solidFill>
                <a:latin typeface="Calibri"/>
                <a:cs typeface="Calibri"/>
              </a:rPr>
              <a:t> e </a:t>
            </a:r>
            <a:r>
              <a:rPr lang="pt-BR" b="1" dirty="0" err="1">
                <a:solidFill>
                  <a:schemeClr val="bg2"/>
                </a:solidFill>
                <a:latin typeface="Calibri"/>
                <a:cs typeface="Calibri"/>
              </a:rPr>
              <a:t>back-end</a:t>
            </a:r>
            <a:endParaRPr lang="pt-BR" b="1" dirty="0">
              <a:solidFill>
                <a:schemeClr val="bg2"/>
              </a:solidFill>
              <a:latin typeface="Calibri"/>
              <a:cs typeface="Calibri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03F769-07B4-6FCF-F972-93D64562F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04109" y="1467963"/>
            <a:ext cx="5928874" cy="2979678"/>
          </a:xfrm>
        </p:spPr>
      </p:pic>
    </p:spTree>
    <p:extLst>
      <p:ext uri="{BB962C8B-B14F-4D97-AF65-F5344CB8AC3E}">
        <p14:creationId xmlns:p14="http://schemas.microsoft.com/office/powerpoint/2010/main" val="114408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AAFEB4-5271-591E-03AE-CF652FAF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solidFill>
                  <a:schemeClr val="bg2"/>
                </a:solidFill>
                <a:latin typeface="Calibri"/>
                <a:cs typeface="Calibri"/>
              </a:rPr>
              <a:t>Ferramentas essenciais.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6110F-71CE-FCB3-603F-765DCD5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8AD0D6"/>
              </a:buClr>
            </a:pP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8AD0D6"/>
              </a:buClr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Ide</a:t>
            </a:r>
          </a:p>
          <a:p>
            <a:pPr>
              <a:buClr>
                <a:srgbClr val="8AD0D6"/>
              </a:buClr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Quadro de controles de tarefas</a:t>
            </a:r>
          </a:p>
          <a:p>
            <a:pPr>
              <a:buClr>
                <a:srgbClr val="8AD0D6"/>
              </a:buClr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Sistema operacional</a:t>
            </a:r>
          </a:p>
          <a:p>
            <a:pPr>
              <a:buClr>
                <a:srgbClr val="8AD0D6"/>
              </a:buClr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B2A65-53FA-C89D-E024-2478D24A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 b="1">
                <a:solidFill>
                  <a:schemeClr val="bg2"/>
                </a:solidFill>
                <a:latin typeface="Calibri"/>
                <a:cs typeface="Calibri"/>
              </a:rPr>
              <a:t>Roteiro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1065774-8F0C-5AE3-7AF3-6B5F0E18F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charset="2"/>
              <a:buChar char="Ø"/>
            </a:pPr>
            <a:r>
              <a:rPr lang="pt-BR" dirty="0">
                <a:latin typeface="Calibri"/>
                <a:cs typeface="Calibri"/>
              </a:rPr>
              <a:t>O que programação?</a:t>
            </a:r>
          </a:p>
          <a:p>
            <a:pPr>
              <a:buFont typeface="Wingdings" charset="2"/>
              <a:buChar char="Ø"/>
            </a:pPr>
            <a:r>
              <a:rPr lang="pt-BR" dirty="0">
                <a:latin typeface="Calibri"/>
                <a:cs typeface="Calibri"/>
              </a:rPr>
              <a:t>Baixo nível e alto nível</a:t>
            </a:r>
          </a:p>
          <a:p>
            <a:pPr>
              <a:buFont typeface="Wingdings" charset="2"/>
              <a:buChar char="Ø"/>
            </a:pPr>
            <a:r>
              <a:rPr lang="pt-BR" dirty="0">
                <a:latin typeface="Calibri"/>
                <a:cs typeface="Calibri"/>
              </a:rPr>
              <a:t>Qual a importância da programação?</a:t>
            </a:r>
          </a:p>
          <a:p>
            <a:pPr>
              <a:buClr>
                <a:srgbClr val="8AD0D6"/>
              </a:buClr>
              <a:buFont typeface="Wingdings" charset="2"/>
              <a:buChar char="Ø"/>
            </a:pPr>
            <a:r>
              <a:rPr lang="pt-BR" dirty="0">
                <a:latin typeface="Calibri"/>
                <a:cs typeface="Calibri"/>
              </a:rPr>
              <a:t>O que são hardwares, softwares e qual a relação com a programação?</a:t>
            </a:r>
          </a:p>
          <a:p>
            <a:pPr>
              <a:buClr>
                <a:srgbClr val="8AD0D6"/>
              </a:buClr>
              <a:buFont typeface="Wingdings" charset="2"/>
              <a:buChar char="Ø"/>
            </a:pPr>
            <a:r>
              <a:rPr lang="pt-BR" dirty="0">
                <a:latin typeface="Calibri"/>
                <a:cs typeface="Calibri"/>
              </a:rPr>
              <a:t>Quais os principais conceitos da programação?</a:t>
            </a:r>
          </a:p>
          <a:p>
            <a:pPr>
              <a:buClr>
                <a:srgbClr val="8AD0D6"/>
              </a:buClr>
              <a:buFont typeface="Wingdings" charset="2"/>
              <a:buChar char="Ø"/>
            </a:pPr>
            <a:r>
              <a:rPr lang="pt-BR" dirty="0">
                <a:latin typeface="Calibri"/>
                <a:cs typeface="Calibri"/>
              </a:rPr>
              <a:t>Ferramentas essenciais. </a:t>
            </a:r>
          </a:p>
        </p:txBody>
      </p:sp>
    </p:spTree>
    <p:extLst>
      <p:ext uri="{BB962C8B-B14F-4D97-AF65-F5344CB8AC3E}">
        <p14:creationId xmlns:p14="http://schemas.microsoft.com/office/powerpoint/2010/main" val="109351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57A87-638D-82CE-5829-C155041F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3300">
                <a:solidFill>
                  <a:schemeClr val="bg2"/>
                </a:solidFill>
              </a:rPr>
              <a:t>O que é programação?</a:t>
            </a:r>
            <a:endParaRPr lang="en-US" sz="3300" b="0" i="0" kern="12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06B679-969B-8D67-B42E-DF1326D5F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Podemos definir programação como o ato de escrever instruções para que máquinas executem uma determinada função ou várias funções encadeadas.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5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57A87-638D-82CE-5829-C155041F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3300" dirty="0" err="1">
                <a:solidFill>
                  <a:schemeClr val="bg2"/>
                </a:solidFill>
              </a:rPr>
              <a:t>Baixo</a:t>
            </a:r>
            <a:r>
              <a:rPr lang="en-US" sz="3300" dirty="0">
                <a:solidFill>
                  <a:schemeClr val="bg2"/>
                </a:solidFill>
              </a:rPr>
              <a:t> </a:t>
            </a:r>
            <a:r>
              <a:rPr lang="en-US" sz="3300" dirty="0" err="1">
                <a:solidFill>
                  <a:schemeClr val="bg2"/>
                </a:solidFill>
              </a:rPr>
              <a:t>nível</a:t>
            </a:r>
            <a:r>
              <a:rPr lang="en-US" sz="3300" dirty="0">
                <a:solidFill>
                  <a:schemeClr val="bg2"/>
                </a:solidFill>
              </a:rPr>
              <a:t> e alto </a:t>
            </a:r>
            <a:r>
              <a:rPr lang="en-US" sz="3300" dirty="0" err="1">
                <a:solidFill>
                  <a:schemeClr val="bg2"/>
                </a:solidFill>
              </a:rPr>
              <a:t>nível</a:t>
            </a:r>
            <a:endParaRPr lang="en-US" sz="33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06B679-969B-8D67-B42E-DF1326D5F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As de baixo nível são instruções complexas que lidam com configurações das máquinas, em um padrão binário.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As de alto nível elas traduzem conceitos de um idioma comum, o inglês, para a linguagem das máquinas. Assim torna possível programar usando palavras compreensíveis para nós, e não um conjunto de comando com bits.</a:t>
            </a:r>
          </a:p>
        </p:txBody>
      </p:sp>
    </p:spTree>
    <p:extLst>
      <p:ext uri="{BB962C8B-B14F-4D97-AF65-F5344CB8AC3E}">
        <p14:creationId xmlns:p14="http://schemas.microsoft.com/office/powerpoint/2010/main" val="169990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0F19F6-4297-2B2A-08BC-7C517D09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solidFill>
                  <a:schemeClr val="bg2"/>
                </a:solidFill>
                <a:latin typeface="Calibri"/>
                <a:cs typeface="Calibri"/>
              </a:rPr>
              <a:t>Qual a importância da programação?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D6CCA-AA53-9959-0FB6-52A16DBBD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dirty="0">
                <a:latin typeface="Calibri"/>
                <a:cs typeface="Calibri"/>
              </a:rPr>
              <a:t>A programação tem como objetivo trazer maior comodidade á vida humana com automação.</a:t>
            </a:r>
          </a:p>
        </p:txBody>
      </p:sp>
    </p:spTree>
    <p:extLst>
      <p:ext uri="{BB962C8B-B14F-4D97-AF65-F5344CB8AC3E}">
        <p14:creationId xmlns:p14="http://schemas.microsoft.com/office/powerpoint/2010/main" val="138295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27FE63-83E4-282D-1DDB-A619CA29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 sz="3600" b="1" dirty="0">
                <a:solidFill>
                  <a:schemeClr val="bg2"/>
                </a:solidFill>
                <a:latin typeface="Calibri"/>
                <a:cs typeface="Calibri"/>
              </a:rPr>
              <a:t>O que são hardwares, softwares e qual a relação com a programação?</a:t>
            </a:r>
            <a:endParaRPr lang="pt-BR" sz="3600" dirty="0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E5A7C3-908D-9E02-C85C-E77DBF6B7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8AD0D6"/>
              </a:buClr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Hardwares: são os componentes físicos presentes em dispositivos tecnológicos.</a:t>
            </a:r>
          </a:p>
          <a:p>
            <a:pPr>
              <a:buClr>
                <a:srgbClr val="8AD0D6"/>
              </a:buClr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Softwares: são os sistemas desenvolvidos para intermediar as ações entre a pessoa usuária e a máquina.</a:t>
            </a:r>
          </a:p>
          <a:p>
            <a:pPr>
              <a:buClr>
                <a:srgbClr val="8AD0D6"/>
              </a:buClr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Programação: interação entre hardware e software só acontece por meio da programação pois e através  dela que os softwares são criados.</a:t>
            </a:r>
          </a:p>
        </p:txBody>
      </p:sp>
    </p:spTree>
    <p:extLst>
      <p:ext uri="{BB962C8B-B14F-4D97-AF65-F5344CB8AC3E}">
        <p14:creationId xmlns:p14="http://schemas.microsoft.com/office/powerpoint/2010/main" val="145143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AAFEB4-5271-591E-03AE-CF652FAF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solidFill>
                  <a:schemeClr val="bg2"/>
                </a:solidFill>
                <a:latin typeface="Calibri"/>
                <a:cs typeface="Calibri"/>
              </a:rPr>
              <a:t>Quais os principais conceitos da programação?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6110F-71CE-FCB3-603F-765DCD5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8AD0D6"/>
              </a:buClr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Lógica de programação</a:t>
            </a:r>
          </a:p>
          <a:p>
            <a:pPr>
              <a:buClr>
                <a:srgbClr val="8AD0D6"/>
              </a:buClr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Algoritmo</a:t>
            </a:r>
          </a:p>
          <a:p>
            <a:pPr>
              <a:buClr>
                <a:srgbClr val="8AD0D6"/>
              </a:buClr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Variáveis e constantes</a:t>
            </a:r>
          </a:p>
          <a:p>
            <a:pPr>
              <a:buClr>
                <a:srgbClr val="8AD0D6"/>
              </a:buClr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Funções e métodos</a:t>
            </a:r>
          </a:p>
          <a:p>
            <a:pPr>
              <a:buClr>
                <a:srgbClr val="8AD0D6"/>
              </a:buClr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Operadores</a:t>
            </a:r>
          </a:p>
          <a:p>
            <a:pPr>
              <a:buClr>
                <a:srgbClr val="8AD0D6"/>
              </a:buClr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Compilação/Interpretação</a:t>
            </a:r>
          </a:p>
          <a:p>
            <a:pPr>
              <a:buClr>
                <a:srgbClr val="8AD0D6"/>
              </a:buClr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Front-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back-end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8AD0D6"/>
              </a:buClr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Linguagens</a:t>
            </a:r>
          </a:p>
          <a:p>
            <a:pPr>
              <a:buClr>
                <a:srgbClr val="8AD0D6"/>
              </a:buClr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61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AAFEB4-5271-591E-03AE-CF652FAF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solidFill>
                  <a:schemeClr val="bg2"/>
                </a:solidFill>
                <a:latin typeface="Calibri"/>
                <a:cs typeface="Calibri"/>
              </a:rPr>
              <a:t>Lógica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6110F-71CE-FCB3-603F-765DCD5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>
                <a:srgbClr val="8AD0D6"/>
              </a:buClr>
              <a:buNone/>
            </a:pPr>
            <a:r>
              <a:rPr lang="pt-BR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lógica de programação se trata de uma metodologia utilizada para resolver problemas. A partir dela, podemos identificar e criar uma sequência organizada de passos, que vão resultar em uma ação. A essas instruções damos o nome de algoritmo. 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31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AAFEB4-5271-591E-03AE-CF652FAF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solidFill>
                  <a:schemeClr val="bg2"/>
                </a:solidFill>
                <a:latin typeface="Calibri"/>
                <a:cs typeface="Calibri"/>
              </a:rPr>
              <a:t>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6110F-71CE-FCB3-603F-765DCD5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>
                <a:srgbClr val="8AD0D6"/>
              </a:buClr>
              <a:buNone/>
            </a:pPr>
            <a:r>
              <a:rPr lang="pt-BR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Trata-se de uma sequência de passos para atingir um objetivo, como se fosse uma receita estipulando todas as etapas para cozinhar algo.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Exemplo: </a:t>
            </a:r>
          </a:p>
          <a:p>
            <a:pPr marL="0" indent="0">
              <a:buClr>
                <a:srgbClr val="8AD0D6"/>
              </a:buClr>
              <a:buNone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584E60C-8ECC-AB87-51A3-764C3F902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03136" rIns="9144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121416"/>
                </a:solidFill>
                <a:effectLst/>
                <a:latin typeface="SFMono-Regular"/>
              </a:rPr>
              <a:t>Pegar uma lâmpada nova e uma escada;</a:t>
            </a:r>
            <a:endParaRPr kumimoji="0" lang="pt-BR" altLang="pt-BR" sz="1200" b="0" i="0" u="none" strike="noStrike" cap="none" normalizeH="0" baseline="0">
              <a:ln>
                <a:noFill/>
              </a:ln>
              <a:solidFill>
                <a:srgbClr val="121416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8B2829C-F8EB-005B-1845-30F1DBBC7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980" y="3051430"/>
            <a:ext cx="3596952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0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373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SFMono-Regular</vt:lpstr>
      <vt:lpstr>Verdana</vt:lpstr>
      <vt:lpstr>Wingdings</vt:lpstr>
      <vt:lpstr>Wingdings 3</vt:lpstr>
      <vt:lpstr>Íon</vt:lpstr>
      <vt:lpstr>Programação</vt:lpstr>
      <vt:lpstr>Roteiro</vt:lpstr>
      <vt:lpstr>O que é programação?</vt:lpstr>
      <vt:lpstr>Baixo nível e alto nível</vt:lpstr>
      <vt:lpstr>Qual a importância da programação?</vt:lpstr>
      <vt:lpstr>O que são hardwares, softwares e qual a relação com a programação?</vt:lpstr>
      <vt:lpstr>Quais os principais conceitos da programação?</vt:lpstr>
      <vt:lpstr>Lógica de programação</vt:lpstr>
      <vt:lpstr>Algoritmo</vt:lpstr>
      <vt:lpstr>Variáveis e constantes</vt:lpstr>
      <vt:lpstr>Funções e métodos</vt:lpstr>
      <vt:lpstr>Operadores</vt:lpstr>
      <vt:lpstr>Compilação/ interpretação</vt:lpstr>
      <vt:lpstr>Front-end e back-end</vt:lpstr>
      <vt:lpstr>Ferramentas essenciais.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 Klinsmann</dc:creator>
  <cp:lastModifiedBy>Renan Klinsmann</cp:lastModifiedBy>
  <cp:revision>5</cp:revision>
  <dcterms:created xsi:type="dcterms:W3CDTF">2022-12-15T12:31:49Z</dcterms:created>
  <dcterms:modified xsi:type="dcterms:W3CDTF">2023-03-08T01:26:58Z</dcterms:modified>
</cp:coreProperties>
</file>