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notesMasterIdLst>
    <p:notesMasterId r:id="rId5"/>
  </p:notesMasterIdLst>
  <p:sldIdLst>
    <p:sldId id="257" r:id="rId4"/>
    <p:sldId id="287" r:id="rId6"/>
    <p:sldId id="259" r:id="rId7"/>
    <p:sldId id="260" r:id="rId8"/>
    <p:sldId id="262" r:id="rId9"/>
    <p:sldId id="281" r:id="rId10"/>
    <p:sldId id="283" r:id="rId11"/>
    <p:sldId id="284" r:id="rId12"/>
    <p:sldId id="263" r:id="rId13"/>
    <p:sldId id="288" r:id="rId14"/>
    <p:sldId id="289" r:id="rId15"/>
    <p:sldId id="290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1DA1B-5DC8-45F9-9DC1-E63AC9268BC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4D495-0597-47DD-B396-7F1851DA2AE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1909425" cy="6584950"/>
          </a:xfrm>
          <a:solidFill>
            <a:schemeClr val="accent4">
              <a:lumMod val="50000"/>
            </a:schemeClr>
          </a:solidFill>
        </p:spPr>
        <p:txBody>
          <a:bodyPr lIns="1080000" t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  <a:endParaRPr lang="en-US" noProof="0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/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Picture Placeholder 22"/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</a:fld>
            <a:endParaRPr lang="en-US" b="1" i="1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Intro Cop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/>
          <p:cNvSpPr>
            <a:spLocks noGrp="1"/>
          </p:cNvSpPr>
          <p:nvPr>
            <p:ph type="pic" sz="quarter" idx="10" hasCustomPrompt="1"/>
          </p:nvPr>
        </p:nvSpPr>
        <p:spPr>
          <a:xfrm>
            <a:off x="5277678" y="136525"/>
            <a:ext cx="5676382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</a:fld>
            <a:endParaRPr lang="en-US" b="1" i="1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5277678" y="0"/>
            <a:ext cx="5676381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3044" y="3674373"/>
            <a:ext cx="5085650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3044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Bullets 3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/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  <a:endParaRPr lang="en-US" noProof="0" dirty="0"/>
          </a:p>
          <a:p>
            <a:pPr marL="266700" lvl="0" indent="-266700" algn="ctr"/>
            <a:r>
              <a:rPr lang="en-US" noProof="0" dirty="0"/>
              <a:t>Picture</a:t>
            </a:r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  <a:endParaRPr lang="en-US" noProof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32" name="Rectangle 31"/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Picture Placeholder 15"/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  <a:endParaRPr lang="en-US" noProof="0" dirty="0"/>
          </a:p>
          <a:p>
            <a:pPr marL="266700" lvl="0" indent="-266700" algn="ctr"/>
            <a:r>
              <a:rPr lang="en-US" noProof="0" dirty="0"/>
              <a:t>Picture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  <a:endParaRPr lang="en-US" noProof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33" name="Rectangle 32"/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/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  <a:endParaRPr lang="en-US" noProof="0" dirty="0"/>
          </a:p>
          <a:p>
            <a:pPr marL="266700" lvl="0" indent="-266700" algn="ctr"/>
            <a:r>
              <a:rPr lang="en-US" noProof="0" dirty="0"/>
              <a:t>Picture</a:t>
            </a:r>
            <a:endParaRPr lang="en-US" noProof="0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  <a:endParaRPr lang="en-US" noProof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10" name="Picture Placeholder 22"/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6" name="Rectangle 25"/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8" name="Rectangle 27"/>
          <p:cNvSpPr/>
          <p:nvPr userDrawn="1"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</a:fld>
            <a:endParaRPr lang="en-US" b="1" i="1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66469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66469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/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</a:fld>
            <a:endParaRPr lang="en-US" b="1" i="1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3044" y="2894682"/>
            <a:ext cx="5085650" cy="1870007"/>
          </a:xfrm>
        </p:spPr>
        <p:txBody>
          <a:bodyPr anchor="b"/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3044" y="5025053"/>
            <a:ext cx="4681330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  <a:endParaRPr lang="en-US" noProof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73044" y="5431223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  <a:endParaRPr lang="en-US" noProof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73044" y="5817586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  <a:endParaRPr lang="en-US" noProof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5573044" y="6203950"/>
            <a:ext cx="4683095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Bullets 4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15"/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  <a:endParaRPr lang="en-US" noProof="0" dirty="0"/>
          </a:p>
          <a:p>
            <a:pPr marL="266700" lvl="0" indent="-266700" algn="ctr"/>
            <a:r>
              <a:rPr lang="en-US" noProof="0" dirty="0"/>
              <a:t>Picture</a:t>
            </a:r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  <a:endParaRPr lang="en-US" noProof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32" name="Rectangle 31"/>
          <p:cNvSpPr/>
          <p:nvPr userDrawn="1"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/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  <a:endParaRPr lang="en-US" noProof="0" dirty="0"/>
          </a:p>
          <a:p>
            <a:pPr marL="266700" lvl="0" indent="-266700" algn="ctr"/>
            <a:r>
              <a:rPr lang="en-US" noProof="0" dirty="0"/>
              <a:t>Picture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  <a:endParaRPr lang="en-US" noProof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35" name="Rectangle 34"/>
          <p:cNvSpPr/>
          <p:nvPr userDrawn="1"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Picture Placeholder 15"/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  <a:endParaRPr lang="en-US" noProof="0" dirty="0"/>
          </a:p>
          <a:p>
            <a:pPr marL="266700" lvl="0" indent="-266700" algn="ctr"/>
            <a:r>
              <a:rPr lang="en-US" noProof="0" dirty="0"/>
              <a:t>Picture</a:t>
            </a:r>
            <a:endParaRPr lang="en-US" noProof="0" dirty="0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  <a:endParaRPr lang="en-US" noProof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36" name="Rectangle 35"/>
          <p:cNvSpPr/>
          <p:nvPr userDrawn="1"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Picture Placeholder 15"/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  <a:endParaRPr lang="en-US" noProof="0" dirty="0"/>
          </a:p>
          <a:p>
            <a:pPr marL="266700" lvl="0" indent="-266700" algn="ctr"/>
            <a:r>
              <a:rPr lang="en-US" noProof="0" dirty="0"/>
              <a:t>Picture</a:t>
            </a:r>
            <a:endParaRPr lang="en-US" noProof="0" dirty="0"/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  <a:endParaRPr lang="en-US" noProof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10" name="Picture Placeholder 22"/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1" name="Rectangle 20"/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</a:fld>
            <a:endParaRPr lang="en-US" b="1" i="1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66470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1909425" cy="6584950"/>
          </a:xfrm>
          <a:solidFill>
            <a:schemeClr val="accent4">
              <a:lumMod val="50000"/>
            </a:schemeClr>
          </a:solidFill>
        </p:spPr>
        <p:txBody>
          <a:bodyPr lIns="1080000" t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  <a:endParaRPr lang="en-US" noProof="0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/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Picture Placeholder 22"/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</a:fld>
            <a:endParaRPr lang="en-US" b="1" i="1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Intro Cop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/>
          <p:cNvSpPr>
            <a:spLocks noGrp="1"/>
          </p:cNvSpPr>
          <p:nvPr>
            <p:ph type="pic" sz="quarter" idx="10" hasCustomPrompt="1"/>
          </p:nvPr>
        </p:nvSpPr>
        <p:spPr>
          <a:xfrm>
            <a:off x="5277678" y="136525"/>
            <a:ext cx="5676382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</a:fld>
            <a:endParaRPr lang="en-US" b="1" i="1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5277678" y="0"/>
            <a:ext cx="5676381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3044" y="3674373"/>
            <a:ext cx="5085650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3044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Bullets 3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/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  <a:endParaRPr lang="en-US" noProof="0" dirty="0"/>
          </a:p>
          <a:p>
            <a:pPr marL="266700" lvl="0" indent="-266700" algn="ctr"/>
            <a:r>
              <a:rPr lang="en-US" noProof="0" dirty="0"/>
              <a:t>Picture</a:t>
            </a:r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  <a:endParaRPr lang="en-US" noProof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32" name="Rectangle 31"/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Picture Placeholder 15"/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  <a:endParaRPr lang="en-US" noProof="0" dirty="0"/>
          </a:p>
          <a:p>
            <a:pPr marL="266700" lvl="0" indent="-266700" algn="ctr"/>
            <a:r>
              <a:rPr lang="en-US" noProof="0" dirty="0"/>
              <a:t>Picture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  <a:endParaRPr lang="en-US" noProof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33" name="Rectangle 32"/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/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  <a:endParaRPr lang="en-US" noProof="0" dirty="0"/>
          </a:p>
          <a:p>
            <a:pPr marL="266700" lvl="0" indent="-266700" algn="ctr"/>
            <a:r>
              <a:rPr lang="en-US" noProof="0" dirty="0"/>
              <a:t>Picture</a:t>
            </a:r>
            <a:endParaRPr lang="en-US" noProof="0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  <a:endParaRPr lang="en-US" noProof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10" name="Picture Placeholder 22"/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6" name="Rectangle 25"/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8" name="Rectangle 27"/>
          <p:cNvSpPr/>
          <p:nvPr userDrawn="1"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</a:fld>
            <a:endParaRPr lang="en-US" b="1" i="1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66469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66469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/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</a:fld>
            <a:endParaRPr lang="en-US" b="1" i="1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3044" y="2894682"/>
            <a:ext cx="5085650" cy="1870007"/>
          </a:xfrm>
        </p:spPr>
        <p:txBody>
          <a:bodyPr anchor="b"/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3044" y="5025053"/>
            <a:ext cx="4681330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  <a:endParaRPr lang="en-US" noProof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73044" y="5431223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  <a:endParaRPr lang="en-US" noProof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73044" y="5817586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  <a:endParaRPr lang="en-US" noProof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5573044" y="6203950"/>
            <a:ext cx="4683095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Bullets 4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15"/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  <a:endParaRPr lang="en-US" noProof="0" dirty="0"/>
          </a:p>
          <a:p>
            <a:pPr marL="266700" lvl="0" indent="-266700" algn="ctr"/>
            <a:r>
              <a:rPr lang="en-US" noProof="0" dirty="0"/>
              <a:t>Picture</a:t>
            </a:r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  <a:endParaRPr lang="en-US" noProof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32" name="Rectangle 31"/>
          <p:cNvSpPr/>
          <p:nvPr userDrawn="1"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/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  <a:endParaRPr lang="en-US" noProof="0" dirty="0"/>
          </a:p>
          <a:p>
            <a:pPr marL="266700" lvl="0" indent="-266700" algn="ctr"/>
            <a:r>
              <a:rPr lang="en-US" noProof="0" dirty="0"/>
              <a:t>Picture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  <a:endParaRPr lang="en-US" noProof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35" name="Rectangle 34"/>
          <p:cNvSpPr/>
          <p:nvPr userDrawn="1"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Picture Placeholder 15"/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  <a:endParaRPr lang="en-US" noProof="0" dirty="0"/>
          </a:p>
          <a:p>
            <a:pPr marL="266700" lvl="0" indent="-266700" algn="ctr"/>
            <a:r>
              <a:rPr lang="en-US" noProof="0" dirty="0"/>
              <a:t>Picture</a:t>
            </a:r>
            <a:endParaRPr lang="en-US" noProof="0" dirty="0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  <a:endParaRPr lang="en-US" noProof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36" name="Rectangle 35"/>
          <p:cNvSpPr/>
          <p:nvPr userDrawn="1"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Picture Placeholder 15"/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  <a:endParaRPr lang="en-US" noProof="0" dirty="0"/>
          </a:p>
          <a:p>
            <a:pPr marL="266700" lvl="0" indent="-266700" algn="ctr"/>
            <a:r>
              <a:rPr lang="en-US" noProof="0" dirty="0"/>
              <a:t>Picture</a:t>
            </a:r>
            <a:endParaRPr lang="en-US" noProof="0" dirty="0"/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  <a:endParaRPr lang="en-US" noProof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10" name="Picture Placeholder 22"/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1" name="Rectangle 20"/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</a:fld>
            <a:endParaRPr lang="en-US" b="1" i="1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66470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2.xml"/><Relationship Id="rId2" Type="http://schemas.openxmlformats.org/officeDocument/2006/relationships/image" Target="../media/image7.pn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tethescope and arms showing a medical professional taking a patient's blood pressure.  Picture includes blood pressure machine and clipboard.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136525" y="109892"/>
            <a:ext cx="11909425" cy="6584950"/>
          </a:xfrm>
        </p:spPr>
      </p:pic>
      <p:sp>
        <p:nvSpPr>
          <p:cNvPr id="26" name="Rectangle 25"/>
          <p:cNvSpPr/>
          <p:nvPr/>
        </p:nvSpPr>
        <p:spPr bwMode="ltGray">
          <a:xfrm>
            <a:off x="5277678" y="136800"/>
            <a:ext cx="5676382" cy="6584675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FF"/>
              </a:highligh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572125" y="508635"/>
            <a:ext cx="5381625" cy="222059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45" b="1" dirty="0">
                <a:latin typeface="Algerian" panose="04020705040A02060702" pitchFamily="82" charset="0"/>
              </a:rPr>
            </a:br>
            <a:br>
              <a:rPr lang="en-US" sz="4445" b="1" dirty="0">
                <a:latin typeface="Algerian" panose="04020705040A02060702" pitchFamily="82" charset="0"/>
              </a:rPr>
            </a:br>
            <a:br>
              <a:rPr lang="en-US" sz="4445" b="1" dirty="0">
                <a:latin typeface="Algerian" panose="04020705040A02060702" pitchFamily="82" charset="0"/>
              </a:rPr>
            </a:br>
            <a:br>
              <a:rPr lang="en-US" sz="4445" b="1" dirty="0">
                <a:latin typeface="Algerian" panose="04020705040A02060702" pitchFamily="82" charset="0"/>
              </a:rPr>
            </a:br>
            <a:br>
              <a:rPr lang="en-US" sz="4445" b="1" dirty="0">
                <a:latin typeface="Algerian" panose="04020705040A02060702" pitchFamily="82" charset="0"/>
              </a:rPr>
            </a:br>
            <a:r>
              <a:rPr lang="en-US" sz="4445" b="1" dirty="0">
                <a:latin typeface="Algerian" panose="04020705040A02060702" pitchFamily="82" charset="0"/>
              </a:rPr>
              <a:t>Medical solution    system for obstetrics </a:t>
            </a:r>
            <a:br>
              <a:rPr lang="en-US" sz="4445" b="1" dirty="0">
                <a:latin typeface="Algerian" panose="04020705040A02060702" pitchFamily="82" charset="0"/>
              </a:rPr>
            </a:br>
            <a:r>
              <a:rPr lang="en-US" sz="4445" b="1" dirty="0">
                <a:latin typeface="Algerian" panose="04020705040A02060702" pitchFamily="82" charset="0"/>
              </a:rPr>
              <a:t>[msso]</a:t>
            </a:r>
            <a:endParaRPr lang="en-US" sz="4445" b="1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573044" y="2920753"/>
            <a:ext cx="5085650" cy="3482463"/>
          </a:xfrm>
        </p:spPr>
        <p:txBody>
          <a:bodyPr>
            <a:normAutofit/>
          </a:bodyPr>
          <a:lstStyle/>
          <a:p>
            <a:pPr algn="l"/>
            <a:r>
              <a:rPr lang="en-US" altLang="en-IN" b="0" i="0" dirty="0">
                <a:solidFill>
                  <a:schemeClr val="bg1"/>
                </a:solidFill>
                <a:effectLst/>
                <a:latin typeface="Arial Narrow" panose="020B0606020202030204" charset="0"/>
                <a:cs typeface="Arial Narrow" panose="020B0606020202030204" charset="0"/>
              </a:rPr>
              <a:t>Supervisor - Danny Hamshananth</a:t>
            </a:r>
            <a:endParaRPr lang="en-US" altLang="en-IN" b="0" i="0" dirty="0">
              <a:solidFill>
                <a:schemeClr val="bg1"/>
              </a:solidFill>
              <a:effectLst/>
              <a:latin typeface="Arial Narrow" panose="020B0606020202030204" charset="0"/>
              <a:cs typeface="Arial Narrow" panose="020B0606020202030204" charset="0"/>
            </a:endParaRPr>
          </a:p>
          <a:p>
            <a:pPr algn="l"/>
            <a:r>
              <a:rPr lang="en-US" altLang="en-IN" b="0" i="0" dirty="0">
                <a:solidFill>
                  <a:schemeClr val="bg1"/>
                </a:solidFill>
                <a:effectLst/>
                <a:latin typeface="Arial Narrow" panose="020B0606020202030204" charset="0"/>
                <a:cs typeface="Arial Narrow" panose="020B0606020202030204" charset="0"/>
              </a:rPr>
              <a:t>Lecturer at ICBT Jaffna</a:t>
            </a:r>
            <a:endParaRPr lang="en-US" altLang="en-IN" b="0" i="0" dirty="0">
              <a:solidFill>
                <a:schemeClr val="bg1"/>
              </a:solidFill>
              <a:effectLst/>
              <a:latin typeface="Arial Narrow" panose="020B0606020202030204" charset="0"/>
              <a:cs typeface="Arial Narrow" panose="020B0606020202030204" charset="0"/>
            </a:endParaRPr>
          </a:p>
          <a:p>
            <a:pPr algn="l"/>
            <a:endParaRPr lang="en-US" altLang="en-IN" b="0" i="0" dirty="0">
              <a:solidFill>
                <a:srgbClr val="273339"/>
              </a:solidFill>
              <a:effectLst/>
              <a:latin typeface="Arial Narrow" panose="020B0606020202030204" charset="0"/>
              <a:cs typeface="Arial Narrow" panose="020B0606020202030204" charset="0"/>
            </a:endParaRPr>
          </a:p>
          <a:p>
            <a:pPr algn="l"/>
            <a:r>
              <a:rPr lang="en-US" altLang="en-IN" dirty="0">
                <a:solidFill>
                  <a:srgbClr val="273339"/>
                </a:solidFill>
                <a:effectLst/>
                <a:latin typeface="Arial Narrow" panose="020B0606020202030204" charset="0"/>
                <a:cs typeface="Arial Narrow" panose="020B0606020202030204" charset="0"/>
                <a:sym typeface="+mn-ea"/>
              </a:rPr>
              <a:t>By - Thavakethan Olivannan </a:t>
            </a:r>
            <a:endParaRPr lang="en-US" altLang="en-IN" b="0" i="0" dirty="0">
              <a:solidFill>
                <a:srgbClr val="273339"/>
              </a:solidFill>
              <a:effectLst/>
              <a:latin typeface="Arial Narrow" panose="020B0606020202030204" charset="0"/>
              <a:cs typeface="Arial Narrow" panose="020B0606020202030204" charset="0"/>
            </a:endParaRPr>
          </a:p>
          <a:p>
            <a:pPr algn="l"/>
            <a:r>
              <a:rPr lang="en-US" altLang="en-IN" dirty="0">
                <a:solidFill>
                  <a:srgbClr val="273339"/>
                </a:solidFill>
                <a:effectLst/>
                <a:latin typeface="Arial Narrow" panose="020B0606020202030204" charset="0"/>
                <a:cs typeface="Arial Narrow" panose="020B0606020202030204" charset="0"/>
                <a:sym typeface="+mn-ea"/>
              </a:rPr>
              <a:t>JF/BSC/CSD/14/10</a:t>
            </a:r>
            <a:endParaRPr lang="en-US" altLang="en-IN" b="0" i="0" dirty="0">
              <a:solidFill>
                <a:srgbClr val="273339"/>
              </a:solidFill>
              <a:effectLst/>
              <a:latin typeface="Arial Narrow" panose="020B0606020202030204" charset="0"/>
              <a:cs typeface="Arial Narrow" panose="020B0606020202030204" charset="0"/>
            </a:endParaRPr>
          </a:p>
          <a:p>
            <a:pPr algn="l"/>
            <a:r>
              <a:rPr lang="en-US" altLang="en-IN" dirty="0">
                <a:solidFill>
                  <a:srgbClr val="273339"/>
                </a:solidFill>
                <a:effectLst/>
                <a:latin typeface="Arial Narrow" panose="020B0606020202030204" charset="0"/>
                <a:cs typeface="Arial Narrow" panose="020B0606020202030204" charset="0"/>
                <a:sym typeface="+mn-ea"/>
              </a:rPr>
              <a:t>St20243835</a:t>
            </a:r>
            <a:endParaRPr lang="en-US" altLang="en-IN" b="0" i="0" dirty="0">
              <a:solidFill>
                <a:srgbClr val="273339"/>
              </a:solidFill>
              <a:effectLst/>
              <a:latin typeface="Arial Narrow" panose="020B0606020202030204" charset="0"/>
              <a:cs typeface="Arial Narrow" panose="020B0606020202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Image of digital blood sugar machine and an empty bottle of test strips turned on its side.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 cstate="screen"/>
          <a:srcRect/>
          <a:stretch>
            <a:fillRect/>
          </a:stretch>
        </p:blipFill>
        <p:spPr/>
      </p:pic>
      <p:sp>
        <p:nvSpPr>
          <p:cNvPr id="17" name="Rectangle 16"/>
          <p:cNvSpPr/>
          <p:nvPr/>
        </p:nvSpPr>
        <p:spPr bwMode="invGray"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 bwMode="black">
          <a:xfrm>
            <a:off x="6640830" y="3665220"/>
            <a:ext cx="4312920" cy="6985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IN" sz="4000" dirty="0">
                <a:solidFill>
                  <a:schemeClr val="bg1"/>
                </a:solidFill>
                <a:effectLst/>
                <a:latin typeface="Arial Black" panose="020B0A04020102020204" charset="0"/>
                <a:cs typeface="Arial Black" panose="020B0A04020102020204" charset="0"/>
                <a:sym typeface="+mn-ea"/>
              </a:rPr>
              <a:t>CONCLUSION</a:t>
            </a:r>
            <a:endParaRPr lang="en-US" altLang="en-IN" sz="4000" b="1" dirty="0">
              <a:solidFill>
                <a:schemeClr val="bg1"/>
              </a:solidFill>
              <a:effectLst/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230820" y="182880"/>
            <a:ext cx="6090082" cy="6527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tx1"/>
                </a:solidFill>
              </a:rPr>
              <a:t>Final Thoughts: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MSSO is a pioneering solution for improving the healthcare experience of pregnant women.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It harnesses the power of AI and machine learning to make pregnancy safer and healthier.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Call to Action: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The system will continue to evolve with future updates and enhanced features.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It represents a step forward in making healthcare more accessible and personalized for all.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Image of digital blood sugar machine and an empty bottle of test strips turned on its side.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 cstate="screen"/>
          <a:srcRect/>
          <a:stretch>
            <a:fillRect/>
          </a:stretch>
        </p:blipFill>
        <p:spPr/>
      </p:pic>
      <p:sp>
        <p:nvSpPr>
          <p:cNvPr id="17" name="Rectangle 16"/>
          <p:cNvSpPr/>
          <p:nvPr/>
        </p:nvSpPr>
        <p:spPr bwMode="invGray"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 bwMode="black">
          <a:xfrm>
            <a:off x="6640830" y="3665220"/>
            <a:ext cx="4312920" cy="64579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IN" sz="4000" b="1" dirty="0">
                <a:solidFill>
                  <a:schemeClr val="bg1"/>
                </a:solidFill>
                <a:effectLst/>
                <a:latin typeface="Arial Black" panose="020B0A04020102020204" charset="0"/>
                <a:cs typeface="Arial Black" panose="020B0A04020102020204" charset="0"/>
                <a:sym typeface="+mn-ea"/>
              </a:rPr>
              <a:t>REFERENCES</a:t>
            </a:r>
            <a:endParaRPr lang="en-US" altLang="en-IN" sz="4000" b="1" dirty="0">
              <a:solidFill>
                <a:schemeClr val="bg1"/>
              </a:solidFill>
              <a:effectLst/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230820" y="182880"/>
            <a:ext cx="6090082" cy="6527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Content Placeholder 2"/>
          <p:cNvSpPr txBox="1"/>
          <p:nvPr/>
        </p:nvSpPr>
        <p:spPr>
          <a:xfrm>
            <a:off x="230820" y="330835"/>
            <a:ext cx="6090082" cy="6527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World Health Organization (2021) 'Maternal and Child Health', WHO. Available at: https://www.who.int/maternal_child_health  (Accessed: 10 September 2024).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Django Software Foundation (2023) Django Documentation 3.1.3. Available at: https://docs.djangoproject.com  (Accessed: 12 September 2024). 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Smith, J. (2018) Pregnancy and Maternal Health. 3rd edn. London: Health Publishers.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Image of digital blood sugar machine and an empty bottle of test strips turned on its side.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 cstate="screen"/>
          <a:srcRect/>
          <a:stretch>
            <a:fillRect/>
          </a:stretch>
        </p:blipFill>
        <p:spPr/>
      </p:pic>
      <p:sp>
        <p:nvSpPr>
          <p:cNvPr id="17" name="Rectangle 16"/>
          <p:cNvSpPr/>
          <p:nvPr/>
        </p:nvSpPr>
        <p:spPr bwMode="invGray">
          <a:xfrm rot="5400000">
            <a:off x="7151841" y="-529178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 bwMode="black">
          <a:xfrm>
            <a:off x="6640830" y="135890"/>
            <a:ext cx="4312920" cy="78168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IN" sz="4800" b="1" dirty="0">
                <a:solidFill>
                  <a:schemeClr val="bg1"/>
                </a:solidFill>
                <a:effectLst/>
                <a:latin typeface="Arial Black" panose="020B0A04020102020204" charset="0"/>
                <a:cs typeface="Arial Black" panose="020B0A04020102020204" charset="0"/>
                <a:sym typeface="+mn-ea"/>
              </a:rPr>
              <a:t>PLAGIARISM</a:t>
            </a:r>
            <a:endParaRPr lang="en-US" altLang="en-IN" sz="4800" b="1" dirty="0">
              <a:solidFill>
                <a:schemeClr val="bg1"/>
              </a:solidFill>
              <a:effectLst/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pic>
        <p:nvPicPr>
          <p:cNvPr id="2" name="Picture 1" descr="prespl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210"/>
            <a:ext cx="6562725" cy="52311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16" descr="Image containing medical tweezers of various sizes, some pills, and a hand holding a pen writing on a piece of paper attached to a clipboard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 l="62" r="62"/>
          <a:stretch>
            <a:fillRect/>
          </a:stretch>
        </p:blipFill>
        <p:spPr/>
      </p:pic>
      <p:sp>
        <p:nvSpPr>
          <p:cNvPr id="11" name="Rectangle 10"/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573044" y="724097"/>
            <a:ext cx="5085650" cy="1870007"/>
          </a:xfrm>
        </p:spPr>
        <p:txBody>
          <a:bodyPr/>
          <a:lstStyle/>
          <a:p>
            <a:r>
              <a:rPr lang="en-US" b="1" dirty="0"/>
              <a:t>Thank You</a:t>
            </a:r>
            <a:endParaRPr lang="en-US" b="1" dirty="0"/>
          </a:p>
        </p:txBody>
      </p:sp>
      <p:sp>
        <p:nvSpPr>
          <p:cNvPr id="7" name="Title 2"/>
          <p:cNvSpPr txBox="1"/>
          <p:nvPr/>
        </p:nvSpPr>
        <p:spPr>
          <a:xfrm>
            <a:off x="5750679" y="3360362"/>
            <a:ext cx="5180938" cy="7328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901" y="3497638"/>
            <a:ext cx="839557" cy="83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780" y="4298860"/>
            <a:ext cx="732868" cy="73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2"/>
          <p:cNvSpPr txBox="1"/>
          <p:nvPr/>
        </p:nvSpPr>
        <p:spPr>
          <a:xfrm>
            <a:off x="5983548" y="4337195"/>
            <a:ext cx="4527613" cy="5572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tethescope and arms showing a medical professional taking a patient's blood pressure.  Picture includes blood pressure machine and clipboard.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36525" y="109892"/>
            <a:ext cx="11909425" cy="6588125"/>
          </a:xfrm>
          <a:solidFill>
            <a:schemeClr val="accent1">
              <a:lumMod val="60000"/>
              <a:lumOff val="40000"/>
              <a:alpha val="90000"/>
            </a:schemeClr>
          </a:solidFill>
        </p:spPr>
      </p:pic>
      <p:sp>
        <p:nvSpPr>
          <p:cNvPr id="26" name="Rectangle 25"/>
          <p:cNvSpPr/>
          <p:nvPr/>
        </p:nvSpPr>
        <p:spPr bwMode="ltGray">
          <a:xfrm>
            <a:off x="5572760" y="136525"/>
            <a:ext cx="5380990" cy="6584950"/>
          </a:xfrm>
          <a:prstGeom prst="rect">
            <a:avLst/>
          </a:prstGeom>
          <a:solidFill>
            <a:schemeClr val="accent1">
              <a:lumMod val="60000"/>
              <a:lumOff val="40000"/>
              <a:alpha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FF"/>
              </a:highligh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572125" y="508635"/>
            <a:ext cx="5249545" cy="6337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45" b="1" dirty="0">
                <a:latin typeface="Algerian" panose="04020705040A02060702" pitchFamily="82" charset="0"/>
              </a:rPr>
              <a:t>COntents</a:t>
            </a:r>
            <a:endParaRPr lang="en-US" sz="4445" b="1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572760" y="1323975"/>
            <a:ext cx="4862830" cy="453072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IN" b="0" i="0" dirty="0">
                <a:solidFill>
                  <a:srgbClr val="273339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INTRODUCTION</a:t>
            </a:r>
            <a:endParaRPr lang="en-US" altLang="en-IN" b="0" i="0" dirty="0">
              <a:solidFill>
                <a:srgbClr val="273339"/>
              </a:solidFill>
              <a:effectLst/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IN" b="0" i="0" dirty="0">
                <a:solidFill>
                  <a:srgbClr val="273339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OBJECTIVE</a:t>
            </a:r>
            <a:endParaRPr lang="en-US" altLang="en-IN" b="0" i="0" dirty="0">
              <a:solidFill>
                <a:srgbClr val="273339"/>
              </a:solidFill>
              <a:effectLst/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IN" b="0" i="0" dirty="0">
                <a:solidFill>
                  <a:srgbClr val="273339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SYSTEM OVERVIEW</a:t>
            </a:r>
            <a:endParaRPr lang="en-US" altLang="en-IN" b="0" i="0" dirty="0">
              <a:solidFill>
                <a:srgbClr val="273339"/>
              </a:solidFill>
              <a:effectLst/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IN" b="0" i="0" dirty="0">
                <a:solidFill>
                  <a:srgbClr val="273339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KEY COMPONENTS</a:t>
            </a:r>
            <a:endParaRPr lang="en-US" altLang="en-IN" b="0" i="0" dirty="0">
              <a:solidFill>
                <a:srgbClr val="273339"/>
              </a:solidFill>
              <a:effectLst/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IN" b="0" i="0" dirty="0">
                <a:solidFill>
                  <a:srgbClr val="273339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CURRENT PROBLEMS</a:t>
            </a:r>
            <a:endParaRPr lang="en-US" altLang="en-IN" b="0" i="0" dirty="0">
              <a:solidFill>
                <a:srgbClr val="273339"/>
              </a:solidFill>
              <a:effectLst/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IN" b="0" i="0" dirty="0">
                <a:solidFill>
                  <a:srgbClr val="273339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SOLUTIONS</a:t>
            </a:r>
            <a:endParaRPr lang="en-US" altLang="en-IN" b="0" i="0" dirty="0">
              <a:solidFill>
                <a:srgbClr val="273339"/>
              </a:solidFill>
              <a:effectLst/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IN" b="0" i="0" dirty="0">
                <a:solidFill>
                  <a:srgbClr val="273339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FUTURE ENHANCEMENTS</a:t>
            </a:r>
            <a:endParaRPr lang="en-US" altLang="en-IN" b="0" i="0" dirty="0">
              <a:solidFill>
                <a:srgbClr val="273339"/>
              </a:solidFill>
              <a:effectLst/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IN" b="0" i="0" dirty="0">
                <a:solidFill>
                  <a:srgbClr val="273339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CONCLUSION</a:t>
            </a:r>
            <a:endParaRPr lang="en-US" altLang="en-IN" b="0" i="0" dirty="0">
              <a:solidFill>
                <a:srgbClr val="273339"/>
              </a:solidFill>
              <a:effectLst/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rial image of table with medical instruments, medicine, a clipboard, and other medical equipment"/>
          <p:cNvPicPr>
            <a:picLocks noGrp="1" noChangeAspect="1"/>
          </p:cNvPicPr>
          <p:nvPr>
            <p:ph type="pic" sz="quarter" idx="4294967295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18" name="Rectangle 17"/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211445" y="981075"/>
            <a:ext cx="5562600" cy="844550"/>
          </a:xfrm>
        </p:spPr>
        <p:txBody>
          <a:bodyPr/>
          <a:lstStyle/>
          <a:p>
            <a:r>
              <a:rPr lang="en-US" sz="3600" b="1" dirty="0">
                <a:latin typeface="Bahnschrift SemiLight" panose="020B0502040204020203" charset="0"/>
                <a:cs typeface="Bahnschrift SemiLight" panose="020B0502040204020203" charset="0"/>
              </a:rPr>
              <a:t>INTRODUCTION</a:t>
            </a:r>
            <a:endParaRPr lang="en-US" sz="3600" b="1" dirty="0">
              <a:latin typeface="Bahnschrift SemiLight" panose="020B0502040204020203" charset="0"/>
              <a:cs typeface="Bahnschrift Semi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572760" y="2019300"/>
            <a:ext cx="5085715" cy="4157345"/>
          </a:xfrm>
        </p:spPr>
        <p:txBody>
          <a:bodyPr>
            <a:norm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400" b="1" dirty="0"/>
              <a:t>This system is designed to help pregnant women with personalized health advice during pregnancy.</a:t>
            </a:r>
            <a:endParaRPr lang="en-US" sz="2400"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400" b="1" dirty="0"/>
              <a:t>MSSO offers useful features like food diet recommendations, a BMI calculator to track healthy weight gain, a menstrual cycle predictor, and even a question-and-answer section for quick support. It uses AI and machine learning to give real-time advice and make sure both the mother and baby stay healthy.</a:t>
            </a:r>
            <a:endParaRPr lang="en-US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rial image of computer laptop keyboard and clipboard with form on it.  Also contains hands folded.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5277678" y="136525"/>
            <a:ext cx="5676382" cy="6584950"/>
          </a:xfrm>
        </p:spPr>
      </p:pic>
      <p:sp>
        <p:nvSpPr>
          <p:cNvPr id="9" name="Rectangle 8"/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>
          <a:xfrm>
            <a:off x="350520" y="716915"/>
            <a:ext cx="4718685" cy="478155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ahnschrift" panose="020B0502040204020203" charset="0"/>
                <a:cs typeface="Bahnschrift" panose="020B0502040204020203" charset="0"/>
              </a:rPr>
              <a:t>Improve Pregnancy Care</a:t>
            </a:r>
            <a:endParaRPr lang="en-US" dirty="0">
              <a:latin typeface="Bahnschrift" panose="020B0502040204020203" charset="0"/>
              <a:cs typeface="Bahnschrift" panose="020B0502040204020203" charset="0"/>
            </a:endParaRPr>
          </a:p>
          <a:p>
            <a:pPr algn="just"/>
            <a:r>
              <a:rPr lang="en-US" dirty="0">
                <a:latin typeface="Bahnschrift" panose="020B0502040204020203" charset="0"/>
                <a:cs typeface="Bahnschrift" panose="020B0502040204020203" charset="0"/>
              </a:rPr>
              <a:t>Track Health Parameters</a:t>
            </a:r>
            <a:endParaRPr lang="en-US" dirty="0">
              <a:latin typeface="Bahnschrift" panose="020B0502040204020203" charset="0"/>
              <a:cs typeface="Bahnschrift" panose="020B0502040204020203" charset="0"/>
            </a:endParaRPr>
          </a:p>
          <a:p>
            <a:pPr algn="just"/>
            <a:r>
              <a:rPr lang="en-US" dirty="0">
                <a:latin typeface="Bahnschrift" panose="020B0502040204020203" charset="0"/>
                <a:cs typeface="Bahnschrift" panose="020B0502040204020203" charset="0"/>
              </a:rPr>
              <a:t>Early Detection </a:t>
            </a:r>
            <a:endParaRPr lang="en-US" dirty="0">
              <a:latin typeface="Bahnschrift" panose="020B0502040204020203" charset="0"/>
              <a:cs typeface="Bahnschrift" panose="020B0502040204020203" charset="0"/>
            </a:endParaRPr>
          </a:p>
          <a:p>
            <a:pPr marL="0" indent="0" algn="just">
              <a:buNone/>
            </a:pPr>
            <a:r>
              <a:rPr lang="en-US" dirty="0">
                <a:latin typeface="Bahnschrift" panose="020B0502040204020203" charset="0"/>
                <a:cs typeface="Bahnschrift" panose="020B0502040204020203" charset="0"/>
              </a:rPr>
              <a:t>   of Complications </a:t>
            </a:r>
            <a:endParaRPr lang="en-US" dirty="0">
              <a:latin typeface="Bahnschrift" panose="020B0502040204020203" charset="0"/>
              <a:cs typeface="Bahnschrift" panose="020B0502040204020203" charset="0"/>
            </a:endParaRPr>
          </a:p>
          <a:p>
            <a:pPr algn="just"/>
            <a:r>
              <a:rPr lang="en-US" dirty="0">
                <a:latin typeface="Bahnschrift" panose="020B0502040204020203" charset="0"/>
                <a:cs typeface="Bahnschrift" panose="020B0502040204020203" charset="0"/>
              </a:rPr>
              <a:t>Support Healthy Diet Plans</a:t>
            </a:r>
            <a:endParaRPr lang="en-US" dirty="0">
              <a:latin typeface="Bahnschrift" panose="020B0502040204020203" charset="0"/>
              <a:cs typeface="Bahnschrift" panose="020B0502040204020203" charset="0"/>
            </a:endParaRPr>
          </a:p>
          <a:p>
            <a:pPr algn="just"/>
            <a:r>
              <a:rPr lang="en-US" dirty="0">
                <a:latin typeface="Bahnschrift" panose="020B0502040204020203" charset="0"/>
                <a:cs typeface="Bahnschrift" panose="020B0502040204020203" charset="0"/>
              </a:rPr>
              <a:t>Provide Instant</a:t>
            </a:r>
            <a:endParaRPr lang="en-US" dirty="0">
              <a:latin typeface="Bahnschrift" panose="020B0502040204020203" charset="0"/>
              <a:cs typeface="Bahnschrift" panose="020B0502040204020203" charset="0"/>
            </a:endParaRPr>
          </a:p>
          <a:p>
            <a:pPr marL="0" indent="0" algn="just">
              <a:buNone/>
            </a:pPr>
            <a:r>
              <a:rPr lang="en-US" dirty="0">
                <a:latin typeface="Bahnschrift" panose="020B0502040204020203" charset="0"/>
                <a:cs typeface="Bahnschrift" panose="020B0502040204020203" charset="0"/>
              </a:rPr>
              <a:t>   Medical Guidance</a:t>
            </a:r>
            <a:endParaRPr lang="en-US" dirty="0">
              <a:latin typeface="Bahnschrift" panose="020B0502040204020203" charset="0"/>
              <a:cs typeface="Bahnschrift" panose="020B0502040204020203" charset="0"/>
            </a:endParaRPr>
          </a:p>
          <a:p>
            <a:pPr algn="just"/>
            <a:r>
              <a:rPr lang="en-US" dirty="0">
                <a:latin typeface="Bahnschrift" panose="020B0502040204020203" charset="0"/>
                <a:cs typeface="Bahnschrift" panose="020B0502040204020203" charset="0"/>
              </a:rPr>
              <a:t>Enhance Accessibility</a:t>
            </a:r>
            <a:endParaRPr lang="en-US" dirty="0">
              <a:latin typeface="Bahnschrift" panose="020B0502040204020203" charset="0"/>
              <a:cs typeface="Bahnschrift" panose="020B0502040204020203" charset="0"/>
            </a:endParaRPr>
          </a:p>
          <a:p>
            <a:pPr marL="0" lvl="0" indent="0" algn="dist">
              <a:buNone/>
            </a:pPr>
            <a:r>
              <a:rPr lang="en-US" dirty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 bwMode="black">
          <a:xfrm>
            <a:off x="5573044" y="5298986"/>
            <a:ext cx="5085650" cy="720000"/>
          </a:xfrm>
        </p:spPr>
        <p:txBody>
          <a:bodyPr>
            <a:noAutofit/>
          </a:bodyPr>
          <a:lstStyle/>
          <a:p>
            <a:r>
              <a:rPr lang="en-US" sz="5000" b="1" dirty="0"/>
              <a:t>OBJECTIVES</a:t>
            </a:r>
            <a:endParaRPr lang="en-US" sz="5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Image of digital blood sugar machine and an empty bottle of test strips turned on its side.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6641052" y="136525"/>
            <a:ext cx="4313008" cy="6584950"/>
          </a:xfrm>
        </p:spPr>
      </p:pic>
      <p:sp>
        <p:nvSpPr>
          <p:cNvPr id="17" name="Rectangle 16"/>
          <p:cNvSpPr/>
          <p:nvPr/>
        </p:nvSpPr>
        <p:spPr bwMode="invGray"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 bwMode="black">
          <a:xfrm>
            <a:off x="6866255" y="3907155"/>
            <a:ext cx="3863340" cy="744855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en-IN" sz="4800" dirty="0">
                <a:solidFill>
                  <a:schemeClr val="bg1"/>
                </a:solidFill>
                <a:effectLst/>
                <a:latin typeface="Arial Black" panose="020B0A04020102020204" charset="0"/>
                <a:cs typeface="Arial Black" panose="020B0A04020102020204" charset="0"/>
                <a:sym typeface="+mn-ea"/>
              </a:rPr>
            </a:br>
            <a:br>
              <a:rPr lang="en-US" altLang="en-IN" sz="4800" dirty="0">
                <a:solidFill>
                  <a:schemeClr val="bg1"/>
                </a:solidFill>
                <a:effectLst/>
                <a:latin typeface="Arial Black" panose="020B0A04020102020204" charset="0"/>
                <a:cs typeface="Arial Black" panose="020B0A04020102020204" charset="0"/>
                <a:sym typeface="+mn-ea"/>
              </a:rPr>
            </a:br>
            <a:br>
              <a:rPr lang="en-US" altLang="en-IN" sz="4800" dirty="0">
                <a:solidFill>
                  <a:schemeClr val="bg1"/>
                </a:solidFill>
                <a:effectLst/>
                <a:latin typeface="Arial Black" panose="020B0A04020102020204" charset="0"/>
                <a:cs typeface="Arial Black" panose="020B0A04020102020204" charset="0"/>
                <a:sym typeface="+mn-ea"/>
              </a:rPr>
            </a:br>
            <a:br>
              <a:rPr lang="en-US" altLang="en-IN" sz="4800" dirty="0">
                <a:solidFill>
                  <a:schemeClr val="bg1"/>
                </a:solidFill>
                <a:effectLst/>
                <a:latin typeface="Arial Black" panose="020B0A04020102020204" charset="0"/>
                <a:cs typeface="Arial Black" panose="020B0A04020102020204" charset="0"/>
                <a:sym typeface="+mn-ea"/>
              </a:rPr>
            </a:br>
            <a:br>
              <a:rPr lang="en-IN" sz="4800" b="1" dirty="0"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altLang="en-IN" dirty="0">
                <a:effectLst/>
                <a:latin typeface="Arial Black" panose="020B0A04020102020204" charset="0"/>
                <a:cs typeface="Arial Black" panose="020B0A04020102020204" charset="0"/>
                <a:sym typeface="+mn-ea"/>
              </a:rPr>
              <a:t>SYSTEM OVERVIEW</a:t>
            </a:r>
            <a:endParaRPr lang="en-US" b="1" dirty="0"/>
          </a:p>
        </p:txBody>
      </p:sp>
      <p:sp>
        <p:nvSpPr>
          <p:cNvPr id="22" name="Content Placeholder 2"/>
          <p:cNvSpPr txBox="1"/>
          <p:nvPr/>
        </p:nvSpPr>
        <p:spPr>
          <a:xfrm>
            <a:off x="113030" y="623570"/>
            <a:ext cx="6303645" cy="5919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</a:rPr>
              <a:t>Symptom Monitoring: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Tracks common pregnancy complications and alerts healthcare providers in real time.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800" b="1" dirty="0">
                <a:solidFill>
                  <a:schemeClr val="tx1"/>
                </a:solidFill>
              </a:rPr>
              <a:t>Dietary Recommendations:</a:t>
            </a:r>
            <a:r>
              <a:rPr lang="en-US" dirty="0">
                <a:solidFill>
                  <a:schemeClr val="tx1"/>
                </a:solidFill>
              </a:rPr>
              <a:t> Personalized diet plans based on medical history, health conditions, and pregnancy stage.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800" b="1" dirty="0">
                <a:solidFill>
                  <a:schemeClr val="tx1"/>
                </a:solidFill>
              </a:rPr>
              <a:t>BMI Calculator &amp; Menstrual Cycle Predictor: </a:t>
            </a:r>
            <a:r>
              <a:rPr lang="en-US" dirty="0">
                <a:solidFill>
                  <a:schemeClr val="tx1"/>
                </a:solidFill>
              </a:rPr>
              <a:t>Helps women track weight gain and fertility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800" b="1" dirty="0">
                <a:solidFill>
                  <a:schemeClr val="tx1"/>
                </a:solidFill>
              </a:rPr>
              <a:t>Chatbot : </a:t>
            </a:r>
            <a:r>
              <a:rPr lang="en-US" dirty="0">
                <a:solidFill>
                  <a:schemeClr val="tx1"/>
                </a:solidFill>
              </a:rPr>
              <a:t>Powered by Natural Language Processing (NLP) to answer pregnancy-related queries.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Image of digital blood sugar machine and an empty bottle of test strips turned on its side.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 cstate="screen"/>
          <a:srcRect/>
          <a:stretch>
            <a:fillRect/>
          </a:stretch>
        </p:blipFill>
        <p:spPr/>
      </p:pic>
      <p:sp>
        <p:nvSpPr>
          <p:cNvPr id="17" name="Rectangle 16"/>
          <p:cNvSpPr/>
          <p:nvPr/>
        </p:nvSpPr>
        <p:spPr bwMode="invGray"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 bwMode="black">
          <a:xfrm>
            <a:off x="6553212" y="3701004"/>
            <a:ext cx="4488688" cy="1678863"/>
          </a:xfrm>
        </p:spPr>
        <p:txBody>
          <a:bodyPr>
            <a:normAutofit/>
          </a:bodyPr>
          <a:lstStyle/>
          <a:p>
            <a:pPr algn="ctr"/>
            <a:r>
              <a:rPr lang="en-US" altLang="en-IN" sz="4000" dirty="0">
                <a:solidFill>
                  <a:schemeClr val="bg1"/>
                </a:solidFill>
                <a:effectLst/>
                <a:latin typeface="Arial Black" panose="020B0A04020102020204" charset="0"/>
                <a:cs typeface="Arial Black" panose="020B0A04020102020204" charset="0"/>
                <a:sym typeface="+mn-ea"/>
              </a:rPr>
              <a:t>KEY COMPONENTS</a:t>
            </a:r>
            <a:endParaRPr lang="en-US" altLang="en-IN" sz="4000" b="1" dirty="0">
              <a:solidFill>
                <a:schemeClr val="bg1"/>
              </a:solidFill>
              <a:effectLst/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274955" y="137160"/>
            <a:ext cx="6214110" cy="6584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tx1"/>
                </a:solidFill>
              </a:rPr>
              <a:t>User Interface (UI):  </a:t>
            </a:r>
            <a:endParaRPr lang="en-US" sz="2000" b="1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A simple and intuitive web interface for users to interact with the system.</a:t>
            </a:r>
            <a:endParaRPr lang="en-US" sz="17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A chatbot that answers pregnancy-related questions, making it easier for users to access information.</a:t>
            </a:r>
            <a:endParaRPr lang="en-US" sz="17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Features like a BMI Calculator to track weight during pregnancy and a Menstrual Cycle Predictor for family planning.</a:t>
            </a:r>
            <a:endParaRPr lang="en-US" sz="1700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US" b="1" dirty="0">
                <a:solidFill>
                  <a:schemeClr val="tx1"/>
                </a:solidFill>
              </a:rPr>
              <a:t>AI &amp; Machine Learning (ML):</a:t>
            </a:r>
            <a:endParaRPr lang="en-US" sz="17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Predictive models that analyze user health data to forecast potential risks such as gestational diabetes, preeclampsia, or other pregnancy complications.</a:t>
            </a:r>
            <a:endParaRPr lang="en-US" sz="17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Personalized recommendations on diet and health, based on the user's symptoms, weight, and other factors.</a:t>
            </a:r>
            <a:endParaRPr lang="en-US" sz="1700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US" b="1" dirty="0">
                <a:solidFill>
                  <a:schemeClr val="tx1"/>
                </a:solidFill>
              </a:rPr>
              <a:t>Data Management System:</a:t>
            </a:r>
            <a:endParaRPr lang="en-US" sz="17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User Data Repository: Stores patient information such as medical history, health records, and pregnancy progress.</a:t>
            </a:r>
            <a:endParaRPr lang="en-US" sz="17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Dietary Database: Offers customized nutrition plans based on user health status and pregnancy stage.</a:t>
            </a:r>
            <a:endParaRPr lang="en-US" sz="17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Health Records Database: Tracks ongoing pregnancy health data, vital signs, and medical records.</a:t>
            </a:r>
            <a:endParaRPr lang="en-US" sz="1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Image of digital blood sugar machine and an empty bottle of test strips turned on its side.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 cstate="screen"/>
          <a:srcRect/>
          <a:stretch>
            <a:fillRect/>
          </a:stretch>
        </p:blipFill>
        <p:spPr/>
      </p:pic>
      <p:sp>
        <p:nvSpPr>
          <p:cNvPr id="17" name="Rectangle 16"/>
          <p:cNvSpPr/>
          <p:nvPr/>
        </p:nvSpPr>
        <p:spPr bwMode="invGray"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 bwMode="black">
          <a:xfrm>
            <a:off x="6641052" y="3665494"/>
            <a:ext cx="4313007" cy="1536820"/>
          </a:xfrm>
        </p:spPr>
        <p:txBody>
          <a:bodyPr>
            <a:normAutofit/>
          </a:bodyPr>
          <a:lstStyle/>
          <a:p>
            <a:pPr algn="ctr"/>
            <a:r>
              <a:rPr lang="en-US" altLang="en-IN" dirty="0">
                <a:solidFill>
                  <a:schemeClr val="bg1"/>
                </a:solidFill>
                <a:effectLst/>
                <a:latin typeface="Arial Black" panose="020B0A04020102020204" charset="0"/>
                <a:cs typeface="Arial Black" panose="020B0A04020102020204" charset="0"/>
                <a:sym typeface="+mn-ea"/>
              </a:rPr>
              <a:t>CURRENT PROBLEMS</a:t>
            </a:r>
            <a:endParaRPr lang="en-US" altLang="en-IN" b="1" dirty="0">
              <a:solidFill>
                <a:schemeClr val="bg1"/>
              </a:solidFill>
              <a:effectLst/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230820" y="182880"/>
            <a:ext cx="6090082" cy="6527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</a:rPr>
              <a:t> Lack of Proper Knowledge:</a:t>
            </a:r>
            <a:endParaRPr lang="en-US" sz="2800" b="1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Many pregnant mothers do not have sufficient knowledge about proper nutrition, healthy diets, and medical care during pregnancy.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lack of information can lead to health issues for both the mother and the baby.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US" sz="2800" b="1" dirty="0">
                <a:solidFill>
                  <a:schemeClr val="tx1"/>
                </a:solidFill>
              </a:rPr>
              <a:t>Lack of Reliable Advice: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Information available online or from non-professional sources may be unreliable or confusing, leading to poor health decisions during pregnancy.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US" sz="3110" b="1" dirty="0">
                <a:solidFill>
                  <a:schemeClr val="tx1"/>
                </a:solidFill>
              </a:rPr>
              <a:t>Limited Access to Healthcare: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rural areas or low-income families, pregnant women may not be able to regularly visit a doctor for check-ups and advice due to financial constraints or lack of nearby healthcare facilities.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Cost of healthcare and distance to hospitals can be significant barriers.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Image of digital blood sugar machine and an empty bottle of test strips turned on its side.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 cstate="screen"/>
          <a:srcRect/>
          <a:stretch>
            <a:fillRect/>
          </a:stretch>
        </p:blipFill>
        <p:spPr/>
      </p:pic>
      <p:sp>
        <p:nvSpPr>
          <p:cNvPr id="17" name="Rectangle 16"/>
          <p:cNvSpPr/>
          <p:nvPr/>
        </p:nvSpPr>
        <p:spPr bwMode="invGray">
          <a:xfrm rot="5400000">
            <a:off x="7151841" y="-529178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 bwMode="black">
          <a:xfrm>
            <a:off x="6641052" y="426799"/>
            <a:ext cx="4313007" cy="1003176"/>
          </a:xfrm>
        </p:spPr>
        <p:txBody>
          <a:bodyPr>
            <a:normAutofit/>
          </a:bodyPr>
          <a:lstStyle/>
          <a:p>
            <a:pPr algn="ctr"/>
            <a:r>
              <a:rPr lang="en-US" altLang="en-IN" sz="4800" dirty="0">
                <a:solidFill>
                  <a:schemeClr val="bg1"/>
                </a:solidFill>
                <a:effectLst/>
                <a:latin typeface="Arial Black" panose="020B0A04020102020204" charset="0"/>
                <a:cs typeface="Arial Black" panose="020B0A04020102020204" charset="0"/>
                <a:sym typeface="+mn-ea"/>
              </a:rPr>
              <a:t>SOLUTIONS</a:t>
            </a:r>
            <a:endParaRPr lang="en-US" altLang="en-IN" sz="4800" b="1" dirty="0">
              <a:solidFill>
                <a:schemeClr val="bg1"/>
              </a:solidFill>
              <a:effectLst/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7160" y="136525"/>
            <a:ext cx="6324600" cy="6584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b="1"/>
              <a:t>Lack of Proper Knowledge:</a:t>
            </a:r>
            <a:endParaRPr 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MSSO provides accurate and reliable advice on nutrition, healthy diets, and pregnancy care, ensuring mothers have the right information to maintain their health and their baby’s well-being.</a:t>
            </a:r>
            <a:endParaRPr lang="en-US"/>
          </a:p>
          <a:p>
            <a:endParaRPr lang="en-US"/>
          </a:p>
          <a:p>
            <a:r>
              <a:rPr lang="en-US" sz="2400" b="1"/>
              <a:t>Lack of Reliable Advice: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MSSO uses trusted medical sources and integrates AI-powered chatbots to give verified health advice, avoiding confusion from unreliable online sources.</a:t>
            </a:r>
            <a:endParaRPr lang="en-US"/>
          </a:p>
          <a:p>
            <a:endParaRPr lang="en-US"/>
          </a:p>
          <a:p>
            <a:r>
              <a:rPr lang="en-US" sz="2400" b="1"/>
              <a:t>Limited Access to Healthcare: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MSSO offers remote health monitoring tools like BMI calculators and menstrual cycle trackers, so mothers can manage their health at home.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Voice chat and chatbot features enable mothers to ask questions and get advice without needing to visit a doctor frequently, helping those in rural areas or with financial challenges.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rm and blood pressure machine reading scale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 cstate="screen"/>
          <a:srcRect/>
          <a:stretch>
            <a:fillRect/>
          </a:stretch>
        </p:blipFill>
        <p:spPr/>
      </p:pic>
      <p:sp>
        <p:nvSpPr>
          <p:cNvPr id="20" name="Rectangle 19"/>
          <p:cNvSpPr/>
          <p:nvPr/>
        </p:nvSpPr>
        <p:spPr bwMode="invGray">
          <a:xfrm rot="5400000">
            <a:off x="6718300" y="2486025"/>
            <a:ext cx="4159250" cy="431165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 bwMode="black">
          <a:xfrm>
            <a:off x="6640830" y="2562860"/>
            <a:ext cx="4408805" cy="1831340"/>
          </a:xfrm>
        </p:spPr>
        <p:txBody>
          <a:bodyPr>
            <a:noAutofit/>
          </a:bodyPr>
          <a:lstStyle/>
          <a:p>
            <a:pPr algn="ctr"/>
            <a:r>
              <a:rPr lang="en-US" altLang="en-IN" sz="3200" dirty="0">
                <a:solidFill>
                  <a:schemeClr val="bg1"/>
                </a:solidFill>
                <a:effectLst/>
                <a:latin typeface="Arial Black" panose="020B0A04020102020204" charset="0"/>
                <a:cs typeface="Arial Black" panose="020B0A04020102020204" charset="0"/>
                <a:sym typeface="+mn-ea"/>
              </a:rPr>
              <a:t>FUTURE ENHANCEMENTS</a:t>
            </a:r>
            <a:endParaRPr lang="en-US" altLang="en-IN" sz="3200" b="1" dirty="0">
              <a:solidFill>
                <a:schemeClr val="bg1"/>
              </a:solidFill>
              <a:effectLst/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200660" y="136525"/>
            <a:ext cx="6259830" cy="6376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sz="2400" b="1" dirty="0">
                <a:sym typeface="+mn-ea"/>
              </a:rPr>
              <a:t>More Advanced AI Models:</a:t>
            </a:r>
            <a:endParaRPr lang="en-US" sz="2400" b="1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Expand machine learning models to cover more pregnancy-related complications.</a:t>
            </a:r>
            <a:endParaRPr lang="en-US" sz="2000" dirty="0"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400" b="1" dirty="0">
                <a:sym typeface="+mn-ea"/>
              </a:rPr>
              <a:t>Mobile App Integration:</a:t>
            </a:r>
            <a:endParaRPr lang="en-US" sz="2400" b="1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Create a mobile version for better accessibility and ease of use.</a:t>
            </a:r>
            <a:endParaRPr lang="en-US" sz="2000" dirty="0"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400" b="1" dirty="0">
                <a:sym typeface="+mn-ea"/>
              </a:rPr>
              <a:t>Additional Health Tracking:</a:t>
            </a:r>
            <a:endParaRPr lang="en-US" sz="2400" b="1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Integration of more health-tracking devices such as wearables for even better monitoring.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4793</Words>
  <Application>WPS Presentation</Application>
  <PresentationFormat>Widescreen</PresentationFormat>
  <Paragraphs>114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Arial</vt:lpstr>
      <vt:lpstr>SimSun</vt:lpstr>
      <vt:lpstr>Wingdings</vt:lpstr>
      <vt:lpstr>Times New Roman</vt:lpstr>
      <vt:lpstr>Algerian</vt:lpstr>
      <vt:lpstr>Arial Narrow</vt:lpstr>
      <vt:lpstr>Arial Black</vt:lpstr>
      <vt:lpstr>Bahnschrift SemiLight</vt:lpstr>
      <vt:lpstr>Arial</vt:lpstr>
      <vt:lpstr>Bahnschrift</vt:lpstr>
      <vt:lpstr>Nunito Sans</vt:lpstr>
      <vt:lpstr>Segoe Print</vt:lpstr>
      <vt:lpstr>Calibri</vt:lpstr>
      <vt:lpstr>Microsoft YaHei</vt:lpstr>
      <vt:lpstr>Arial Unicode MS</vt:lpstr>
      <vt:lpstr>Calibri Light</vt:lpstr>
      <vt:lpstr>Office Theme</vt:lpstr>
      <vt:lpstr>1_Office Theme</vt:lpstr>
      <vt:lpstr>     Medical solution    system for obstetrics  [msso]</vt:lpstr>
      <vt:lpstr>COntents</vt:lpstr>
      <vt:lpstr>INTRODUCTION</vt:lpstr>
      <vt:lpstr>OBJECTIVES</vt:lpstr>
      <vt:lpstr>     SYSTEM OVERVIEW</vt:lpstr>
      <vt:lpstr>KEY COMPONENTS</vt:lpstr>
      <vt:lpstr>CURRENT PROBLEMS</vt:lpstr>
      <vt:lpstr>SOLUTIONS</vt:lpstr>
      <vt:lpstr>FUTURE ENHANCEMENTS</vt:lpstr>
      <vt:lpstr>CONCLUSION</vt:lpstr>
      <vt:lpstr>REFERENCES</vt:lpstr>
      <vt:lpstr>PLAGIARISM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Await</dc:title>
  <dc:creator>harshalraikwar@outlook.com</dc:creator>
  <cp:lastModifiedBy>Kethu</cp:lastModifiedBy>
  <cp:revision>51</cp:revision>
  <dcterms:created xsi:type="dcterms:W3CDTF">2020-12-19T17:35:00Z</dcterms:created>
  <dcterms:modified xsi:type="dcterms:W3CDTF">2024-09-17T07:26:13Z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D5B61E430A6049A2BF5AAAB03747A5BA_13</vt:lpwstr>
  </property>
  <property fmtid="{D5CDD505-2E9C-101B-9397-08002B2CF9AE}" pid="3" name="KSOProductBuildVer">
    <vt:lpwstr>1033-12.2.0.17562</vt:lpwstr>
  </property>
</Properties>
</file>