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257" r:id="rId4"/>
    <p:sldId id="287" r:id="rId6"/>
    <p:sldId id="259" r:id="rId7"/>
    <p:sldId id="260" r:id="rId8"/>
    <p:sldId id="262" r:id="rId9"/>
    <p:sldId id="281" r:id="rId10"/>
    <p:sldId id="283" r:id="rId11"/>
    <p:sldId id="284" r:id="rId12"/>
    <p:sldId id="263" r:id="rId13"/>
    <p:sldId id="288" r:id="rId14"/>
    <p:sldId id="289" r:id="rId15"/>
    <p:sldId id="29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DA1B-5DC8-45F9-9DC1-E63AC9268BC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4D495-0597-47DD-B396-7F1851DA2AE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3" name="Rectangle 32"/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/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  <a:endParaRPr lang="en-US" noProof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5" name="Rectangle 34"/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Rectangle 35"/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3" name="Rectangle 32"/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/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  <a:endParaRPr lang="en-US" noProof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  <a:endParaRPr lang="en-US" noProof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  <a:endParaRPr lang="en-US" noProof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2" name="Rectangle 31"/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  <a:endParaRPr lang="en-US" noProof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5" name="Rectangle 34"/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  <a:endParaRPr lang="en-US" noProof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36" name="Rectangle 35"/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  <a:endParaRPr lang="en-US" noProof="0" dirty="0"/>
          </a:p>
          <a:p>
            <a:pPr marL="266700" lvl="0" indent="-266700" algn="ctr"/>
            <a:r>
              <a:rPr lang="en-US" noProof="0" dirty="0"/>
              <a:t>Picture</a:t>
            </a:r>
            <a:endParaRPr lang="en-US" noProof="0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  <a:endParaRPr lang="en-US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  <a:endParaRPr lang="en-US" noProof="0"/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</a:fld>
            <a:endParaRPr lang="en-US" b="1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560F-02D6-4A2A-B92D-0AE2A2E907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A68-09AF-46B3-A7E8-2D8CEDC991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36525" y="109892"/>
            <a:ext cx="11909425" cy="6584950"/>
          </a:xfrm>
        </p:spPr>
      </p:pic>
      <p:sp>
        <p:nvSpPr>
          <p:cNvPr id="26" name="Rectangle 25"/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72125" y="508635"/>
            <a:ext cx="5381625" cy="222059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br>
              <a:rPr lang="en-US" sz="4445" b="1" dirty="0">
                <a:latin typeface="Algerian" panose="04020705040A02060702" pitchFamily="82" charset="0"/>
              </a:rPr>
            </a:br>
            <a:r>
              <a:rPr lang="en-US" sz="4445" b="1" dirty="0">
                <a:latin typeface="Algerian" panose="04020705040A02060702" pitchFamily="82" charset="0"/>
              </a:rPr>
              <a:t>Medical solution    system for obstetrics </a:t>
            </a:r>
            <a:br>
              <a:rPr lang="en-US" sz="4445" b="1" dirty="0">
                <a:latin typeface="Algerian" panose="04020705040A02060702" pitchFamily="82" charset="0"/>
              </a:rPr>
            </a:br>
            <a:r>
              <a:rPr lang="en-US" sz="4445" b="1" dirty="0">
                <a:latin typeface="Algerian" panose="04020705040A02060702" pitchFamily="82" charset="0"/>
              </a:rPr>
              <a:t>[msso]</a:t>
            </a:r>
            <a:endParaRPr lang="en-US" sz="4445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3044" y="2920753"/>
            <a:ext cx="5085650" cy="3482463"/>
          </a:xfrm>
        </p:spPr>
        <p:txBody>
          <a:bodyPr>
            <a:normAutofit/>
          </a:bodyPr>
          <a:lstStyle/>
          <a:p>
            <a:pPr algn="l"/>
            <a:r>
              <a:rPr lang="en-US" altLang="en-IN" b="0" i="0" dirty="0">
                <a:solidFill>
                  <a:schemeClr val="bg1"/>
                </a:solidFill>
                <a:effectLst/>
                <a:latin typeface="Arial Narrow" panose="020B0606020202030204" charset="0"/>
                <a:cs typeface="Arial Narrow" panose="020B0606020202030204" charset="0"/>
              </a:rPr>
              <a:t>Supervisor - Danny Hamshananth</a:t>
            </a:r>
            <a:endParaRPr lang="en-US" altLang="en-IN" b="0" i="0" dirty="0">
              <a:solidFill>
                <a:schemeClr val="bg1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b="0" i="0" dirty="0">
                <a:solidFill>
                  <a:schemeClr val="bg1"/>
                </a:solidFill>
                <a:effectLst/>
                <a:latin typeface="Arial Narrow" panose="020B0606020202030204" charset="0"/>
                <a:cs typeface="Arial Narrow" panose="020B0606020202030204" charset="0"/>
              </a:rPr>
              <a:t>Lecturer at ICBT Jaffna</a:t>
            </a:r>
            <a:endParaRPr lang="en-US" altLang="en-IN" b="0" i="0" dirty="0">
              <a:solidFill>
                <a:schemeClr val="bg1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By - Thavakethan Olivannan 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JF/BSC/CSD/14/10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l"/>
            <a:r>
              <a:rPr lang="en-US" altLang="en-IN" dirty="0">
                <a:solidFill>
                  <a:srgbClr val="273339"/>
                </a:solidFill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St20243835</a:t>
            </a:r>
            <a:endParaRPr lang="en-US" altLang="en-IN" b="0" i="0" dirty="0">
              <a:solidFill>
                <a:srgbClr val="273339"/>
              </a:solidFill>
              <a:effectLst/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3665220"/>
            <a:ext cx="4312920" cy="698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0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CONCLUSION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Final Thoughts: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MSSO is a pioneering solution for improving the healthcare experience of pregnant women.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It harnesses the power of AI and machine learning to make pregnancy safer and healthier.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Call to Action: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The system will continue to evolve with future updates and enhanced features.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It represents a step forward in making healthcare more accessible and personalized for all.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3665220"/>
            <a:ext cx="4312920" cy="6457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000" b="1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REFERENCES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2"/>
          <p:cNvSpPr txBox="1"/>
          <p:nvPr/>
        </p:nvSpPr>
        <p:spPr>
          <a:xfrm>
            <a:off x="230820" y="330835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World Health Organization (2021) 'Maternal and Child Health', WHO. Available at: https://www.who.int/maternal_child_health  (Accessed: 10 September 2024).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Django Software Foundation (2023) Django Documentation 3.1.3. Available at: https://docs.djangoproject.com  (Accessed: 12 September 2024).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Smith, J. (2018) Pregnancy and Maternal Health. 3rd edn. London: Health Publishers.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1" y="-529178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135890"/>
            <a:ext cx="4312920" cy="7816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sz="4800" b="1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PLAGIARISM</a:t>
            </a:r>
            <a:endParaRPr lang="en-US" altLang="en-IN" sz="48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2" name="Picture 1" descr="presp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656272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 l="62" r="62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73044" y="724097"/>
            <a:ext cx="5085650" cy="1870007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b="1" dirty="0"/>
          </a:p>
        </p:txBody>
      </p:sp>
      <p:sp>
        <p:nvSpPr>
          <p:cNvPr id="7" name="Title 2"/>
          <p:cNvSpPr txBox="1"/>
          <p:nvPr/>
        </p:nvSpPr>
        <p:spPr>
          <a:xfrm>
            <a:off x="5455920" y="3360420"/>
            <a:ext cx="5974715" cy="732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https://github.com/Thavakethan/Medical_Solution_System.git</a:t>
            </a:r>
            <a:endParaRPr lang="en-US" sz="1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6" y="3253798"/>
            <a:ext cx="839557" cy="83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 txBox="1"/>
          <p:nvPr/>
        </p:nvSpPr>
        <p:spPr>
          <a:xfrm>
            <a:off x="5983548" y="4337195"/>
            <a:ext cx="4527613" cy="557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36525" y="109892"/>
            <a:ext cx="11909425" cy="6588125"/>
          </a:xfrm>
          <a:solidFill>
            <a:schemeClr val="accent1">
              <a:lumMod val="60000"/>
              <a:lumOff val="40000"/>
              <a:alpha val="90000"/>
            </a:schemeClr>
          </a:solidFill>
        </p:spPr>
      </p:pic>
      <p:sp>
        <p:nvSpPr>
          <p:cNvPr id="26" name="Rectangle 25"/>
          <p:cNvSpPr/>
          <p:nvPr/>
        </p:nvSpPr>
        <p:spPr bwMode="ltGray">
          <a:xfrm>
            <a:off x="5572760" y="136525"/>
            <a:ext cx="5380990" cy="6584950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572125" y="508635"/>
            <a:ext cx="5249545" cy="633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45" b="1" dirty="0">
                <a:latin typeface="Algerian" panose="04020705040A02060702" pitchFamily="82" charset="0"/>
              </a:rPr>
              <a:t>COntents</a:t>
            </a:r>
            <a:endParaRPr lang="en-US" sz="4445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2760" y="1323975"/>
            <a:ext cx="4862830" cy="4530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INTRODUCTION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OBJECTIVE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SYSTEM OVERVIEW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KEY COMPONENTS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CURRENT PROBLEMS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SOLUTIONS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FUTURE ENHANCEMENTS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b="0" i="0" dirty="0">
                <a:solidFill>
                  <a:srgbClr val="273339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US" altLang="en-IN" b="0" i="0" dirty="0">
              <a:solidFill>
                <a:srgbClr val="273339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/>
          <p:cNvPicPr>
            <a:picLocks noGrp="1" noChangeAspect="1"/>
          </p:cNvPicPr>
          <p:nvPr>
            <p:ph type="pic" sz="quarter" idx="4294967295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211445" y="981075"/>
            <a:ext cx="5562600" cy="844550"/>
          </a:xfrm>
        </p:spPr>
        <p:txBody>
          <a:bodyPr/>
          <a:lstStyle/>
          <a:p>
            <a:r>
              <a:rPr lang="en-US" sz="3600" b="1" dirty="0">
                <a:latin typeface="Bahnschrift SemiLight" panose="020B0502040204020203" charset="0"/>
                <a:cs typeface="Bahnschrift SemiLight" panose="020B0502040204020203" charset="0"/>
              </a:rPr>
              <a:t>INTRODUCTION</a:t>
            </a:r>
            <a:endParaRPr lang="en-US" sz="3600" b="1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572760" y="2019300"/>
            <a:ext cx="5085715" cy="4157345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/>
              <a:t>This system is designed to help pregnant women with personalized health advice during pregnancy.</a:t>
            </a:r>
            <a:endParaRPr lang="en-US" sz="24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/>
              <a:t>MSSO offers useful features like food diet recommendations, a BMI calculator to track healthy weight gain, a menstrual cycle predictor, and even a question-and-answer section for quick support. It uses AI and machine learning to give real-time advice and make sure both the mother and baby stay healthy.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/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50520" y="716915"/>
            <a:ext cx="4718685" cy="47815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Improve Pregnancy Care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Track Health Parameters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Early Detection 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  of Complications 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Support Healthy Diet Plans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Provide Instant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  Medical Guidance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algn="just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Enhance Accessibility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dist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5573044" y="5298986"/>
            <a:ext cx="5085650" cy="720000"/>
          </a:xfrm>
        </p:spPr>
        <p:txBody>
          <a:bodyPr>
            <a:noAutofit/>
          </a:bodyPr>
          <a:lstStyle/>
          <a:p>
            <a:r>
              <a:rPr lang="en-US" sz="5000" b="1" dirty="0"/>
              <a:t>OBJECTIVES</a:t>
            </a:r>
            <a:endParaRPr lang="en-US" sz="5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641052" y="136525"/>
            <a:ext cx="4313008" cy="6584950"/>
          </a:xfrm>
        </p:spPr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866255" y="3907155"/>
            <a:ext cx="3863340" cy="74485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br>
              <a:rPr lang="en-IN" sz="4800" b="1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altLang="en-IN" dirty="0"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SYSTEM OVERVIEW</a:t>
            </a:r>
            <a:endParaRPr lang="en-US" b="1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030" y="623570"/>
            <a:ext cx="6303645" cy="591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Symptom Monitoring: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Tracks common pregnancy complications and alerts healthcare providers in real time.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Dietary Recommendations:</a:t>
            </a:r>
            <a:r>
              <a:rPr lang="en-US" dirty="0">
                <a:solidFill>
                  <a:schemeClr val="tx1"/>
                </a:solidFill>
              </a:rPr>
              <a:t> Personalized diet plans based on medical history, health conditions, and pregnancy stage.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BMI Calculator &amp; Menstrual Cycle Predictor: </a:t>
            </a:r>
            <a:r>
              <a:rPr lang="en-US" dirty="0">
                <a:solidFill>
                  <a:schemeClr val="tx1"/>
                </a:solidFill>
              </a:rPr>
              <a:t>Helps women track weight gain and fertility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Chatbot : </a:t>
            </a:r>
            <a:r>
              <a:rPr lang="en-US" dirty="0">
                <a:solidFill>
                  <a:schemeClr val="tx1"/>
                </a:solidFill>
              </a:rPr>
              <a:t>Powered by Natural Language Processing (NLP) to answer pregnancy-related queries.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553212" y="3701004"/>
            <a:ext cx="4488688" cy="1678863"/>
          </a:xfrm>
        </p:spPr>
        <p:txBody>
          <a:bodyPr>
            <a:normAutofit/>
          </a:bodyPr>
          <a:lstStyle/>
          <a:p>
            <a:pPr algn="ctr"/>
            <a:r>
              <a:rPr lang="en-US" altLang="en-IN" sz="40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KEY COMPONENTS</a:t>
            </a:r>
            <a:endParaRPr lang="en-US" altLang="en-IN" sz="40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74955" y="137160"/>
            <a:ext cx="6214110" cy="658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User Interface (UI):  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 simple and intuitive web interface for users to interact with the system.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 chatbot that answers pregnancy-related questions, making it easier for users to access information.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Features like a BMI Calculator to track weight during pregnancy and a Menstrual Cycle Predictor for family planning.</a:t>
            </a:r>
            <a:endParaRPr lang="en-US" sz="17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b="1" dirty="0">
                <a:solidFill>
                  <a:schemeClr val="tx1"/>
                </a:solidFill>
              </a:rPr>
              <a:t>AI &amp; Machine Learning (ML):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Predictive models that analyze user health data to forecast potential risks such as gestational diabetes, preeclampsia, or other pregnancy complications.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Personalized recommendations on diet and health, based on the user's symptoms, weight, and other factors.</a:t>
            </a:r>
            <a:endParaRPr lang="en-US" sz="17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b="1" dirty="0">
                <a:solidFill>
                  <a:schemeClr val="tx1"/>
                </a:solidFill>
              </a:rPr>
              <a:t>Data Management System: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User Data Repository: Stores patient information such as medical history, health records, and pregnancy progress.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Dietary Database: Offers customized nutrition plans based on user health status and pregnancy stage.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Health Records Database: Tracks ongoing pregnancy health data, vital signs, and medical records.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1052" y="3665494"/>
            <a:ext cx="4313007" cy="1536820"/>
          </a:xfrm>
        </p:spPr>
        <p:txBody>
          <a:bodyPr>
            <a:normAutofit/>
          </a:bodyPr>
          <a:lstStyle/>
          <a:p>
            <a:pPr algn="ctr"/>
            <a:r>
              <a:rPr lang="en-US" altLang="en-IN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CURRENT PROBLEMS</a:t>
            </a:r>
            <a:endParaRPr lang="en-US" altLang="en-IN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30820" y="182880"/>
            <a:ext cx="6090082" cy="6527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 Lack of Proper Knowledge: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pregnant mothers do not have sufficient knowledge about proper nutrition, healthy diets, and medical care during pregnancy.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lack of information can lead to health issues for both the mother and the baby.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sz="2800" b="1" dirty="0">
                <a:solidFill>
                  <a:schemeClr val="tx1"/>
                </a:solidFill>
              </a:rPr>
              <a:t>Lack of Reliable Advice: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available online or from non-professional sources may be unreliable or confusing, leading to poor health decisions during pregnancy.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sz="3110" b="1" dirty="0">
                <a:solidFill>
                  <a:schemeClr val="tx1"/>
                </a:solidFill>
              </a:rPr>
              <a:t>Limited Access to Healthcare: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rural areas or low-income families, pregnant women may not be able to regularly visit a doctor for check-ups and advice due to financial constraints or lack of nearby healthcare facilities.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 of healthcare and distance to hospitals can be significant barriers.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Image of digital blood sugar machine and an empty bottle of test strips turned on its si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 bwMode="invGray">
          <a:xfrm rot="5400000">
            <a:off x="7151841" y="-529178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1052" y="426799"/>
            <a:ext cx="4313007" cy="1003176"/>
          </a:xfrm>
        </p:spPr>
        <p:txBody>
          <a:bodyPr>
            <a:normAutofit/>
          </a:bodyPr>
          <a:lstStyle/>
          <a:p>
            <a:pPr algn="ctr"/>
            <a:r>
              <a:rPr lang="en-US" altLang="en-IN" sz="48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SOLUTIONS</a:t>
            </a:r>
            <a:endParaRPr lang="en-US" altLang="en-IN" sz="48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160" y="136525"/>
            <a:ext cx="6324600" cy="658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Lack of Proper Knowledge: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provides accurate and reliable advice on nutrition, healthy diets, and pregnancy care, ensuring mothers have the right information to maintain their health and their baby’s well-being.</a:t>
            </a:r>
            <a:endParaRPr lang="en-US"/>
          </a:p>
          <a:p>
            <a:endParaRPr lang="en-US"/>
          </a:p>
          <a:p>
            <a:r>
              <a:rPr lang="en-US" sz="2400" b="1"/>
              <a:t>Lack of Reliable Advice: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uses trusted medical sources and integrates AI-powered chatbots to give verified health advice, avoiding confusion from unreliable online sources.</a:t>
            </a:r>
            <a:endParaRPr lang="en-US"/>
          </a:p>
          <a:p>
            <a:endParaRPr lang="en-US"/>
          </a:p>
          <a:p>
            <a:r>
              <a:rPr lang="en-US" sz="2400" b="1"/>
              <a:t>Limited Access to Healthcare: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MSSO offers remote health monitoring tools like BMI calculators and menstrual cycle trackers, so mothers can manage their health at home.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Voice chat and chatbot features enable mothers to ask questions and get advice without needing to visit a doctor frequently, helping those in rural areas or with financial challenges.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rm and blood pressure machine reading scal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sp>
        <p:nvSpPr>
          <p:cNvPr id="20" name="Rectangle 19"/>
          <p:cNvSpPr/>
          <p:nvPr/>
        </p:nvSpPr>
        <p:spPr bwMode="invGray">
          <a:xfrm rot="5400000">
            <a:off x="6718300" y="2486025"/>
            <a:ext cx="4159250" cy="431165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black">
          <a:xfrm>
            <a:off x="6640830" y="2562860"/>
            <a:ext cx="4408805" cy="1831340"/>
          </a:xfrm>
        </p:spPr>
        <p:txBody>
          <a:bodyPr>
            <a:noAutofit/>
          </a:bodyPr>
          <a:lstStyle/>
          <a:p>
            <a:pPr algn="ctr"/>
            <a:r>
              <a:rPr lang="en-US" altLang="en-IN" sz="3200" dirty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rPr>
              <a:t>FUTURE ENHANCEMENTS</a:t>
            </a:r>
            <a:endParaRPr lang="en-US" altLang="en-IN" sz="3200" b="1" dirty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00660" y="136525"/>
            <a:ext cx="6259830" cy="6376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400" b="1" dirty="0">
                <a:sym typeface="+mn-ea"/>
              </a:rPr>
              <a:t>More Advanced AI Models: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Expand machine learning models to cover more pregnancy-related complications.</a:t>
            </a:r>
            <a:endParaRPr lang="en-US" sz="2000" dirty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ym typeface="+mn-ea"/>
              </a:rPr>
              <a:t>Mobile App Integration: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Create a mobile version for better accessibility and ease of use.</a:t>
            </a:r>
            <a:endParaRPr lang="en-US" sz="2000" dirty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ym typeface="+mn-ea"/>
              </a:rPr>
              <a:t>Additional Health Tracking: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Integration of more health-tracking devices such as wearables for even better monitoring.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4851</Words>
  <Application>WPS Presentation</Application>
  <PresentationFormat>Widescreen</PresentationFormat>
  <Paragraphs>116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Algerian</vt:lpstr>
      <vt:lpstr>Arial Narrow</vt:lpstr>
      <vt:lpstr>Arial Black</vt:lpstr>
      <vt:lpstr>Bahnschrift SemiLight</vt:lpstr>
      <vt:lpstr>Arial</vt:lpstr>
      <vt:lpstr>Bahnschrift</vt:lpstr>
      <vt:lpstr>Nunito Sans</vt:lpstr>
      <vt:lpstr>Segoe Print</vt:lpstr>
      <vt:lpstr>Calibri</vt:lpstr>
      <vt:lpstr>Microsoft YaHei</vt:lpstr>
      <vt:lpstr>Arial Unicode MS</vt:lpstr>
      <vt:lpstr>Calibri Light</vt:lpstr>
      <vt:lpstr>Office Theme</vt:lpstr>
      <vt:lpstr>1_Office Theme</vt:lpstr>
      <vt:lpstr>     Medical solution    system for obstetrics  [msso]</vt:lpstr>
      <vt:lpstr>COntents</vt:lpstr>
      <vt:lpstr>INTRODUCTION</vt:lpstr>
      <vt:lpstr>OBJECTIVES</vt:lpstr>
      <vt:lpstr>     SYSTEM OVERVIEW</vt:lpstr>
      <vt:lpstr>KEY COMPONENTS</vt:lpstr>
      <vt:lpstr>CURRENT PROBLEMS</vt:lpstr>
      <vt:lpstr>SOLUTIONS</vt:lpstr>
      <vt:lpstr>FUTURE ENHANCEMENTS</vt:lpstr>
      <vt:lpstr>CONCLUSION</vt:lpstr>
      <vt:lpstr>REFERENCES</vt:lpstr>
      <vt:lpstr>PLAGIARISM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Await</dc:title>
  <dc:creator>harshalraikwar@outlook.com</dc:creator>
  <cp:lastModifiedBy>Kethu</cp:lastModifiedBy>
  <cp:revision>53</cp:revision>
  <dcterms:created xsi:type="dcterms:W3CDTF">2020-12-19T17:35:00Z</dcterms:created>
  <dcterms:modified xsi:type="dcterms:W3CDTF">2024-09-17T16:36:15Z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D5B61E430A6049A2BF5AAAB03747A5BA_13</vt:lpwstr>
  </property>
  <property fmtid="{D5CDD505-2E9C-101B-9397-08002B2CF9AE}" pid="3" name="KSOProductBuildVer">
    <vt:lpwstr>1033-12.2.0.17562</vt:lpwstr>
  </property>
</Properties>
</file>