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74" r:id="rId20"/>
    <p:sldId id="275" r:id="rId21"/>
    <p:sldId id="276" r:id="rId22"/>
    <p:sldId id="277" r:id="rId23"/>
    <p:sldId id="288" r:id="rId24"/>
    <p:sldId id="278" r:id="rId25"/>
    <p:sldId id="281" r:id="rId26"/>
    <p:sldId id="286" r:id="rId2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02376-27BF-4457-B9B9-5D03664E4EC3}">
  <a:tblStyle styleId="{4E102376-27BF-4457-B9B9-5D03664E4E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 to Questions: https://colab.research.google.com/drive/1Oc9uNIQQ-xDrhezYKKSZ7LvCwIq2W4d4#scrollTo=K7YKfQD2Bbt_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2eb2a523a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2eb2a523a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2eb2a523a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2eb2a523a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eb2a523a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2eb2a523a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2eb2a523a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2eb2a523a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6bd5db58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6bd5db58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eb2a523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2eb2a523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6bd5db5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6bd5db5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bd5db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bd5db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bd5db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bd5db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59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6bd5db5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6bd5db5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6bd5db5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6bd5db5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eb2a523a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2eb2a523a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56bd5db5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56bd5db5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56bd5db5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56bd5db5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09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6bd5db58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6bd5db58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6bd5db5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6bd5db5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6bd5db5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6bd5db5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5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eb2a523a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2eb2a523a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eb2a523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eb2a523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eb2a523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eb2a523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49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eb2a523a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eb2a523a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6bd5db58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6bd5db58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eb2a523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2eb2a523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</a:t>
            </a:r>
            <a:r>
              <a:rPr lang="en" dirty="0">
                <a:solidFill>
                  <a:schemeClr val="accent2"/>
                </a:solidFill>
              </a:rPr>
              <a:t>Financial Concepts In Python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2"/>
          </p:nvPr>
        </p:nvSpPr>
        <p:spPr>
          <a:xfrm>
            <a:off x="1677600" y="234137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Lesson Four </a:t>
            </a:r>
            <a:r>
              <a:rPr lang="en" dirty="0">
                <a:solidFill>
                  <a:schemeClr val="lt2"/>
                </a:solidFill>
              </a:rPr>
              <a:t>Workshop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LessonFour.</a:t>
            </a:r>
            <a:r>
              <a:rPr lang="en" sz="1400" dirty="0">
                <a:solidFill>
                  <a:schemeClr val="accent3"/>
                </a:solidFill>
              </a:rPr>
              <a:t>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Analysis Methods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body" idx="1"/>
          </p:nvPr>
        </p:nvSpPr>
        <p:spPr>
          <a:xfrm>
            <a:off x="1303750" y="1123899"/>
            <a:ext cx="6969600" cy="3315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Net Present value is equal to the sum of all discounted cash flows: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NPV = (Cash flow C at time t) /((1+r)^t) – Initial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Internal rate of return (IRR), used to compare projects of different sizes &amp; lengths but requires an algorithmic solution: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(Cash flow C at time t) /((1+IRR)^t) – Initial = 0</a:t>
            </a:r>
          </a:p>
          <a:p>
            <a:pPr marL="171450" indent="-171450">
              <a:buFontTx/>
              <a:buChar char="-"/>
            </a:pPr>
            <a:r>
              <a:rPr lang="en-AU" dirty="0"/>
              <a:t>IRR in NumPy:</a:t>
            </a:r>
          </a:p>
          <a:p>
            <a:pPr marL="628650" lvl="1" indent="-171450">
              <a:buFontTx/>
              <a:buChar char="-"/>
            </a:pPr>
            <a:r>
              <a:rPr lang="en-AU" dirty="0" err="1">
                <a:solidFill>
                  <a:schemeClr val="tx2"/>
                </a:solidFill>
              </a:rPr>
              <a:t>np.irr</a:t>
            </a:r>
            <a:r>
              <a:rPr lang="en-AU" dirty="0">
                <a:solidFill>
                  <a:schemeClr val="tx2"/>
                </a:solidFill>
              </a:rPr>
              <a:t>(project)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Weighted Average Cost of Capital (WACC)</a:t>
            </a:r>
            <a:endParaRPr sz="2000" dirty="0"/>
          </a:p>
        </p:txBody>
      </p:sp>
      <p:sp>
        <p:nvSpPr>
          <p:cNvPr id="546" name="Google Shape;546;p35"/>
          <p:cNvSpPr txBox="1">
            <a:spLocks noGrp="1"/>
          </p:cNvSpPr>
          <p:nvPr>
            <p:ph type="body" idx="1"/>
          </p:nvPr>
        </p:nvSpPr>
        <p:spPr>
          <a:xfrm>
            <a:off x="1303750" y="1123899"/>
            <a:ext cx="6969600" cy="3243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28650" lvl="1" indent="-171450">
              <a:buFontTx/>
              <a:buChar char="-"/>
            </a:pPr>
            <a:r>
              <a:rPr lang="en-AU" b="1" dirty="0">
                <a:solidFill>
                  <a:schemeClr val="tx2"/>
                </a:solidFill>
              </a:rPr>
              <a:t>WACC = F(equity) * C(Equity) + F(Debt) * C(Debt) * (1 – TR)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Where: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F(Equity) = proportion (%) of a company’s financing via equity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F(Debt) = Proportion (%) of a company’s financing via debt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C(Equity) = Cost of a company’s equity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C(Debt) = cost of a company’s debt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TR = corporate tax rate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Proportion of financing: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F(Equity) = Market Value Equity / Total Value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olidFill>
                  <a:schemeClr val="tx2"/>
                </a:solidFill>
              </a:rPr>
              <a:t>F(Debt) = Market Value Debt / Total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Comparing Two Projects of Different Life Spans</a:t>
            </a:r>
            <a:endParaRPr sz="20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Equivalent Annual Annuity (EAA) can be used to compare two projects of different lifespans in present value terms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  <a:sym typeface="Wingdings" panose="05000000000000000000" pitchFamily="2" charset="2"/>
              </a:rPr>
              <a:t>We can apply the EAA method to the </a:t>
            </a:r>
            <a:r>
              <a:rPr lang="en-AU" dirty="0" err="1">
                <a:solidFill>
                  <a:schemeClr val="bg2"/>
                </a:solidFill>
                <a:sym typeface="Wingdings" panose="05000000000000000000" pitchFamily="2" charset="2"/>
              </a:rPr>
              <a:t>numpy</a:t>
            </a:r>
            <a:r>
              <a:rPr lang="en-AU" dirty="0">
                <a:solidFill>
                  <a:schemeClr val="bg2"/>
                </a:solidFill>
                <a:sym typeface="Wingdings" panose="05000000000000000000" pitchFamily="2" charset="2"/>
              </a:rPr>
              <a:t> present value function</a:t>
            </a:r>
            <a:endParaRPr lang="en-AU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6067954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AU" sz="1200" dirty="0"/>
              <a:t>Create a 2 arrays and scale them by 1000x.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AU" sz="1200" dirty="0"/>
              <a:t>Array 1: 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-1000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550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AU" sz="12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AU" sz="1200" dirty="0"/>
              <a:t>Array 2: 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-1000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225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375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425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575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AU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625</a:t>
            </a:r>
            <a:endParaRPr lang="en-AU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70" name="Google Shape;570;p39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571" name="Google Shape;571;p39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body" idx="3"/>
          </p:nvPr>
        </p:nvSpPr>
        <p:spPr>
          <a:xfrm>
            <a:off x="2763223" y="2090313"/>
            <a:ext cx="6067953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200" dirty="0"/>
              <a:t>Using the given values calculate the WACC if the cost equity if 0.18, cost debt is 0.12, percent debt and equity is 0.5 and corporate tax rate is 0.35</a:t>
            </a:r>
            <a:endParaRPr sz="1200" dirty="0"/>
          </a:p>
        </p:txBody>
      </p:sp>
      <p:sp>
        <p:nvSpPr>
          <p:cNvPr id="573" name="Google Shape;573;p39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6067954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AU" sz="1000" dirty="0"/>
              <a:t>Create a 2 arrays and scale them by 1000x.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AU" sz="1000" dirty="0"/>
              <a:t>Array 1: </a:t>
            </a:r>
            <a:r>
              <a:rPr lang="en-AU" sz="1100" dirty="0">
                <a:solidFill>
                  <a:srgbClr val="B5CEA8"/>
                </a:solidFill>
                <a:latin typeface="Courier New" panose="02070309020205020404" pitchFamily="49" charset="0"/>
              </a:rPr>
              <a:t>-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AU" sz="1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AU" sz="1000" dirty="0"/>
              <a:t>Array 2: 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-400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AU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AU" sz="11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endParaRPr lang="en-AU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576" name="Google Shape;576;p39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6067954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Using the equivalent annual annuity approach calculate the EAA for the two given projects. </a:t>
            </a:r>
            <a:endParaRPr dirty="0"/>
          </a:p>
        </p:txBody>
      </p:sp>
      <p:sp>
        <p:nvSpPr>
          <p:cNvPr id="577" name="Google Shape;577;p39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3" name="Google Shape;583;p40"/>
          <p:cNvSpPr txBox="1">
            <a:spLocks noGrp="1"/>
          </p:cNvSpPr>
          <p:nvPr>
            <p:ph type="title" idx="2"/>
          </p:nvPr>
        </p:nvSpPr>
        <p:spPr>
          <a:xfrm>
            <a:off x="2605800" y="1846625"/>
            <a:ext cx="63975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bg2"/>
                </a:solidFill>
              </a:rPr>
              <a:t>Mortgage Basics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3038381" y="2448125"/>
            <a:ext cx="5964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Taking Out a Mortgage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Amortization, interest &amp; Principal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Home Ownership, Equity &amp; Forecasting</a:t>
            </a:r>
          </a:p>
        </p:txBody>
      </p:sp>
      <p:sp>
        <p:nvSpPr>
          <p:cNvPr id="585" name="Google Shape;585;p4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6" name="Google Shape;586;p40"/>
          <p:cNvCxnSpPr>
            <a:endCxn id="58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Taking Out A Mortgage</a:t>
            </a:r>
            <a:endParaRPr dirty="0"/>
          </a:p>
        </p:txBody>
      </p:sp>
      <p:sp>
        <p:nvSpPr>
          <p:cNvPr id="592" name="Google Shape;592;p41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A mortgage is a loan that covers the remaining costs of a property after paying a percentage of the property value as a down payment which in the US is at least 20% of the property value.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Converting from an annual rate: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Rate of return (period) = (1 + (rate of return (annual))) ^(1/Number of payments periods per year)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You can use the </a:t>
            </a:r>
            <a:r>
              <a:rPr lang="en-AU" dirty="0" err="1">
                <a:solidFill>
                  <a:schemeClr val="bg2"/>
                </a:solidFill>
              </a:rPr>
              <a:t>numpy</a:t>
            </a:r>
            <a:r>
              <a:rPr lang="en-AU" dirty="0">
                <a:solidFill>
                  <a:schemeClr val="bg2"/>
                </a:solidFill>
              </a:rPr>
              <a:t> function: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</a:rPr>
              <a:t>np.pmt</a:t>
            </a:r>
            <a:r>
              <a:rPr lang="en-AU" dirty="0">
                <a:solidFill>
                  <a:schemeClr val="tx2"/>
                </a:solidFill>
              </a:rPr>
              <a:t>(rate = </a:t>
            </a:r>
            <a:r>
              <a:rPr lang="en-AU" dirty="0" err="1">
                <a:solidFill>
                  <a:schemeClr val="tx2"/>
                </a:solidFill>
              </a:rPr>
              <a:t>monthly_rate</a:t>
            </a:r>
            <a:r>
              <a:rPr lang="en-AU" dirty="0">
                <a:solidFill>
                  <a:schemeClr val="tx2"/>
                </a:solidFill>
              </a:rPr>
              <a:t>, </a:t>
            </a:r>
            <a:r>
              <a:rPr lang="en-AU" dirty="0" err="1">
                <a:solidFill>
                  <a:schemeClr val="tx2"/>
                </a:solidFill>
              </a:rPr>
              <a:t>nper</a:t>
            </a:r>
            <a:r>
              <a:rPr lang="en-AU" dirty="0">
                <a:solidFill>
                  <a:schemeClr val="tx2"/>
                </a:solidFill>
              </a:rPr>
              <a:t> = “months”, </a:t>
            </a:r>
            <a:r>
              <a:rPr lang="en-AU" dirty="0" err="1">
                <a:solidFill>
                  <a:schemeClr val="tx2"/>
                </a:solidFill>
              </a:rPr>
              <a:t>pv</a:t>
            </a:r>
            <a:r>
              <a:rPr lang="en-AU" dirty="0">
                <a:solidFill>
                  <a:schemeClr val="tx2"/>
                </a:solidFill>
              </a:rPr>
              <a:t> = </a:t>
            </a:r>
            <a:r>
              <a:rPr lang="en-AU" dirty="0" err="1">
                <a:solidFill>
                  <a:schemeClr val="tx2"/>
                </a:solidFill>
              </a:rPr>
              <a:t>loan_value</a:t>
            </a:r>
            <a:r>
              <a:rPr lang="en-AU" dirty="0">
                <a:solidFill>
                  <a:schemeClr val="tx2"/>
                </a:solidFill>
              </a:rPr>
              <a:t>)</a:t>
            </a:r>
            <a:endParaRPr lang="e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Amortization, interest &amp; Principal</a:t>
            </a:r>
            <a:endParaRPr sz="2400"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Principal (Equity) is the amount of mortgage paid that counts towards the value of the property itself. 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Interest Payment (IP) = remaining mortgage balance * Mortgage Interest Rate (Periodic)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Principal Payment (PP) = Mortgage Payment (Period) – Interest Payment (Period)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/>
              <a:t>H</a:t>
            </a:r>
            <a:r>
              <a:rPr lang="en" sz="2400" dirty="0"/>
              <a:t>ome Ownership, Equity &amp; Forecasting</a:t>
            </a:r>
            <a:endParaRPr sz="2400"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352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Ownership is the percentage of the home that you could own: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Percent Equity Owned = Init</a:t>
            </a:r>
            <a:r>
              <a:rPr lang="en-AU" dirty="0" err="1">
                <a:solidFill>
                  <a:schemeClr val="tx2"/>
                </a:solidFill>
              </a:rPr>
              <a:t>i</a:t>
            </a:r>
            <a:r>
              <a:rPr lang="en" dirty="0">
                <a:solidFill>
                  <a:schemeClr val="tx2"/>
                </a:solidFill>
              </a:rPr>
              <a:t>al Down Paymant (Cumulative home equity / Total Home Value)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Cumulative Home Equity = Sum of Principal Payment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Underwater mortgage is when the reamining amount you owe on your mortgage is actually higher than the value of the house itself.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Cumulative Sum in NumPy: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n</a:t>
            </a:r>
            <a:r>
              <a:rPr lang="en" dirty="0">
                <a:solidFill>
                  <a:schemeClr val="tx2"/>
                </a:solidFill>
              </a:rPr>
              <a:t>p.cumsum()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Cumulative Product in NumPy: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n</a:t>
            </a:r>
            <a:r>
              <a:rPr lang="en" dirty="0">
                <a:solidFill>
                  <a:schemeClr val="tx2"/>
                </a:solidFill>
              </a:rPr>
              <a:t>p.cumprod()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Forecasting Cumulative Growth: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n</a:t>
            </a:r>
            <a:r>
              <a:rPr lang="en" dirty="0">
                <a:solidFill>
                  <a:schemeClr val="tx2"/>
                </a:solidFill>
              </a:rPr>
              <a:t>p.cumprod(1 + array)</a:t>
            </a:r>
          </a:p>
        </p:txBody>
      </p:sp>
    </p:spTree>
    <p:extLst>
      <p:ext uri="{BB962C8B-B14F-4D97-AF65-F5344CB8AC3E}">
        <p14:creationId xmlns:p14="http://schemas.microsoft.com/office/powerpoint/2010/main" val="249697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5006713" cy="338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Financial Concepts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title" idx="3"/>
          </p:nvPr>
        </p:nvSpPr>
        <p:spPr>
          <a:xfrm flipH="1">
            <a:off x="1962838" y="226323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5"/>
          </p:nvPr>
        </p:nvSpPr>
        <p:spPr>
          <a:xfrm>
            <a:off x="2834937" y="2236537"/>
            <a:ext cx="4712683" cy="365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Tale of Two Project Proposals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 idx="6"/>
          </p:nvPr>
        </p:nvSpPr>
        <p:spPr>
          <a:xfrm flipH="1">
            <a:off x="2571438" y="303634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8"/>
          </p:nvPr>
        </p:nvSpPr>
        <p:spPr>
          <a:xfrm>
            <a:off x="3443556" y="3036350"/>
            <a:ext cx="4712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Mortgage Basics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3" name="Google Shape;473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4" name="Google Shape;474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5" name="Google Shape;475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26"/>
          <p:cNvSpPr txBox="1">
            <a:spLocks noGrp="1"/>
          </p:cNvSpPr>
          <p:nvPr>
            <p:ph type="title" idx="6"/>
          </p:nvPr>
        </p:nvSpPr>
        <p:spPr>
          <a:xfrm flipH="1">
            <a:off x="3443538" y="39003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7" name="Google Shape;477;p26"/>
          <p:cNvSpPr txBox="1">
            <a:spLocks noGrp="1"/>
          </p:cNvSpPr>
          <p:nvPr>
            <p:ph type="subTitle" idx="8"/>
          </p:nvPr>
        </p:nvSpPr>
        <p:spPr>
          <a:xfrm>
            <a:off x="4315637" y="3900350"/>
            <a:ext cx="461179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Budgeting Project Proposal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6128112" cy="1043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Using the predefined values find the down payment and the mortgage loan required after the down payment and print these values. The down payment percent is 0.2% and home value is 8000000.</a:t>
            </a:r>
            <a:endParaRPr dirty="0"/>
          </a:p>
        </p:txBody>
      </p:sp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610" name="Google Shape;610;p44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611" name="Google Shape;611;p44"/>
          <p:cNvSpPr txBox="1">
            <a:spLocks noGrp="1"/>
          </p:cNvSpPr>
          <p:nvPr>
            <p:ph type="body" idx="3"/>
          </p:nvPr>
        </p:nvSpPr>
        <p:spPr>
          <a:xfrm>
            <a:off x="2763225" y="2671516"/>
            <a:ext cx="5887480" cy="739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Using the predefined values find the down payment and the mortgage loan required after the down payment and print these values. The down payment percent is 0.6% and home value is 8000000.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12" name="Google Shape;612;p44"/>
          <p:cNvSpPr txBox="1">
            <a:spLocks noGrp="1"/>
          </p:cNvSpPr>
          <p:nvPr>
            <p:ph type="title" idx="4"/>
          </p:nvPr>
        </p:nvSpPr>
        <p:spPr>
          <a:xfrm flipH="1">
            <a:off x="1548225" y="2581500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Q2</a:t>
            </a:r>
            <a:endParaRPr dirty="0"/>
          </a:p>
        </p:txBody>
      </p:sp>
      <p:sp>
        <p:nvSpPr>
          <p:cNvPr id="6" name="Google Shape;611;p44">
            <a:extLst>
              <a:ext uri="{FF2B5EF4-FFF2-40B4-BE49-F238E27FC236}">
                <a16:creationId xmlns:a16="http://schemas.microsoft.com/office/drawing/2014/main" id="{83A391F4-AF64-32A4-3001-B6B9EFC0AF91}"/>
              </a:ext>
            </a:extLst>
          </p:cNvPr>
          <p:cNvSpPr txBox="1">
            <a:spLocks/>
          </p:cNvSpPr>
          <p:nvPr/>
        </p:nvSpPr>
        <p:spPr>
          <a:xfrm>
            <a:off x="2763225" y="3700733"/>
            <a:ext cx="5887480" cy="73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spcAft>
                <a:spcPts val="1200"/>
              </a:spcAft>
              <a:buFont typeface="Fira Code"/>
              <a:buNone/>
            </a:pPr>
            <a:r>
              <a:rPr lang="en-US" dirty="0"/>
              <a:t>Calculate the amount of the first loan payment that will go towards interest. Do the same for the principal. Print both values. </a:t>
            </a:r>
          </a:p>
        </p:txBody>
      </p:sp>
      <p:sp>
        <p:nvSpPr>
          <p:cNvPr id="7" name="Google Shape;612;p44">
            <a:extLst>
              <a:ext uri="{FF2B5EF4-FFF2-40B4-BE49-F238E27FC236}">
                <a16:creationId xmlns:a16="http://schemas.microsoft.com/office/drawing/2014/main" id="{75C589A5-44D5-1D56-E859-8DB86BBE5C07}"/>
              </a:ext>
            </a:extLst>
          </p:cNvPr>
          <p:cNvSpPr txBox="1">
            <a:spLocks/>
          </p:cNvSpPr>
          <p:nvPr/>
        </p:nvSpPr>
        <p:spPr>
          <a:xfrm flipH="1">
            <a:off x="1548225" y="3610717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AU" dirty="0"/>
              <a:t>Q3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2" name="Google Shape;622;p45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sz="2400" dirty="0">
                <a:solidFill>
                  <a:schemeClr val="accent2"/>
                </a:solidFill>
              </a:rPr>
              <a:t>Budgeting Project Proposal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23" name="Google Shape;623;p45"/>
          <p:cNvSpPr txBox="1">
            <a:spLocks noGrp="1"/>
          </p:cNvSpPr>
          <p:nvPr>
            <p:ph type="subTitle" idx="1"/>
          </p:nvPr>
        </p:nvSpPr>
        <p:spPr>
          <a:xfrm>
            <a:off x="3038402" y="2523496"/>
            <a:ext cx="55920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Proposal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Net Worth &amp; Valuation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Power of Time &amp; Compound Interest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624" name="Google Shape;624;p4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5" name="Google Shape;625;p45"/>
          <p:cNvCxnSpPr>
            <a:endCxn id="62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You need to take into account: Rent, food expenses, entertainment expenses and emergency funds. And then adjust for taxes, salary growth and inflation (for all expenses)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  <a:sym typeface="Wingdings" panose="05000000000000000000" pitchFamily="2" charset="2"/>
              </a:rPr>
              <a:t>Constant Cumulative growth forecast: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np.cumprod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(1 + </a:t>
            </a: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np.repeat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(percentage, years)) – 1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  <a:sym typeface="Wingdings" panose="05000000000000000000" pitchFamily="2" charset="2"/>
              </a:rPr>
              <a:t>Forecasting values from growth rates: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100 * </a:t>
            </a: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np.cumprod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(1 + </a:t>
            </a: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np.repeat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(percentage, years))</a:t>
            </a:r>
            <a:endParaRPr lang="en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 Worth &amp; Valuation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Net Worth is the basis of modern accounting and a point in time measurement: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Net Worth = Assests – liabilities = Equity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Valuation is the NPV and takes into account future cash flows, salary and expenses which are adjusted for inflation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Reaching financial goals looks at investing which is the best way to combat inflation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Basics of Investing: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Diversify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Plan for the worst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Invest as early as possible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Invest continuously over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202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of Time &amp; Compound Interest</a:t>
            </a:r>
            <a:endParaRPr dirty="0"/>
          </a:p>
        </p:txBody>
      </p:sp>
      <p:sp>
        <p:nvSpPr>
          <p:cNvPr id="637" name="Google Shape;637;p4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As time increases the amount you earn increases and this can be simulated using the </a:t>
            </a:r>
            <a:r>
              <a:rPr lang="en-AU" dirty="0" err="1">
                <a:solidFill>
                  <a:schemeClr val="bg2"/>
                </a:solidFill>
              </a:rPr>
              <a:t>numpy</a:t>
            </a:r>
            <a:r>
              <a:rPr lang="en-AU" dirty="0">
                <a:solidFill>
                  <a:schemeClr val="bg2"/>
                </a:solidFill>
              </a:rPr>
              <a:t> in Python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By using the </a:t>
            </a:r>
            <a:r>
              <a:rPr lang="en-AU" dirty="0" err="1">
                <a:solidFill>
                  <a:schemeClr val="bg2"/>
                </a:solidFill>
              </a:rPr>
              <a:t>np.pmt</a:t>
            </a:r>
            <a:r>
              <a:rPr lang="en-AU" dirty="0">
                <a:solidFill>
                  <a:schemeClr val="bg2"/>
                </a:solidFill>
              </a:rPr>
              <a:t>() function in Python we can see the effect of compound interest and the power of time.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Inflation adjusting can be down by using the </a:t>
            </a:r>
            <a:r>
              <a:rPr lang="en-AU" dirty="0" err="1">
                <a:solidFill>
                  <a:schemeClr val="bg2"/>
                </a:solidFill>
              </a:rPr>
              <a:t>np.fv</a:t>
            </a:r>
            <a:r>
              <a:rPr lang="en-AU" dirty="0">
                <a:solidFill>
                  <a:schemeClr val="bg2"/>
                </a:solidFill>
              </a:rPr>
              <a:t>() function</a:t>
            </a:r>
            <a:endParaRPr lang="e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0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6067954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Calculate your salary after taxes and your monthly salary after taxes and print both values. Assume a tax rate of 30% and annual salary of $85000</a:t>
            </a:r>
            <a:endParaRPr dirty="0"/>
          </a:p>
        </p:txBody>
      </p:sp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610" name="Google Shape;610;p44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611" name="Google Shape;611;p44"/>
          <p:cNvSpPr txBox="1">
            <a:spLocks noGrp="1"/>
          </p:cNvSpPr>
          <p:nvPr>
            <p:ph type="body" idx="3"/>
          </p:nvPr>
        </p:nvSpPr>
        <p:spPr>
          <a:xfrm>
            <a:off x="2763225" y="2090625"/>
            <a:ext cx="6067954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200" dirty="0"/>
              <a:t>Create monthly forecasts of 15 years and salary growth rate 5%. Calculate equivalent monthly salary growth rate, forecast the cumulative growth and actual salary forecast. Finally plot the forecasted salary as a blue graph. Use NumPy. </a:t>
            </a:r>
            <a:endParaRPr sz="1200" dirty="0"/>
          </a:p>
        </p:txBody>
      </p:sp>
      <p:sp>
        <p:nvSpPr>
          <p:cNvPr id="612" name="Google Shape;612;p44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6067954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200" dirty="0"/>
              <a:t>Calculate savings for each month, cumulative savings using the given values. Find the final net worth, print and plot the forecasted savings as a blue graph. Use NumPy. </a:t>
            </a:r>
            <a:endParaRPr sz="1200" dirty="0"/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6067954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Your future net worth is $900000 and annual inflation is 2.5%. Calculate the present value of your terminal wealth over 15 years and print this value. </a:t>
            </a:r>
          </a:p>
        </p:txBody>
      </p:sp>
      <p:sp>
        <p:nvSpPr>
          <p:cNvPr id="616" name="Google Shape;616;p44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49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5" name="Google Shape;485;p27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</a:rPr>
              <a:t>[</a:t>
            </a:r>
            <a:r>
              <a:rPr lang="en" sz="2000" dirty="0">
                <a:solidFill>
                  <a:schemeClr val="accent1"/>
                </a:solidFill>
              </a:rPr>
              <a:t>Fundamental Financial Concepts</a:t>
            </a:r>
            <a:r>
              <a:rPr lang="en" sz="2000" dirty="0">
                <a:solidFill>
                  <a:schemeClr val="accent6"/>
                </a:solidFill>
              </a:rPr>
              <a:t>]</a:t>
            </a:r>
            <a:r>
              <a:rPr lang="en" sz="2000" dirty="0">
                <a:solidFill>
                  <a:schemeClr val="accent1"/>
                </a:solidFill>
              </a:rPr>
              <a:t> 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86" name="Google Shape;486;p27"/>
          <p:cNvSpPr txBox="1">
            <a:spLocks noGrp="1"/>
          </p:cNvSpPr>
          <p:nvPr>
            <p:ph type="subTitle" idx="1"/>
          </p:nvPr>
        </p:nvSpPr>
        <p:spPr>
          <a:xfrm>
            <a:off x="3038363" y="2580679"/>
            <a:ext cx="5684529" cy="668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Fundamental Concepts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Present &amp; Future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Net Present Value &amp; Cash Flows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487" name="Google Shape;487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8" name="Google Shape;488;p27"/>
          <p:cNvCxnSpPr>
            <a:endCxn id="48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Concepts</a:t>
            </a:r>
            <a:endParaRPr dirty="0"/>
          </a:p>
        </p:txBody>
      </p:sp>
      <p:sp>
        <p:nvSpPr>
          <p:cNvPr id="500" name="Google Shape;500;p29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Calculating return on investment is also known as the % Gain (* 100):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Return (r) = (final – initial) / (initial)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Return on Investment (Dollar Value)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Final = initial * (1 + rate of return per period 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Cumulative growth/depreciation: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Investment Value = initial at time 0 * (1 + growth rate) ^ (time/lifespan)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If r is negative the investment’s value will depreciate over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Discount factors: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Discount factor (</a:t>
            </a:r>
            <a:r>
              <a:rPr lang="en-AU" dirty="0" err="1">
                <a:solidFill>
                  <a:schemeClr val="tx2"/>
                </a:solidFill>
              </a:rPr>
              <a:t>df</a:t>
            </a:r>
            <a:r>
              <a:rPr lang="en-AU" dirty="0">
                <a:solidFill>
                  <a:schemeClr val="tx2"/>
                </a:solidFill>
              </a:rPr>
              <a:t>) = 1 / ((1+r)^t)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Initial = Future value * </a:t>
            </a:r>
            <a:r>
              <a:rPr lang="en-AU" dirty="0" err="1">
                <a:solidFill>
                  <a:schemeClr val="tx2"/>
                </a:solidFill>
              </a:rPr>
              <a:t>df</a:t>
            </a:r>
            <a:endParaRPr lang="en-AU" dirty="0">
              <a:solidFill>
                <a:schemeClr val="tx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Compound Interest: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Investment Value = initial * (1 + (r/number of compounding periods per year)) ^(t*compounding periods per year)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&amp; Future Values</a:t>
            </a:r>
            <a:endParaRPr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00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The thing to remember is that time is money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Using python we can do these calculations much more easily, but we need to import </a:t>
            </a:r>
            <a:r>
              <a:rPr lang="en-AU" dirty="0" err="1"/>
              <a:t>numpy</a:t>
            </a:r>
            <a:r>
              <a:rPr lang="en-AU" dirty="0"/>
              <a:t> as np beforehand.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Present Value in Python: 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</a:rPr>
              <a:t>np.pv</a:t>
            </a:r>
            <a:r>
              <a:rPr lang="en-AU" dirty="0">
                <a:solidFill>
                  <a:schemeClr val="tx2"/>
                </a:solidFill>
              </a:rPr>
              <a:t>(rate = ?, </a:t>
            </a:r>
            <a:r>
              <a:rPr lang="en-AU" dirty="0" err="1">
                <a:solidFill>
                  <a:schemeClr val="tx2"/>
                </a:solidFill>
              </a:rPr>
              <a:t>nper</a:t>
            </a:r>
            <a:r>
              <a:rPr lang="en-AU" dirty="0">
                <a:solidFill>
                  <a:schemeClr val="tx2"/>
                </a:solidFill>
              </a:rPr>
              <a:t> = “years”, </a:t>
            </a:r>
            <a:r>
              <a:rPr lang="en-AU" dirty="0" err="1">
                <a:solidFill>
                  <a:schemeClr val="tx2"/>
                </a:solidFill>
              </a:rPr>
              <a:t>pmt</a:t>
            </a:r>
            <a:r>
              <a:rPr lang="en-AU" dirty="0">
                <a:solidFill>
                  <a:schemeClr val="tx2"/>
                </a:solidFill>
              </a:rPr>
              <a:t> = 0, </a:t>
            </a:r>
            <a:r>
              <a:rPr lang="en-AU" dirty="0" err="1">
                <a:solidFill>
                  <a:schemeClr val="tx2"/>
                </a:solidFill>
              </a:rPr>
              <a:t>fv</a:t>
            </a:r>
            <a:r>
              <a:rPr lang="en-AU" dirty="0">
                <a:solidFill>
                  <a:schemeClr val="tx2"/>
                </a:solidFill>
              </a:rPr>
              <a:t> = “</a:t>
            </a:r>
            <a:r>
              <a:rPr lang="en-AU" dirty="0" err="1">
                <a:solidFill>
                  <a:schemeClr val="tx2"/>
                </a:solidFill>
              </a:rPr>
              <a:t>presentvalue</a:t>
            </a:r>
            <a:r>
              <a:rPr lang="en-AU" dirty="0">
                <a:solidFill>
                  <a:schemeClr val="tx2"/>
                </a:solidFill>
              </a:rPr>
              <a:t>”)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Future Value in Python: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</a:rPr>
              <a:t>np.fv</a:t>
            </a:r>
            <a:r>
              <a:rPr lang="en-AU" dirty="0">
                <a:solidFill>
                  <a:schemeClr val="tx2"/>
                </a:solidFill>
              </a:rPr>
              <a:t>(rate = ?, </a:t>
            </a:r>
            <a:r>
              <a:rPr lang="en-AU" dirty="0" err="1">
                <a:solidFill>
                  <a:schemeClr val="tx2"/>
                </a:solidFill>
              </a:rPr>
              <a:t>nper</a:t>
            </a:r>
            <a:r>
              <a:rPr lang="en-AU" dirty="0">
                <a:solidFill>
                  <a:schemeClr val="tx2"/>
                </a:solidFill>
              </a:rPr>
              <a:t> = “years”, </a:t>
            </a:r>
            <a:r>
              <a:rPr lang="en-AU" dirty="0" err="1">
                <a:solidFill>
                  <a:schemeClr val="tx2"/>
                </a:solidFill>
              </a:rPr>
              <a:t>pmt</a:t>
            </a:r>
            <a:r>
              <a:rPr lang="en-AU" dirty="0">
                <a:solidFill>
                  <a:schemeClr val="tx2"/>
                </a:solidFill>
              </a:rPr>
              <a:t> = 0, </a:t>
            </a:r>
            <a:r>
              <a:rPr lang="en-AU" dirty="0" err="1">
                <a:solidFill>
                  <a:schemeClr val="tx2"/>
                </a:solidFill>
              </a:rPr>
              <a:t>pv</a:t>
            </a:r>
            <a:r>
              <a:rPr lang="en-AU" dirty="0">
                <a:solidFill>
                  <a:schemeClr val="tx2"/>
                </a:solidFill>
              </a:rPr>
              <a:t> = “</a:t>
            </a:r>
            <a:r>
              <a:rPr lang="en-AU" dirty="0" err="1">
                <a:solidFill>
                  <a:schemeClr val="tx2"/>
                </a:solidFill>
              </a:rPr>
              <a:t>futurevalue</a:t>
            </a:r>
            <a:r>
              <a:rPr lang="en-AU" dirty="0">
                <a:solidFill>
                  <a:schemeClr val="tx2"/>
                </a:solidFill>
              </a:rPr>
              <a:t>”)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 Present Value &amp; Cash Flows</a:t>
            </a:r>
            <a:endParaRPr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328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Cash flows can be describes as a series of gains or losses from an investment over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These can be visualised in python using arrays.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Net Present Value: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</a:rPr>
              <a:t>np.npv</a:t>
            </a:r>
            <a:r>
              <a:rPr lang="en-AU" dirty="0">
                <a:solidFill>
                  <a:schemeClr val="tx2"/>
                </a:solidFill>
              </a:rPr>
              <a:t>(rate = ?, values = </a:t>
            </a:r>
            <a:r>
              <a:rPr lang="en-AU" dirty="0" err="1">
                <a:solidFill>
                  <a:schemeClr val="tx2"/>
                </a:solidFill>
              </a:rPr>
              <a:t>np.array</a:t>
            </a:r>
            <a:r>
              <a:rPr lang="en-AU" dirty="0">
                <a:solidFill>
                  <a:schemeClr val="tx2"/>
                </a:solidFill>
              </a:rPr>
              <a:t>([ ]))</a:t>
            </a:r>
          </a:p>
        </p:txBody>
      </p:sp>
    </p:spTree>
    <p:extLst>
      <p:ext uri="{BB962C8B-B14F-4D97-AF65-F5344CB8AC3E}">
        <p14:creationId xmlns:p14="http://schemas.microsoft.com/office/powerpoint/2010/main" val="129385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618827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Using the predefined variables calculate the investment compounded yearly and quarterly and print both values.</a:t>
            </a:r>
            <a:endParaRPr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518" name="Google Shape;518;p32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519" name="Google Shape;519;p32"/>
          <p:cNvSpPr txBox="1">
            <a:spLocks noGrp="1"/>
          </p:cNvSpPr>
          <p:nvPr>
            <p:ph type="body" idx="3"/>
          </p:nvPr>
        </p:nvSpPr>
        <p:spPr>
          <a:xfrm>
            <a:off x="2763225" y="2090625"/>
            <a:ext cx="618827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Using NumPy calculate present value if rate is 0.03 and 0.05, </a:t>
            </a:r>
            <a:r>
              <a:rPr lang="en-AU" dirty="0" err="1"/>
              <a:t>nper</a:t>
            </a:r>
            <a:r>
              <a:rPr lang="en-AU" dirty="0"/>
              <a:t> is 15 and 10 and the future value is 10000 respectfully. Print the result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521" name="Google Shape;521;p32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618827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Find the Net Present Value, using the predefined array, with rates of 0.03, 0.05, 0.07.</a:t>
            </a:r>
            <a:endParaRPr dirty="0"/>
          </a:p>
        </p:txBody>
      </p:sp>
      <p:sp>
        <p:nvSpPr>
          <p:cNvPr id="522" name="Google Shape;522;p32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523" name="Google Shape;523;p32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6188270" cy="75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Find diminishing cash flow with a standard rate of 0.03 and future value of 100 and years of 30, 50 and 100. </a:t>
            </a: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sz="2000" dirty="0">
                <a:solidFill>
                  <a:schemeClr val="lt2"/>
                </a:solidFill>
              </a:rPr>
              <a:t>A Tale of Two Project Proposals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31" name="Google Shape;531;p33"/>
          <p:cNvSpPr txBox="1">
            <a:spLocks noGrp="1"/>
          </p:cNvSpPr>
          <p:nvPr>
            <p:ph type="subTitle" idx="1"/>
          </p:nvPr>
        </p:nvSpPr>
        <p:spPr>
          <a:xfrm>
            <a:off x="2975812" y="2592850"/>
            <a:ext cx="6024595" cy="824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Common Analysis Methods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Weighted Average Cost of Capital (WACC)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Comparing two Projects of Different Life Spans</a:t>
            </a:r>
          </a:p>
        </p:txBody>
      </p:sp>
      <p:sp>
        <p:nvSpPr>
          <p:cNvPr id="532" name="Google Shape;532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3" name="Google Shape;533;p33"/>
          <p:cNvCxnSpPr>
            <a:endCxn id="532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1585</Words>
  <Application>Microsoft Office PowerPoint</Application>
  <PresentationFormat>On-screen Show (16:9)</PresentationFormat>
  <Paragraphs>169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Montserrat</vt:lpstr>
      <vt:lpstr>Fira Code</vt:lpstr>
      <vt:lpstr>Courier New</vt:lpstr>
      <vt:lpstr>Programming Language Workshop for Beginners by Slidesgo</vt:lpstr>
      <vt:lpstr>Introduction to Financial Concepts In Python{</vt:lpstr>
      <vt:lpstr>01</vt:lpstr>
      <vt:lpstr>01 {</vt:lpstr>
      <vt:lpstr>Fundamental Concepts</vt:lpstr>
      <vt:lpstr>Present &amp; Future Values</vt:lpstr>
      <vt:lpstr>Net Present Value &amp; Cash Flows</vt:lpstr>
      <vt:lpstr>Let’s Practise </vt:lpstr>
      <vt:lpstr>Exercises</vt:lpstr>
      <vt:lpstr>02 {</vt:lpstr>
      <vt:lpstr>Common Analysis Methods</vt:lpstr>
      <vt:lpstr>Weighted Average Cost of Capital (WACC)</vt:lpstr>
      <vt:lpstr>Comparing Two Projects of Different Life Spans</vt:lpstr>
      <vt:lpstr>Let’s Practise </vt:lpstr>
      <vt:lpstr>Exercises</vt:lpstr>
      <vt:lpstr>03 {</vt:lpstr>
      <vt:lpstr>Taking Out A Mortgage</vt:lpstr>
      <vt:lpstr>Amortization, interest &amp; Principal</vt:lpstr>
      <vt:lpstr>Home Ownership, Equity &amp; Forecasting</vt:lpstr>
      <vt:lpstr>Let’s Practise </vt:lpstr>
      <vt:lpstr>Exercises</vt:lpstr>
      <vt:lpstr>04 {</vt:lpstr>
      <vt:lpstr>Project Proposal</vt:lpstr>
      <vt:lpstr>Net Worth &amp; Valuation</vt:lpstr>
      <vt:lpstr>Power of Time &amp; Compound Interest</vt:lpstr>
      <vt:lpstr>Let’s Practise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Statistics{</dc:title>
  <cp:lastModifiedBy>Thaveesha Basnayake</cp:lastModifiedBy>
  <cp:revision>8</cp:revision>
  <dcterms:modified xsi:type="dcterms:W3CDTF">2023-07-10T09:53:34Z</dcterms:modified>
</cp:coreProperties>
</file>