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Fira Code"/>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102376-27BF-4457-B9B9-5D03664E4EC3}">
  <a:tblStyle styleId="{4E102376-27BF-4457-B9B9-5D03664E4EC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FiraCode-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FiraCode-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e7b51334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e7b51334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Answers in the </a:t>
            </a:r>
            <a:r>
              <a:rPr lang="en"/>
              <a:t>https://colab.research.google.com/drive/1U7qzUrhphAt0X94Bt8OB7qbTaHj69C9n#scrollTo=04yZf3CwH6Yx</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2eb2a523a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2eb2a523a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2eb2a523a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2eb2a523a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2eb2a523a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2eb2a523a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2eb2a523a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2eb2a523a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2eb2a523a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2eb2a523a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56bd5db58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56bd5db58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2eb2a523a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2eb2a523a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56bd5db5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56bd5db5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56bd5db58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256bd5db58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56bd5db58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56bd5db58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e7b3cc9d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e7b3cc9d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56bd5db58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56bd5db58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2eb2a523a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2eb2a523a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256bd5db58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256bd5db58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56bd5db58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256bd5db58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56bd5db58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56bd5db58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56bd5db58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256bd5db58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56bd5db58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256bd5db58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256bd5db58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256bd5db58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e7f9c668d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e7f9c668d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2eb2a523a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2eb2a523a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2eb2a523a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2eb2a523a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2eb2a523a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2eb2a523a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2eb2a523a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2eb2a523a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56bd5db58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56bd5db58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2eb2a523a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2eb2a523a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 name="Google Shape;14;p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4" name="Shape 164"/>
        <p:cNvGrpSpPr/>
        <p:nvPr/>
      </p:nvGrpSpPr>
      <p:grpSpPr>
        <a:xfrm>
          <a:off x="0" y="0"/>
          <a:ext cx="0" cy="0"/>
          <a:chOff x="0" y="0"/>
          <a:chExt cx="0" cy="0"/>
        </a:xfrm>
      </p:grpSpPr>
      <p:sp>
        <p:nvSpPr>
          <p:cNvPr id="165" name="Google Shape;165;p1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txBox="1"/>
          <p:nvPr>
            <p:ph hasCustomPrompt="1" type="title"/>
          </p:nvPr>
        </p:nvSpPr>
        <p:spPr>
          <a:xfrm>
            <a:off x="1084225" y="1311425"/>
            <a:ext cx="6379200" cy="1018500"/>
          </a:xfrm>
          <a:prstGeom prst="rect">
            <a:avLst/>
          </a:prstGeom>
        </p:spPr>
        <p:txBody>
          <a:bodyPr anchorCtr="0" anchor="ctr" bIns="91425" lIns="91425" spcFirstLastPara="1" rIns="91425" wrap="square" tIns="91425">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8" name="Google Shape;168;p11"/>
          <p:cNvSpPr txBox="1"/>
          <p:nvPr>
            <p:ph idx="1" type="body"/>
          </p:nvPr>
        </p:nvSpPr>
        <p:spPr>
          <a:xfrm>
            <a:off x="1554225" y="2486925"/>
            <a:ext cx="6689100" cy="5280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800">
                <a:solidFill>
                  <a:schemeClr val="accent3"/>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69" name="Google Shape;169;p1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0" name="Google Shape;170;p1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1" name="Google Shape;171;p1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2" name="Google Shape;172;p1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3" name="Google Shape;173;p1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74" name="Google Shape;174;p1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75" name="Google Shape;175;p1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76" name="Google Shape;176;p1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77" name="Google Shape;177;p1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78" name="Google Shape;178;p1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79" name="Google Shape;179;p1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2" name="Google Shape;182;p1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83" name="Shape 1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84"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txBox="1"/>
          <p:nvPr>
            <p:ph hasCustomPrompt="1" type="title"/>
          </p:nvPr>
        </p:nvSpPr>
        <p:spPr>
          <a:xfrm flipH="1">
            <a:off x="1460450" y="1436713"/>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88" name="Google Shape;188;p13"/>
          <p:cNvSpPr txBox="1"/>
          <p:nvPr>
            <p:ph idx="1" type="subTitle"/>
          </p:nvPr>
        </p:nvSpPr>
        <p:spPr>
          <a:xfrm>
            <a:off x="2332550" y="177511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89" name="Google Shape;189;p13"/>
          <p:cNvSpPr txBox="1"/>
          <p:nvPr>
            <p:ph idx="2" type="subTitle"/>
          </p:nvPr>
        </p:nvSpPr>
        <p:spPr>
          <a:xfrm>
            <a:off x="2332550" y="1436725"/>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accent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0" name="Google Shape;190;p13"/>
          <p:cNvSpPr txBox="1"/>
          <p:nvPr>
            <p:ph hasCustomPrompt="1" idx="3" type="title"/>
          </p:nvPr>
        </p:nvSpPr>
        <p:spPr>
          <a:xfrm flipH="1">
            <a:off x="2850125" y="241986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1" name="Google Shape;191;p13"/>
          <p:cNvSpPr txBox="1"/>
          <p:nvPr>
            <p:ph idx="4" type="subTitle"/>
          </p:nvPr>
        </p:nvSpPr>
        <p:spPr>
          <a:xfrm>
            <a:off x="3722225" y="275546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2" name="Google Shape;192;p13"/>
          <p:cNvSpPr txBox="1"/>
          <p:nvPr>
            <p:ph idx="5" type="subTitle"/>
          </p:nvPr>
        </p:nvSpPr>
        <p:spPr>
          <a:xfrm>
            <a:off x="3722225" y="241985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lt2"/>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3" name="Google Shape;193;p13"/>
          <p:cNvSpPr txBox="1"/>
          <p:nvPr>
            <p:ph hasCustomPrompt="1" idx="6" type="title"/>
          </p:nvPr>
        </p:nvSpPr>
        <p:spPr>
          <a:xfrm flipH="1">
            <a:off x="4242875" y="340021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4" name="Google Shape;194;p13"/>
          <p:cNvSpPr txBox="1"/>
          <p:nvPr>
            <p:ph idx="7" type="subTitle"/>
          </p:nvPr>
        </p:nvSpPr>
        <p:spPr>
          <a:xfrm>
            <a:off x="5114975" y="373859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5" name="Google Shape;195;p13"/>
          <p:cNvSpPr txBox="1"/>
          <p:nvPr>
            <p:ph idx="8" type="subTitle"/>
          </p:nvPr>
        </p:nvSpPr>
        <p:spPr>
          <a:xfrm>
            <a:off x="5114975" y="340020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6" name="Google Shape;196;p1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11" name="Shape 211"/>
        <p:cNvGrpSpPr/>
        <p:nvPr/>
      </p:nvGrpSpPr>
      <p:grpSpPr>
        <a:xfrm>
          <a:off x="0" y="0"/>
          <a:ext cx="0" cy="0"/>
          <a:chOff x="0" y="0"/>
          <a:chExt cx="0" cy="0"/>
        </a:xfrm>
      </p:grpSpPr>
      <p:sp>
        <p:nvSpPr>
          <p:cNvPr id="212" name="Google Shape;212;p1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txBox="1"/>
          <p:nvPr>
            <p:ph type="title"/>
          </p:nvPr>
        </p:nvSpPr>
        <p:spPr>
          <a:xfrm>
            <a:off x="1752950" y="3005100"/>
            <a:ext cx="6109200" cy="37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200"/>
              <a:buNone/>
              <a:defRPr sz="18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5" name="Google Shape;215;p14"/>
          <p:cNvSpPr txBox="1"/>
          <p:nvPr>
            <p:ph idx="1" type="subTitle"/>
          </p:nvPr>
        </p:nvSpPr>
        <p:spPr>
          <a:xfrm>
            <a:off x="1752950" y="1764900"/>
            <a:ext cx="6109200" cy="12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accent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6" name="Google Shape;216;p1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7" name="Google Shape;217;p1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8" name="Google Shape;218;p1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9" name="Google Shape;219;p1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20" name="Google Shape;220;p1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21" name="Google Shape;221;p1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22" name="Google Shape;222;p1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3" name="Google Shape;223;p1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4" name="Google Shape;224;p1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5" name="Google Shape;225;p1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6" name="Google Shape;226;p1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7" name="Google Shape;227;p1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8" name="Google Shape;228;p1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9" name="Google Shape;229;p1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30"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txBox="1"/>
          <p:nvPr>
            <p:ph idx="1" type="subTitle"/>
          </p:nvPr>
        </p:nvSpPr>
        <p:spPr>
          <a:xfrm>
            <a:off x="3443750" y="3621269"/>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4" name="Google Shape;234;p15"/>
          <p:cNvSpPr txBox="1"/>
          <p:nvPr>
            <p:ph idx="2" type="subTitle"/>
          </p:nvPr>
        </p:nvSpPr>
        <p:spPr>
          <a:xfrm>
            <a:off x="3051250" y="26383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5" name="Google Shape;235;p15"/>
          <p:cNvSpPr txBox="1"/>
          <p:nvPr>
            <p:ph idx="3" type="subTitle"/>
          </p:nvPr>
        </p:nvSpPr>
        <p:spPr>
          <a:xfrm>
            <a:off x="3051250" y="23304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6" name="Google Shape;236;p15"/>
          <p:cNvSpPr txBox="1"/>
          <p:nvPr>
            <p:ph idx="4" type="subTitle"/>
          </p:nvPr>
        </p:nvSpPr>
        <p:spPr>
          <a:xfrm>
            <a:off x="2624725" y="16554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7" name="Google Shape;237;p15"/>
          <p:cNvSpPr txBox="1"/>
          <p:nvPr>
            <p:ph idx="5" type="subTitle"/>
          </p:nvPr>
        </p:nvSpPr>
        <p:spPr>
          <a:xfrm>
            <a:off x="2624725" y="13475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8" name="Google Shape;238;p15"/>
          <p:cNvSpPr txBox="1"/>
          <p:nvPr>
            <p:ph idx="6" type="subTitle"/>
          </p:nvPr>
        </p:nvSpPr>
        <p:spPr>
          <a:xfrm>
            <a:off x="3443750" y="3313350"/>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9" name="Google Shape;239;p1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54"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txBox="1"/>
          <p:nvPr>
            <p:ph idx="1" type="subTitle"/>
          </p:nvPr>
        </p:nvSpPr>
        <p:spPr>
          <a:xfrm>
            <a:off x="5596231" y="1767554"/>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8" name="Google Shape;258;p16"/>
          <p:cNvSpPr txBox="1"/>
          <p:nvPr>
            <p:ph idx="2" type="subTitle"/>
          </p:nvPr>
        </p:nvSpPr>
        <p:spPr>
          <a:xfrm>
            <a:off x="2494725" y="1767558"/>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9" name="Google Shape;259;p16"/>
          <p:cNvSpPr txBox="1"/>
          <p:nvPr>
            <p:ph idx="3" type="subTitle"/>
          </p:nvPr>
        </p:nvSpPr>
        <p:spPr>
          <a:xfrm>
            <a:off x="24947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0" name="Google Shape;260;p16"/>
          <p:cNvSpPr txBox="1"/>
          <p:nvPr>
            <p:ph idx="4" type="subTitle"/>
          </p:nvPr>
        </p:nvSpPr>
        <p:spPr>
          <a:xfrm>
            <a:off x="55962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1" name="Google Shape;261;p16"/>
          <p:cNvSpPr txBox="1"/>
          <p:nvPr>
            <p:ph idx="5" type="subTitle"/>
          </p:nvPr>
        </p:nvSpPr>
        <p:spPr>
          <a:xfrm>
            <a:off x="6030031" y="3371329"/>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2" name="Google Shape;262;p16"/>
          <p:cNvSpPr txBox="1"/>
          <p:nvPr>
            <p:ph idx="6" type="subTitle"/>
          </p:nvPr>
        </p:nvSpPr>
        <p:spPr>
          <a:xfrm>
            <a:off x="2928525" y="3371333"/>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3" name="Google Shape;263;p16"/>
          <p:cNvSpPr txBox="1"/>
          <p:nvPr>
            <p:ph idx="7" type="subTitle"/>
          </p:nvPr>
        </p:nvSpPr>
        <p:spPr>
          <a:xfrm>
            <a:off x="29285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4" name="Google Shape;264;p16"/>
          <p:cNvSpPr txBox="1"/>
          <p:nvPr>
            <p:ph idx="8" type="subTitle"/>
          </p:nvPr>
        </p:nvSpPr>
        <p:spPr>
          <a:xfrm>
            <a:off x="60300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5" name="Google Shape;265;p1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6" name="Google Shape;266;p1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7" name="Google Shape;267;p1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8" name="Google Shape;268;p1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9" name="Google Shape;269;p1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70" name="Google Shape;270;p1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71" name="Google Shape;271;p1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72" name="Google Shape;272;p1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73" name="Google Shape;273;p1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4" name="Google Shape;274;p1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5" name="Google Shape;275;p1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6" name="Google Shape;276;p1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7" name="Google Shape;277;p1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8" name="Google Shape;278;p1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9" name="Google Shape;279;p1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80" name="Shape 280"/>
        <p:cNvGrpSpPr/>
        <p:nvPr/>
      </p:nvGrpSpPr>
      <p:grpSpPr>
        <a:xfrm>
          <a:off x="0" y="0"/>
          <a:ext cx="0" cy="0"/>
          <a:chOff x="0" y="0"/>
          <a:chExt cx="0" cy="0"/>
        </a:xfrm>
      </p:grpSpPr>
      <p:sp>
        <p:nvSpPr>
          <p:cNvPr id="281" name="Google Shape;281;p1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txBox="1"/>
          <p:nvPr>
            <p:ph idx="1" type="subTitle"/>
          </p:nvPr>
        </p:nvSpPr>
        <p:spPr>
          <a:xfrm>
            <a:off x="1679425" y="1587644"/>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4" name="Google Shape;284;p17"/>
          <p:cNvSpPr txBox="1"/>
          <p:nvPr>
            <p:ph idx="2" type="subTitle"/>
          </p:nvPr>
        </p:nvSpPr>
        <p:spPr>
          <a:xfrm>
            <a:off x="1679425" y="126990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5" name="Google Shape;285;p17"/>
          <p:cNvSpPr txBox="1"/>
          <p:nvPr>
            <p:ph idx="3" type="subTitle"/>
          </p:nvPr>
        </p:nvSpPr>
        <p:spPr>
          <a:xfrm>
            <a:off x="2536285" y="3541351"/>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6" name="Google Shape;286;p17"/>
          <p:cNvSpPr txBox="1"/>
          <p:nvPr>
            <p:ph idx="4" type="subTitle"/>
          </p:nvPr>
        </p:nvSpPr>
        <p:spPr>
          <a:xfrm>
            <a:off x="2536286" y="322145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7" name="Google Shape;287;p17"/>
          <p:cNvSpPr txBox="1"/>
          <p:nvPr>
            <p:ph idx="5" type="subTitle"/>
          </p:nvPr>
        </p:nvSpPr>
        <p:spPr>
          <a:xfrm>
            <a:off x="4994100" y="1577676"/>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8" name="Google Shape;288;p17"/>
          <p:cNvSpPr txBox="1"/>
          <p:nvPr>
            <p:ph idx="6" type="subTitle"/>
          </p:nvPr>
        </p:nvSpPr>
        <p:spPr>
          <a:xfrm>
            <a:off x="4994100" y="12577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9" name="Google Shape;289;p17"/>
          <p:cNvSpPr txBox="1"/>
          <p:nvPr>
            <p:ph idx="7" type="subTitle"/>
          </p:nvPr>
        </p:nvSpPr>
        <p:spPr>
          <a:xfrm>
            <a:off x="2099975"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0" name="Google Shape;290;p17"/>
          <p:cNvSpPr txBox="1"/>
          <p:nvPr>
            <p:ph idx="8" type="subTitle"/>
          </p:nvPr>
        </p:nvSpPr>
        <p:spPr>
          <a:xfrm>
            <a:off x="2099975"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1" name="Google Shape;291;p17"/>
          <p:cNvSpPr txBox="1"/>
          <p:nvPr>
            <p:ph idx="9" type="subTitle"/>
          </p:nvPr>
        </p:nvSpPr>
        <p:spPr>
          <a:xfrm>
            <a:off x="5414650"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2" name="Google Shape;292;p17"/>
          <p:cNvSpPr txBox="1"/>
          <p:nvPr>
            <p:ph idx="13" type="subTitle"/>
          </p:nvPr>
        </p:nvSpPr>
        <p:spPr>
          <a:xfrm>
            <a:off x="5414650"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3" name="Google Shape;293;p17"/>
          <p:cNvSpPr txBox="1"/>
          <p:nvPr>
            <p:ph idx="14" type="subTitle"/>
          </p:nvPr>
        </p:nvSpPr>
        <p:spPr>
          <a:xfrm>
            <a:off x="5846735" y="355131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4" name="Google Shape;294;p17"/>
          <p:cNvSpPr txBox="1"/>
          <p:nvPr>
            <p:ph idx="15" type="subTitle"/>
          </p:nvPr>
        </p:nvSpPr>
        <p:spPr>
          <a:xfrm>
            <a:off x="5846736" y="32335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5" name="Google Shape;295;p1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96" name="Google Shape;296;p1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97" name="Google Shape;297;p1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98" name="Google Shape;298;p1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99" name="Google Shape;299;p1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00" name="Google Shape;300;p1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01" name="Google Shape;301;p1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02" name="Google Shape;302;p1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03" name="Google Shape;303;p1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04" name="Google Shape;304;p1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05" name="Google Shape;305;p1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06" name="Google Shape;306;p1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07" name="Google Shape;307;p1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08" name="Google Shape;308;p1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09" name="Google Shape;309;p1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310" name="Shape 310"/>
        <p:cNvGrpSpPr/>
        <p:nvPr/>
      </p:nvGrpSpPr>
      <p:grpSpPr>
        <a:xfrm>
          <a:off x="0" y="0"/>
          <a:ext cx="0" cy="0"/>
          <a:chOff x="0" y="0"/>
          <a:chExt cx="0" cy="0"/>
        </a:xfrm>
      </p:grpSpPr>
      <p:sp>
        <p:nvSpPr>
          <p:cNvPr id="311" name="Google Shape;311;p1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txBox="1"/>
          <p:nvPr>
            <p:ph hasCustomPrompt="1" type="title"/>
          </p:nvPr>
        </p:nvSpPr>
        <p:spPr>
          <a:xfrm>
            <a:off x="1134200" y="686250"/>
            <a:ext cx="5341200" cy="637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5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14" name="Google Shape;314;p18"/>
          <p:cNvSpPr txBox="1"/>
          <p:nvPr>
            <p:ph idx="1" type="subTitle"/>
          </p:nvPr>
        </p:nvSpPr>
        <p:spPr>
          <a:xfrm>
            <a:off x="1664475" y="1323750"/>
            <a:ext cx="48108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15" name="Google Shape;315;p1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16" name="Google Shape;316;p1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17" name="Google Shape;317;p1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18" name="Google Shape;318;p1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19" name="Google Shape;319;p1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20" name="Google Shape;320;p1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21" name="Google Shape;321;p1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22" name="Google Shape;322;p1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23" name="Google Shape;323;p1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24" name="Google Shape;324;p1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25" name="Google Shape;325;p1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26" name="Google Shape;326;p1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27" name="Google Shape;327;p1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28" name="Google Shape;328;p1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29" name="Google Shape;329;p18"/>
          <p:cNvSpPr txBox="1"/>
          <p:nvPr>
            <p:ph hasCustomPrompt="1" idx="2" type="title"/>
          </p:nvPr>
        </p:nvSpPr>
        <p:spPr>
          <a:xfrm>
            <a:off x="2100875" y="2016175"/>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0" name="Google Shape;330;p18"/>
          <p:cNvSpPr txBox="1"/>
          <p:nvPr>
            <p:ph idx="3" type="subTitle"/>
          </p:nvPr>
        </p:nvSpPr>
        <p:spPr>
          <a:xfrm>
            <a:off x="2100875" y="2506366"/>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31" name="Google Shape;331;p18"/>
          <p:cNvSpPr txBox="1"/>
          <p:nvPr>
            <p:ph hasCustomPrompt="1" idx="4" type="title"/>
          </p:nvPr>
        </p:nvSpPr>
        <p:spPr>
          <a:xfrm>
            <a:off x="2100875" y="3013959"/>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2" name="Google Shape;332;p18"/>
          <p:cNvSpPr txBox="1"/>
          <p:nvPr>
            <p:ph idx="5" type="subTitle"/>
          </p:nvPr>
        </p:nvSpPr>
        <p:spPr>
          <a:xfrm>
            <a:off x="2100875" y="3504150"/>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333" name="Shape 333"/>
        <p:cNvGrpSpPr/>
        <p:nvPr/>
      </p:nvGrpSpPr>
      <p:grpSpPr>
        <a:xfrm>
          <a:off x="0" y="0"/>
          <a:ext cx="0" cy="0"/>
          <a:chOff x="0" y="0"/>
          <a:chExt cx="0" cy="0"/>
        </a:xfrm>
      </p:grpSpPr>
      <p:sp>
        <p:nvSpPr>
          <p:cNvPr id="334" name="Google Shape;334;p1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txBox="1"/>
          <p:nvPr>
            <p:ph idx="1" type="body"/>
          </p:nvPr>
        </p:nvSpPr>
        <p:spPr>
          <a:xfrm>
            <a:off x="3306200" y="2227588"/>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37" name="Google Shape;337;p1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38" name="Google Shape;338;p1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39" name="Google Shape;339;p1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0" name="Google Shape;340;p1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1" name="Google Shape;341;p1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2" name="Google Shape;342;p1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3" name="Google Shape;343;p1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4" name="Google Shape;344;p1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5" name="Google Shape;345;p1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6" name="Google Shape;346;p1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47" name="Google Shape;347;p1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48" name="Google Shape;348;p1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49" name="Google Shape;349;p1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0" name="Google Shape;350;p1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1" name="Google Shape;351;p1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2" name="Google Shape;352;p19"/>
          <p:cNvSpPr txBox="1"/>
          <p:nvPr>
            <p:ph hasCustomPrompt="1" idx="2" type="title"/>
          </p:nvPr>
        </p:nvSpPr>
        <p:spPr>
          <a:xfrm flipH="1">
            <a:off x="2091200" y="2372263"/>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3" name="Google Shape;353;p19"/>
          <p:cNvSpPr txBox="1"/>
          <p:nvPr>
            <p:ph idx="3" type="body"/>
          </p:nvPr>
        </p:nvSpPr>
        <p:spPr>
          <a:xfrm>
            <a:off x="3739600" y="3164425"/>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54" name="Google Shape;354;p19"/>
          <p:cNvSpPr txBox="1"/>
          <p:nvPr>
            <p:ph hasCustomPrompt="1" idx="4" type="title"/>
          </p:nvPr>
        </p:nvSpPr>
        <p:spPr>
          <a:xfrm flipH="1">
            <a:off x="2524600" y="3309175"/>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5" name="Google Shape;355;p19"/>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356"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txBox="1"/>
          <p:nvPr>
            <p:ph idx="1" type="subTitle"/>
          </p:nvPr>
        </p:nvSpPr>
        <p:spPr>
          <a:xfrm>
            <a:off x="1667256" y="2355825"/>
            <a:ext cx="2891100" cy="1566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360" name="Google Shape;360;p20"/>
          <p:cNvSpPr txBox="1"/>
          <p:nvPr>
            <p:ph type="title"/>
          </p:nvPr>
        </p:nvSpPr>
        <p:spPr>
          <a:xfrm>
            <a:off x="1121875" y="1183920"/>
            <a:ext cx="2891100" cy="112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1" name="Google Shape;361;p2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hasCustomPrompt="1" type="title"/>
          </p:nvPr>
        </p:nvSpPr>
        <p:spPr>
          <a:xfrm flipH="1">
            <a:off x="2054663" y="586975"/>
            <a:ext cx="1842300" cy="11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0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 name="Google Shape;33;p3"/>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3"/>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4" name="Google Shape;34;p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375" name="Shape 375"/>
        <p:cNvGrpSpPr/>
        <p:nvPr/>
      </p:nvGrpSpPr>
      <p:grpSpPr>
        <a:xfrm>
          <a:off x="0" y="0"/>
          <a:ext cx="0" cy="0"/>
          <a:chOff x="0" y="0"/>
          <a:chExt cx="0" cy="0"/>
        </a:xfrm>
      </p:grpSpPr>
      <p:sp>
        <p:nvSpPr>
          <p:cNvPr id="376" name="Google Shape;376;p2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79" name="Google Shape;379;p2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0" name="Google Shape;380;p2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1" name="Google Shape;381;p2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2" name="Google Shape;382;p2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3" name="Google Shape;383;p2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4" name="Google Shape;384;p2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5" name="Google Shape;385;p2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86" name="Google Shape;386;p2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87" name="Google Shape;387;p2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88" name="Google Shape;388;p2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89" name="Google Shape;389;p2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0" name="Google Shape;390;p2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1" name="Google Shape;391;p2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2" name="Google Shape;392;p21"/>
          <p:cNvSpPr txBox="1"/>
          <p:nvPr>
            <p:ph idx="1" type="body"/>
          </p:nvPr>
        </p:nvSpPr>
        <p:spPr>
          <a:xfrm>
            <a:off x="2090500" y="1956600"/>
            <a:ext cx="5111400" cy="210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2000">
                <a:solidFill>
                  <a:schemeClr val="accent3"/>
                </a:solidFill>
              </a:defRPr>
            </a:lvl1pPr>
            <a:lvl2pPr indent="-330200" lvl="1" marL="914400" rtl="0">
              <a:lnSpc>
                <a:spcPct val="100000"/>
              </a:lnSpc>
              <a:spcBef>
                <a:spcPts val="0"/>
              </a:spcBef>
              <a:spcAft>
                <a:spcPts val="0"/>
              </a:spcAft>
              <a:buClr>
                <a:schemeClr val="accent3"/>
              </a:buClr>
              <a:buSzPts val="1600"/>
              <a:buFont typeface="Montserrat"/>
              <a:buChar char="○"/>
              <a:defRPr sz="1200">
                <a:solidFill>
                  <a:schemeClr val="accent3"/>
                </a:solidFill>
              </a:defRPr>
            </a:lvl2pPr>
            <a:lvl3pPr indent="-330200" lvl="2" marL="1371600" rtl="0">
              <a:spcBef>
                <a:spcPts val="0"/>
              </a:spcBef>
              <a:spcAft>
                <a:spcPts val="0"/>
              </a:spcAft>
              <a:buClr>
                <a:schemeClr val="accent3"/>
              </a:buClr>
              <a:buSzPts val="1600"/>
              <a:buFont typeface="Montserrat"/>
              <a:buChar char="■"/>
              <a:defRPr>
                <a:solidFill>
                  <a:schemeClr val="accent3"/>
                </a:solidFill>
              </a:defRPr>
            </a:lvl3pPr>
            <a:lvl4pPr indent="-330200" lvl="3" marL="1828800" rtl="0">
              <a:spcBef>
                <a:spcPts val="0"/>
              </a:spcBef>
              <a:spcAft>
                <a:spcPts val="0"/>
              </a:spcAft>
              <a:buClr>
                <a:schemeClr val="accent3"/>
              </a:buClr>
              <a:buSzPts val="1600"/>
              <a:buFont typeface="Montserrat"/>
              <a:buChar char="●"/>
              <a:defRPr>
                <a:solidFill>
                  <a:schemeClr val="accent3"/>
                </a:solidFill>
              </a:defRPr>
            </a:lvl4pPr>
            <a:lvl5pPr indent="-330200" lvl="4" marL="2286000" rtl="0">
              <a:spcBef>
                <a:spcPts val="0"/>
              </a:spcBef>
              <a:spcAft>
                <a:spcPts val="0"/>
              </a:spcAft>
              <a:buClr>
                <a:schemeClr val="accent3"/>
              </a:buClr>
              <a:buSzPts val="1600"/>
              <a:buFont typeface="Montserrat"/>
              <a:buChar char="○"/>
              <a:defRPr>
                <a:solidFill>
                  <a:schemeClr val="accent3"/>
                </a:solidFill>
              </a:defRPr>
            </a:lvl5pPr>
            <a:lvl6pPr indent="-330200" lvl="5" marL="2743200" rtl="0">
              <a:spcBef>
                <a:spcPts val="0"/>
              </a:spcBef>
              <a:spcAft>
                <a:spcPts val="0"/>
              </a:spcAft>
              <a:buClr>
                <a:schemeClr val="accent3"/>
              </a:buClr>
              <a:buSzPts val="1600"/>
              <a:buFont typeface="Montserrat"/>
              <a:buChar char="■"/>
              <a:defRPr>
                <a:solidFill>
                  <a:schemeClr val="accent3"/>
                </a:solidFill>
              </a:defRPr>
            </a:lvl6pPr>
            <a:lvl7pPr indent="-330200" lvl="6" marL="3200400" rtl="0">
              <a:spcBef>
                <a:spcPts val="0"/>
              </a:spcBef>
              <a:spcAft>
                <a:spcPts val="0"/>
              </a:spcAft>
              <a:buClr>
                <a:schemeClr val="accent3"/>
              </a:buClr>
              <a:buSzPts val="1600"/>
              <a:buFont typeface="Montserrat"/>
              <a:buChar char="●"/>
              <a:defRPr>
                <a:solidFill>
                  <a:schemeClr val="accent3"/>
                </a:solidFill>
              </a:defRPr>
            </a:lvl7pPr>
            <a:lvl8pPr indent="-330200" lvl="7" marL="3657600" rtl="0">
              <a:spcBef>
                <a:spcPts val="0"/>
              </a:spcBef>
              <a:spcAft>
                <a:spcPts val="0"/>
              </a:spcAft>
              <a:buClr>
                <a:schemeClr val="accent3"/>
              </a:buClr>
              <a:buSzPts val="1600"/>
              <a:buFont typeface="Montserrat"/>
              <a:buChar char="○"/>
              <a:defRPr>
                <a:solidFill>
                  <a:schemeClr val="accent3"/>
                </a:solidFill>
              </a:defRPr>
            </a:lvl8pPr>
            <a:lvl9pPr indent="-330200" lvl="8" marL="4114800" rtl="0">
              <a:spcBef>
                <a:spcPts val="0"/>
              </a:spcBef>
              <a:spcAft>
                <a:spcPts val="0"/>
              </a:spcAft>
              <a:buClr>
                <a:schemeClr val="accent3"/>
              </a:buClr>
              <a:buSzPts val="1600"/>
              <a:buFont typeface="Montserrat"/>
              <a:buChar char="■"/>
              <a:defRPr>
                <a:solidFill>
                  <a:schemeClr val="accent3"/>
                </a:solidFill>
              </a:defRPr>
            </a:lvl9pPr>
          </a:lstStyle>
          <a:p/>
        </p:txBody>
      </p:sp>
      <p:sp>
        <p:nvSpPr>
          <p:cNvPr id="393" name="Google Shape;393;p21"/>
          <p:cNvSpPr txBox="1"/>
          <p:nvPr>
            <p:ph idx="2" type="subTitle"/>
          </p:nvPr>
        </p:nvSpPr>
        <p:spPr>
          <a:xfrm>
            <a:off x="1676975" y="1309850"/>
            <a:ext cx="54507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rtl="0" algn="ctr">
              <a:lnSpc>
                <a:spcPct val="100000"/>
              </a:lnSpc>
              <a:spcBef>
                <a:spcPts val="0"/>
              </a:spcBef>
              <a:spcAft>
                <a:spcPts val="0"/>
              </a:spcAft>
              <a:buClr>
                <a:schemeClr val="accent3"/>
              </a:buClr>
              <a:buSzPts val="2000"/>
              <a:buNone/>
              <a:defRPr b="1" sz="2000">
                <a:solidFill>
                  <a:schemeClr val="accent3"/>
                </a:solidFill>
              </a:defRPr>
            </a:lvl2pPr>
            <a:lvl3pPr lvl="2" rtl="0" algn="ctr">
              <a:lnSpc>
                <a:spcPct val="100000"/>
              </a:lnSpc>
              <a:spcBef>
                <a:spcPts val="0"/>
              </a:spcBef>
              <a:spcAft>
                <a:spcPts val="0"/>
              </a:spcAft>
              <a:buClr>
                <a:schemeClr val="accent3"/>
              </a:buClr>
              <a:buSzPts val="2000"/>
              <a:buNone/>
              <a:defRPr b="1" sz="2000">
                <a:solidFill>
                  <a:schemeClr val="accent3"/>
                </a:solidFill>
              </a:defRPr>
            </a:lvl3pPr>
            <a:lvl4pPr lvl="3" rtl="0" algn="ctr">
              <a:lnSpc>
                <a:spcPct val="100000"/>
              </a:lnSpc>
              <a:spcBef>
                <a:spcPts val="0"/>
              </a:spcBef>
              <a:spcAft>
                <a:spcPts val="0"/>
              </a:spcAft>
              <a:buClr>
                <a:schemeClr val="accent3"/>
              </a:buClr>
              <a:buSzPts val="2000"/>
              <a:buNone/>
              <a:defRPr b="1" sz="2000">
                <a:solidFill>
                  <a:schemeClr val="accent3"/>
                </a:solidFill>
              </a:defRPr>
            </a:lvl4pPr>
            <a:lvl5pPr lvl="4" rtl="0" algn="ctr">
              <a:lnSpc>
                <a:spcPct val="100000"/>
              </a:lnSpc>
              <a:spcBef>
                <a:spcPts val="0"/>
              </a:spcBef>
              <a:spcAft>
                <a:spcPts val="0"/>
              </a:spcAft>
              <a:buClr>
                <a:schemeClr val="accent3"/>
              </a:buClr>
              <a:buSzPts val="2000"/>
              <a:buNone/>
              <a:defRPr b="1" sz="2000">
                <a:solidFill>
                  <a:schemeClr val="accent3"/>
                </a:solidFill>
              </a:defRPr>
            </a:lvl5pPr>
            <a:lvl6pPr lvl="5" rtl="0" algn="ctr">
              <a:lnSpc>
                <a:spcPct val="100000"/>
              </a:lnSpc>
              <a:spcBef>
                <a:spcPts val="0"/>
              </a:spcBef>
              <a:spcAft>
                <a:spcPts val="0"/>
              </a:spcAft>
              <a:buClr>
                <a:schemeClr val="accent3"/>
              </a:buClr>
              <a:buSzPts val="2000"/>
              <a:buNone/>
              <a:defRPr b="1" sz="2000">
                <a:solidFill>
                  <a:schemeClr val="accent3"/>
                </a:solidFill>
              </a:defRPr>
            </a:lvl6pPr>
            <a:lvl7pPr lvl="6" rtl="0" algn="ctr">
              <a:lnSpc>
                <a:spcPct val="100000"/>
              </a:lnSpc>
              <a:spcBef>
                <a:spcPts val="0"/>
              </a:spcBef>
              <a:spcAft>
                <a:spcPts val="0"/>
              </a:spcAft>
              <a:buClr>
                <a:schemeClr val="accent3"/>
              </a:buClr>
              <a:buSzPts val="2000"/>
              <a:buNone/>
              <a:defRPr b="1" sz="2000">
                <a:solidFill>
                  <a:schemeClr val="accent3"/>
                </a:solidFill>
              </a:defRPr>
            </a:lvl7pPr>
            <a:lvl8pPr lvl="7" rtl="0" algn="ctr">
              <a:lnSpc>
                <a:spcPct val="100000"/>
              </a:lnSpc>
              <a:spcBef>
                <a:spcPts val="0"/>
              </a:spcBef>
              <a:spcAft>
                <a:spcPts val="0"/>
              </a:spcAft>
              <a:buClr>
                <a:schemeClr val="accent3"/>
              </a:buClr>
              <a:buSzPts val="2000"/>
              <a:buNone/>
              <a:defRPr b="1" sz="2000">
                <a:solidFill>
                  <a:schemeClr val="accent3"/>
                </a:solidFill>
              </a:defRPr>
            </a:lvl8pPr>
            <a:lvl9pPr lvl="8" rtl="0" algn="ctr">
              <a:lnSpc>
                <a:spcPct val="100000"/>
              </a:lnSpc>
              <a:spcBef>
                <a:spcPts val="0"/>
              </a:spcBef>
              <a:spcAft>
                <a:spcPts val="0"/>
              </a:spcAft>
              <a:buClr>
                <a:schemeClr val="accent3"/>
              </a:buClr>
              <a:buSzPts val="2000"/>
              <a:buNone/>
              <a:defRPr b="1" sz="2000">
                <a:solidFill>
                  <a:schemeClr val="accent3"/>
                </a:solidFill>
              </a:defRPr>
            </a:lvl9pPr>
          </a:lstStyle>
          <a:p/>
        </p:txBody>
      </p:sp>
      <p:sp>
        <p:nvSpPr>
          <p:cNvPr id="394" name="Google Shape;394;p2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395" name="Shape 395"/>
        <p:cNvGrpSpPr/>
        <p:nvPr/>
      </p:nvGrpSpPr>
      <p:grpSpPr>
        <a:xfrm>
          <a:off x="0" y="0"/>
          <a:ext cx="0" cy="0"/>
          <a:chOff x="0" y="0"/>
          <a:chExt cx="0" cy="0"/>
        </a:xfrm>
      </p:grpSpPr>
      <p:sp>
        <p:nvSpPr>
          <p:cNvPr id="396" name="Google Shape;396;p2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txBox="1"/>
          <p:nvPr>
            <p:ph type="ctrTitle"/>
          </p:nvPr>
        </p:nvSpPr>
        <p:spPr>
          <a:xfrm>
            <a:off x="1139125" y="582056"/>
            <a:ext cx="3064500" cy="539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52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99" name="Google Shape;399;p22"/>
          <p:cNvSpPr txBox="1"/>
          <p:nvPr>
            <p:ph idx="1" type="subTitle"/>
          </p:nvPr>
        </p:nvSpPr>
        <p:spPr>
          <a:xfrm>
            <a:off x="2064825" y="1695725"/>
            <a:ext cx="3720600" cy="70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0" name="Google Shape;400;p22"/>
          <p:cNvSpPr txBox="1"/>
          <p:nvPr>
            <p:ph idx="2" type="subTitle"/>
          </p:nvPr>
        </p:nvSpPr>
        <p:spPr>
          <a:xfrm>
            <a:off x="1570575" y="1261025"/>
            <a:ext cx="4572000" cy="43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20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1" name="Google Shape;401;p2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2" name="Google Shape;402;p2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3" name="Google Shape;403;p2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4" name="Google Shape;404;p2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5" name="Google Shape;405;p2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06" name="Google Shape;406;p2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7" name="Google Shape;407;p2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08" name="Google Shape;408;p2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09" name="Google Shape;409;p2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0" name="Google Shape;410;p2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1" name="Google Shape;411;p2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2" name="Google Shape;412;p2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3" name="Google Shape;413;p2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4" name="Google Shape;414;p2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15" name="Google Shape;415;p22"/>
          <p:cNvSpPr txBox="1"/>
          <p:nvPr/>
        </p:nvSpPr>
        <p:spPr>
          <a:xfrm>
            <a:off x="2912425" y="3087263"/>
            <a:ext cx="4418100" cy="63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chemeClr val="accent3"/>
                </a:solidFill>
                <a:latin typeface="Fira Code"/>
                <a:ea typeface="Fira Code"/>
                <a:cs typeface="Fira Code"/>
                <a:sym typeface="Fira Code"/>
              </a:rPr>
              <a:t>CREDITS: This presentation template was created by </a:t>
            </a:r>
            <a:r>
              <a:rPr b="1" lang="en" sz="1200">
                <a:solidFill>
                  <a:schemeClr val="accent3"/>
                </a:solidFill>
                <a:uFill>
                  <a:noFill/>
                </a:uFill>
                <a:latin typeface="Fira Code"/>
                <a:ea typeface="Fira Code"/>
                <a:cs typeface="Fira Code"/>
                <a:sym typeface="Fira Code"/>
                <a:hlinkClick r:id="rId2">
                  <a:extLst>
                    <a:ext uri="{A12FA001-AC4F-418D-AE19-62706E023703}">
                      <ahyp:hlinkClr val="tx"/>
                    </a:ext>
                  </a:extLst>
                </a:hlinkClick>
              </a:rPr>
              <a:t>Slidesgo</a:t>
            </a:r>
            <a:r>
              <a:rPr lang="en" sz="1200">
                <a:solidFill>
                  <a:schemeClr val="accent3"/>
                </a:solidFill>
                <a:latin typeface="Fira Code"/>
                <a:ea typeface="Fira Code"/>
                <a:cs typeface="Fira Code"/>
                <a:sym typeface="Fira Code"/>
              </a:rPr>
              <a:t>, including icons by </a:t>
            </a:r>
            <a:r>
              <a:rPr b="1" lang="en" sz="1200">
                <a:solidFill>
                  <a:schemeClr val="accent3"/>
                </a:solidFill>
                <a:uFill>
                  <a:noFill/>
                </a:uFill>
                <a:latin typeface="Fira Code"/>
                <a:ea typeface="Fira Code"/>
                <a:cs typeface="Fira Code"/>
                <a:sym typeface="Fira Code"/>
                <a:hlinkClick r:id="rId3">
                  <a:extLst>
                    <a:ext uri="{A12FA001-AC4F-418D-AE19-62706E023703}">
                      <ahyp:hlinkClr val="tx"/>
                    </a:ext>
                  </a:extLst>
                </a:hlinkClick>
              </a:rPr>
              <a:t>Flaticon</a:t>
            </a:r>
            <a:r>
              <a:rPr lang="en" sz="1200">
                <a:solidFill>
                  <a:schemeClr val="accent3"/>
                </a:solidFill>
                <a:latin typeface="Fira Code"/>
                <a:ea typeface="Fira Code"/>
                <a:cs typeface="Fira Code"/>
                <a:sym typeface="Fira Code"/>
              </a:rPr>
              <a:t>, and infographics &amp; images by </a:t>
            </a:r>
            <a:r>
              <a:rPr b="1" lang="en" sz="1200">
                <a:solidFill>
                  <a:schemeClr val="accent3"/>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u="sng">
              <a:solidFill>
                <a:schemeClr val="accent3"/>
              </a:solidFill>
              <a:latin typeface="Fira Code"/>
              <a:ea typeface="Fira Code"/>
              <a:cs typeface="Fira Code"/>
              <a:sym typeface="Fira 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
    <p:spTree>
      <p:nvGrpSpPr>
        <p:cNvPr id="416"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433"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4"/>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0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3" name="Google Shape;53;p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txBox="1"/>
          <p:nvPr>
            <p:ph idx="1" type="subTitle"/>
          </p:nvPr>
        </p:nvSpPr>
        <p:spPr>
          <a:xfrm>
            <a:off x="2240150" y="3143327"/>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1" name="Google Shape;71;p5"/>
          <p:cNvSpPr txBox="1"/>
          <p:nvPr>
            <p:ph idx="2" type="subTitle"/>
          </p:nvPr>
        </p:nvSpPr>
        <p:spPr>
          <a:xfrm>
            <a:off x="2240150" y="1151940"/>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2" name="Google Shape;72;p5"/>
          <p:cNvSpPr txBox="1"/>
          <p:nvPr>
            <p:ph idx="3" type="subTitle"/>
          </p:nvPr>
        </p:nvSpPr>
        <p:spPr>
          <a:xfrm>
            <a:off x="1143250" y="2612625"/>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 name="Google Shape;73;p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p:nvPr>
            <p:ph type="title"/>
          </p:nvPr>
        </p:nvSpPr>
        <p:spPr>
          <a:xfrm>
            <a:off x="1143250" y="621240"/>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6"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txBox="1"/>
          <p:nvPr>
            <p:ph idx="1" type="subTitle"/>
          </p:nvPr>
        </p:nvSpPr>
        <p:spPr>
          <a:xfrm>
            <a:off x="1674500" y="2736550"/>
            <a:ext cx="3627600" cy="101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10" name="Google Shape;110;p7"/>
          <p:cNvSpPr txBox="1"/>
          <p:nvPr>
            <p:ph type="title"/>
          </p:nvPr>
        </p:nvSpPr>
        <p:spPr>
          <a:xfrm>
            <a:off x="1154275" y="1137700"/>
            <a:ext cx="3969900" cy="142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1" name="Google Shape;111;p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5" name="Shape 125"/>
        <p:cNvGrpSpPr/>
        <p:nvPr/>
      </p:nvGrpSpPr>
      <p:grpSpPr>
        <a:xfrm>
          <a:off x="0" y="0"/>
          <a:ext cx="0" cy="0"/>
          <a:chOff x="0" y="0"/>
          <a:chExt cx="0" cy="0"/>
        </a:xfrm>
      </p:grpSpPr>
      <p:sp>
        <p:nvSpPr>
          <p:cNvPr id="126" name="Google Shape;126;p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txBox="1"/>
          <p:nvPr>
            <p:ph type="title"/>
          </p:nvPr>
        </p:nvSpPr>
        <p:spPr>
          <a:xfrm>
            <a:off x="2673350" y="1194150"/>
            <a:ext cx="4281300" cy="16257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9" name="Google Shape;129;p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0" name="Google Shape;130;p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1" name="Google Shape;131;p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2" name="Google Shape;132;p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3" name="Google Shape;133;p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34" name="Google Shape;134;p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35" name="Google Shape;135;p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3"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txBox="1"/>
          <p:nvPr>
            <p:ph type="title"/>
          </p:nvPr>
        </p:nvSpPr>
        <p:spPr>
          <a:xfrm>
            <a:off x="1131500" y="621250"/>
            <a:ext cx="4045200" cy="5307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47" name="Google Shape;147;p9"/>
          <p:cNvSpPr txBox="1"/>
          <p:nvPr>
            <p:ph idx="1" type="subTitle"/>
          </p:nvPr>
        </p:nvSpPr>
        <p:spPr>
          <a:xfrm>
            <a:off x="1593350" y="1574450"/>
            <a:ext cx="5539200" cy="1404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8" name="Google Shape;148;p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10"/>
          <p:cNvSpPr txBox="1"/>
          <p:nvPr>
            <p:ph type="title"/>
          </p:nvPr>
        </p:nvSpPr>
        <p:spPr>
          <a:xfrm>
            <a:off x="710125" y="542575"/>
            <a:ext cx="3861900" cy="1425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25"/>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Manipulation </a:t>
            </a:r>
            <a:r>
              <a:rPr lang="en">
                <a:solidFill>
                  <a:schemeClr val="accent2"/>
                </a:solidFill>
              </a:rPr>
              <a:t>With Pandas</a:t>
            </a:r>
            <a:r>
              <a:rPr lang="en">
                <a:solidFill>
                  <a:schemeClr val="accent3"/>
                </a:solidFill>
              </a:rPr>
              <a:t>{</a:t>
            </a:r>
            <a:endParaRPr>
              <a:solidFill>
                <a:schemeClr val="accent3"/>
              </a:solidFill>
            </a:endParaRPr>
          </a:p>
        </p:txBody>
      </p:sp>
      <p:sp>
        <p:nvSpPr>
          <p:cNvPr id="455" name="Google Shape;455;p25"/>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56" name="Google Shape;456;p25"/>
          <p:cNvSpPr txBox="1"/>
          <p:nvPr>
            <p:ph idx="2" type="subTitle"/>
          </p:nvPr>
        </p:nvSpPr>
        <p:spPr>
          <a:xfrm>
            <a:off x="1677600" y="2341375"/>
            <a:ext cx="5788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a:t>
            </a:r>
            <a:r>
              <a:rPr lang="en">
                <a:solidFill>
                  <a:schemeClr val="accent1"/>
                </a:solidFill>
              </a:rPr>
              <a:t>Lesson One </a:t>
            </a:r>
            <a:r>
              <a:rPr lang="en">
                <a:solidFill>
                  <a:schemeClr val="lt2"/>
                </a:solidFill>
              </a:rPr>
              <a:t>Workshop</a:t>
            </a:r>
            <a:r>
              <a:rPr lang="en">
                <a:solidFill>
                  <a:schemeClr val="accent6"/>
                </a:solidFill>
              </a:rPr>
              <a:t>] </a:t>
            </a:r>
            <a:endParaRPr>
              <a:solidFill>
                <a:schemeClr val="accent6"/>
              </a:solidFill>
            </a:endParaRPr>
          </a:p>
        </p:txBody>
      </p:sp>
      <p:grpSp>
        <p:nvGrpSpPr>
          <p:cNvPr id="457" name="Google Shape;457;p25"/>
          <p:cNvGrpSpPr/>
          <p:nvPr/>
        </p:nvGrpSpPr>
        <p:grpSpPr>
          <a:xfrm>
            <a:off x="1413525" y="1759900"/>
            <a:ext cx="506100" cy="2444350"/>
            <a:chOff x="1413525" y="1759900"/>
            <a:chExt cx="506100" cy="2444350"/>
          </a:xfrm>
        </p:grpSpPr>
        <p:cxnSp>
          <p:nvCxnSpPr>
            <p:cNvPr id="458" name="Google Shape;458;p25"/>
            <p:cNvCxnSpPr/>
            <p:nvPr/>
          </p:nvCxnSpPr>
          <p:spPr>
            <a:xfrm>
              <a:off x="1552225" y="1759900"/>
              <a:ext cx="0" cy="1763400"/>
            </a:xfrm>
            <a:prstGeom prst="straightConnector1">
              <a:avLst/>
            </a:prstGeom>
            <a:noFill/>
            <a:ln cap="flat" cmpd="sng" w="9525">
              <a:solidFill>
                <a:schemeClr val="accent4"/>
              </a:solidFill>
              <a:prstDash val="solid"/>
              <a:round/>
              <a:headEnd len="med" w="med" type="none"/>
              <a:tailEnd len="med" w="med" type="none"/>
            </a:ln>
          </p:spPr>
        </p:cxnSp>
        <p:sp>
          <p:nvSpPr>
            <p:cNvPr id="459" name="Google Shape;459;p25"/>
            <p:cNvSpPr txBox="1"/>
            <p:nvPr/>
          </p:nvSpPr>
          <p:spPr>
            <a:xfrm>
              <a:off x="1413525" y="3557750"/>
              <a:ext cx="50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460" name="Google Shape;460;p25"/>
          <p:cNvSpPr txBox="1"/>
          <p:nvPr>
            <p:ph idx="1"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LessonOne.</a:t>
            </a:r>
            <a:r>
              <a:rPr lang="en" sz="1400">
                <a:solidFill>
                  <a:schemeClr val="accent3"/>
                </a:solidFill>
              </a:rPr>
              <a:t>html</a:t>
            </a:r>
            <a:endParaRPr sz="1400">
              <a:solidFill>
                <a:schemeClr val="accent3"/>
              </a:solidFill>
            </a:endParaRPr>
          </a:p>
        </p:txBody>
      </p:sp>
      <p:sp>
        <p:nvSpPr>
          <p:cNvPr id="461" name="Google Shape;461;p25"/>
          <p:cNvSpPr txBox="1"/>
          <p:nvPr>
            <p:ph idx="1"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34"/>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Statistics</a:t>
            </a:r>
            <a:endParaRPr/>
          </a:p>
        </p:txBody>
      </p:sp>
      <p:sp>
        <p:nvSpPr>
          <p:cNvPr id="539" name="Google Shape;539;p34"/>
          <p:cNvSpPr txBox="1"/>
          <p:nvPr>
            <p:ph idx="1" type="body"/>
          </p:nvPr>
        </p:nvSpPr>
        <p:spPr>
          <a:xfrm>
            <a:off x="1303750" y="1123900"/>
            <a:ext cx="6969600" cy="103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Summarizing numerical data in a dataset can give us useful information about the data set we are given and can also help us sort the data how we would like to.</a:t>
            </a:r>
            <a:endParaRPr/>
          </a:p>
          <a:p>
            <a:pPr indent="0" lvl="0" marL="0" rtl="0" algn="l">
              <a:spcBef>
                <a:spcPts val="1200"/>
              </a:spcBef>
              <a:spcAft>
                <a:spcPts val="0"/>
              </a:spcAft>
              <a:buNone/>
            </a:pPr>
            <a:r>
              <a:rPr lang="en"/>
              <a:t>The way to summarise and see this data is by adding it as a ending prefix. A summary of the statistics that can be viewed is shown in the table below. </a:t>
            </a:r>
            <a:endParaRPr/>
          </a:p>
          <a:p>
            <a:pPr indent="0" lvl="0" marL="0" rtl="0" algn="l">
              <a:spcBef>
                <a:spcPts val="1200"/>
              </a:spcBef>
              <a:spcAft>
                <a:spcPts val="1200"/>
              </a:spcAft>
              <a:buNone/>
            </a:pPr>
            <a:r>
              <a:t/>
            </a:r>
            <a:endParaRPr/>
          </a:p>
        </p:txBody>
      </p:sp>
      <p:graphicFrame>
        <p:nvGraphicFramePr>
          <p:cNvPr id="540" name="Google Shape;540;p34"/>
          <p:cNvGraphicFramePr/>
          <p:nvPr/>
        </p:nvGraphicFramePr>
        <p:xfrm>
          <a:off x="1169050" y="2095475"/>
          <a:ext cx="3000000" cy="3000000"/>
        </p:xfrm>
        <a:graphic>
          <a:graphicData uri="http://schemas.openxmlformats.org/drawingml/2006/table">
            <a:tbl>
              <a:tblPr>
                <a:noFill/>
                <a:tableStyleId>{4E102376-27BF-4457-B9B9-5D03664E4EC3}</a:tableStyleId>
              </a:tblPr>
              <a:tblGrid>
                <a:gridCol w="3619500"/>
                <a:gridCol w="3619500"/>
              </a:tblGrid>
              <a:tr h="381000">
                <a:tc>
                  <a:txBody>
                    <a:bodyPr/>
                    <a:lstStyle/>
                    <a:p>
                      <a:pPr indent="0" lvl="0" marL="0" rtl="0" algn="l">
                        <a:spcBef>
                          <a:spcPts val="0"/>
                        </a:spcBef>
                        <a:spcAft>
                          <a:spcPts val="0"/>
                        </a:spcAft>
                        <a:buNone/>
                      </a:pPr>
                      <a:r>
                        <a:rPr lang="en">
                          <a:solidFill>
                            <a:schemeClr val="lt2"/>
                          </a:solidFill>
                          <a:latin typeface="Fira Code"/>
                          <a:ea typeface="Fira Code"/>
                          <a:cs typeface="Fira Code"/>
                          <a:sym typeface="Fira Code"/>
                        </a:rPr>
                        <a:t>.median()</a:t>
                      </a:r>
                      <a:endParaRPr>
                        <a:solidFill>
                          <a:schemeClr val="lt2"/>
                        </a:solidFill>
                        <a:latin typeface="Fira Code"/>
                        <a:ea typeface="Fira Code"/>
                        <a:cs typeface="Fira Code"/>
                        <a:sym typeface="Fira Code"/>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latin typeface="Fira Code"/>
                          <a:ea typeface="Fira Code"/>
                          <a:cs typeface="Fira Code"/>
                          <a:sym typeface="Fira Code"/>
                        </a:rPr>
                        <a:t>.mode()</a:t>
                      </a:r>
                      <a:endParaRPr>
                        <a:solidFill>
                          <a:schemeClr val="lt2"/>
                        </a:solidFill>
                        <a:latin typeface="Fira Code"/>
                        <a:ea typeface="Fira Code"/>
                        <a:cs typeface="Fira Code"/>
                        <a:sym typeface="Fira Code"/>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2"/>
                          </a:solidFill>
                          <a:latin typeface="Fira Code"/>
                          <a:ea typeface="Fira Code"/>
                          <a:cs typeface="Fira Code"/>
                          <a:sym typeface="Fira Code"/>
                        </a:rPr>
                        <a:t>.min()</a:t>
                      </a:r>
                      <a:endParaRPr>
                        <a:solidFill>
                          <a:schemeClr val="lt2"/>
                        </a:solidFill>
                        <a:latin typeface="Fira Code"/>
                        <a:ea typeface="Fira Code"/>
                        <a:cs typeface="Fira Code"/>
                        <a:sym typeface="Fira Code"/>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latin typeface="Fira Code"/>
                          <a:ea typeface="Fira Code"/>
                          <a:cs typeface="Fira Code"/>
                          <a:sym typeface="Fira Code"/>
                        </a:rPr>
                        <a:t>.max()</a:t>
                      </a:r>
                      <a:endParaRPr>
                        <a:solidFill>
                          <a:schemeClr val="lt2"/>
                        </a:solidFill>
                        <a:latin typeface="Fira Code"/>
                        <a:ea typeface="Fira Code"/>
                        <a:cs typeface="Fira Code"/>
                        <a:sym typeface="Fira Code"/>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2"/>
                          </a:solidFill>
                          <a:latin typeface="Fira Code"/>
                          <a:ea typeface="Fira Code"/>
                          <a:cs typeface="Fira Code"/>
                          <a:sym typeface="Fira Code"/>
                        </a:rPr>
                        <a:t>.var()</a:t>
                      </a:r>
                      <a:endParaRPr>
                        <a:solidFill>
                          <a:schemeClr val="lt2"/>
                        </a:solidFill>
                        <a:latin typeface="Fira Code"/>
                        <a:ea typeface="Fira Code"/>
                        <a:cs typeface="Fira Code"/>
                        <a:sym typeface="Fira Code"/>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latin typeface="Fira Code"/>
                          <a:ea typeface="Fira Code"/>
                          <a:cs typeface="Fira Code"/>
                          <a:sym typeface="Fira Code"/>
                        </a:rPr>
                        <a:t>.std()</a:t>
                      </a:r>
                      <a:endParaRPr>
                        <a:solidFill>
                          <a:schemeClr val="lt2"/>
                        </a:solidFill>
                        <a:latin typeface="Fira Code"/>
                        <a:ea typeface="Fira Code"/>
                        <a:cs typeface="Fira Code"/>
                        <a:sym typeface="Fira Code"/>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2"/>
                          </a:solidFill>
                          <a:latin typeface="Fira Code"/>
                          <a:ea typeface="Fira Code"/>
                          <a:cs typeface="Fira Code"/>
                          <a:sym typeface="Fira Code"/>
                        </a:rPr>
                        <a:t>.sum()</a:t>
                      </a:r>
                      <a:endParaRPr>
                        <a:solidFill>
                          <a:schemeClr val="lt2"/>
                        </a:solidFill>
                        <a:latin typeface="Fira Code"/>
                        <a:ea typeface="Fira Code"/>
                        <a:cs typeface="Fira Code"/>
                        <a:sym typeface="Fira Code"/>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latin typeface="Fira Code"/>
                          <a:ea typeface="Fira Code"/>
                          <a:cs typeface="Fira Code"/>
                          <a:sym typeface="Fira Code"/>
                        </a:rPr>
                        <a:t>.quantile()</a:t>
                      </a:r>
                      <a:endParaRPr>
                        <a:solidFill>
                          <a:schemeClr val="lt2"/>
                        </a:solidFill>
                        <a:latin typeface="Fira Code"/>
                        <a:ea typeface="Fira Code"/>
                        <a:cs typeface="Fira Code"/>
                        <a:sym typeface="Fira Code"/>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2"/>
                          </a:solidFill>
                          <a:latin typeface="Fira Code"/>
                          <a:ea typeface="Fira Code"/>
                          <a:cs typeface="Fira Code"/>
                          <a:sym typeface="Fira Code"/>
                        </a:rPr>
                        <a:t>.mean()</a:t>
                      </a:r>
                      <a:endParaRPr>
                        <a:solidFill>
                          <a:schemeClr val="lt2"/>
                        </a:solidFill>
                        <a:latin typeface="Fira Code"/>
                        <a:ea typeface="Fira Code"/>
                        <a:cs typeface="Fira Code"/>
                        <a:sym typeface="Fira Code"/>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latin typeface="Fira Code"/>
                          <a:ea typeface="Fira Code"/>
                          <a:cs typeface="Fira Code"/>
                          <a:sym typeface="Fira Code"/>
                        </a:rPr>
                        <a:t>.agg() → allows for multiple summaries on one data column</a:t>
                      </a:r>
                      <a:endParaRPr>
                        <a:solidFill>
                          <a:schemeClr val="lt2"/>
                        </a:solidFill>
                        <a:latin typeface="Fira Code"/>
                        <a:ea typeface="Fira Code"/>
                        <a:cs typeface="Fira Code"/>
                        <a:sym typeface="Fira Code"/>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Cumulative </a:t>
            </a:r>
            <a:r>
              <a:rPr lang="en"/>
              <a:t>Statistics</a:t>
            </a:r>
            <a:endParaRPr/>
          </a:p>
        </p:txBody>
      </p:sp>
      <p:sp>
        <p:nvSpPr>
          <p:cNvPr id="546" name="Google Shape;546;p35"/>
          <p:cNvSpPr txBox="1"/>
          <p:nvPr>
            <p:ph idx="1" type="body"/>
          </p:nvPr>
        </p:nvSpPr>
        <p:spPr>
          <a:xfrm>
            <a:off x="1303750" y="1123900"/>
            <a:ext cx="6969600" cy="103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These help us see the data in a more detailed </a:t>
            </a:r>
            <a:r>
              <a:rPr lang="en"/>
              <a:t>version</a:t>
            </a:r>
            <a:r>
              <a:rPr lang="en"/>
              <a:t> and adds the values of each column. </a:t>
            </a:r>
            <a:endParaRPr/>
          </a:p>
          <a:p>
            <a:pPr indent="0" lvl="0" marL="0" rtl="0" algn="l">
              <a:spcBef>
                <a:spcPts val="1200"/>
              </a:spcBef>
              <a:spcAft>
                <a:spcPts val="1200"/>
              </a:spcAft>
              <a:buNone/>
            </a:pPr>
            <a:r>
              <a:rPr lang="en"/>
              <a:t>The main used </a:t>
            </a:r>
            <a:r>
              <a:rPr lang="en"/>
              <a:t>statistics</a:t>
            </a:r>
            <a:r>
              <a:rPr lang="en"/>
              <a:t> are shown below in the table, and are used as an ending prefix to the DataFrame.</a:t>
            </a:r>
            <a:endParaRPr/>
          </a:p>
        </p:txBody>
      </p:sp>
      <p:graphicFrame>
        <p:nvGraphicFramePr>
          <p:cNvPr id="547" name="Google Shape;547;p35"/>
          <p:cNvGraphicFramePr/>
          <p:nvPr/>
        </p:nvGraphicFramePr>
        <p:xfrm>
          <a:off x="1169050" y="2095475"/>
          <a:ext cx="3000000" cy="3000000"/>
        </p:xfrm>
        <a:graphic>
          <a:graphicData uri="http://schemas.openxmlformats.org/drawingml/2006/table">
            <a:tbl>
              <a:tblPr>
                <a:noFill/>
                <a:tableStyleId>{4E102376-27BF-4457-B9B9-5D03664E4EC3}</a:tableStyleId>
              </a:tblPr>
              <a:tblGrid>
                <a:gridCol w="3619500"/>
                <a:gridCol w="3619500"/>
              </a:tblGrid>
              <a:tr h="381000">
                <a:tc>
                  <a:txBody>
                    <a:bodyPr/>
                    <a:lstStyle/>
                    <a:p>
                      <a:pPr indent="0" lvl="0" marL="0" rtl="0" algn="l">
                        <a:spcBef>
                          <a:spcPts val="0"/>
                        </a:spcBef>
                        <a:spcAft>
                          <a:spcPts val="0"/>
                        </a:spcAft>
                        <a:buNone/>
                      </a:pPr>
                      <a:r>
                        <a:rPr lang="en">
                          <a:solidFill>
                            <a:schemeClr val="lt2"/>
                          </a:solidFill>
                          <a:latin typeface="Fira Code"/>
                          <a:ea typeface="Fira Code"/>
                          <a:cs typeface="Fira Code"/>
                          <a:sym typeface="Fira Code"/>
                        </a:rPr>
                        <a:t>.cummax()</a:t>
                      </a:r>
                      <a:endParaRPr>
                        <a:solidFill>
                          <a:schemeClr val="lt2"/>
                        </a:solidFill>
                        <a:latin typeface="Fira Code"/>
                        <a:ea typeface="Fira Code"/>
                        <a:cs typeface="Fira Code"/>
                        <a:sym typeface="Fira Code"/>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latin typeface="Fira Code"/>
                          <a:ea typeface="Fira Code"/>
                          <a:cs typeface="Fira Code"/>
                          <a:sym typeface="Fira Code"/>
                        </a:rPr>
                        <a:t>.cumsum()</a:t>
                      </a:r>
                      <a:endParaRPr>
                        <a:solidFill>
                          <a:schemeClr val="lt2"/>
                        </a:solidFill>
                        <a:latin typeface="Fira Code"/>
                        <a:ea typeface="Fira Code"/>
                        <a:cs typeface="Fira Code"/>
                        <a:sym typeface="Fira Code"/>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2"/>
                          </a:solidFill>
                          <a:latin typeface="Fira Code"/>
                          <a:ea typeface="Fira Code"/>
                          <a:cs typeface="Fira Code"/>
                          <a:sym typeface="Fira Code"/>
                        </a:rPr>
                        <a:t>.cummin()</a:t>
                      </a:r>
                      <a:endParaRPr>
                        <a:solidFill>
                          <a:schemeClr val="lt2"/>
                        </a:solidFill>
                        <a:latin typeface="Fira Code"/>
                        <a:ea typeface="Fira Code"/>
                        <a:cs typeface="Fira Code"/>
                        <a:sym typeface="Fira Code"/>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latin typeface="Fira Code"/>
                          <a:ea typeface="Fira Code"/>
                          <a:cs typeface="Fira Code"/>
                          <a:sym typeface="Fira Code"/>
                        </a:rPr>
                        <a:t>.cumprod()</a:t>
                      </a:r>
                      <a:endParaRPr>
                        <a:solidFill>
                          <a:schemeClr val="lt2"/>
                        </a:solidFill>
                        <a:latin typeface="Fira Code"/>
                        <a:ea typeface="Fira Code"/>
                        <a:cs typeface="Fira Code"/>
                        <a:sym typeface="Fira Code"/>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3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Counting</a:t>
            </a:r>
            <a:endParaRPr/>
          </a:p>
        </p:txBody>
      </p:sp>
      <p:sp>
        <p:nvSpPr>
          <p:cNvPr id="553" name="Google Shape;553;p36"/>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When there is a lot of data, it is always difficult to sort through each column one by one and make sure that there is no duplicates. The easiest method to drop duplicates is to use the following code:</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data_name.drop_duplicates(subset=”column_name”)</a:t>
            </a:r>
            <a:endParaRPr>
              <a:solidFill>
                <a:schemeClr val="lt2"/>
              </a:solidFill>
            </a:endParaRPr>
          </a:p>
          <a:p>
            <a:pPr indent="-317500" lvl="0" marL="457200" rtl="0" algn="l">
              <a:spcBef>
                <a:spcPts val="0"/>
              </a:spcBef>
              <a:spcAft>
                <a:spcPts val="0"/>
              </a:spcAft>
              <a:buSzPts val="1400"/>
              <a:buChar char="-"/>
            </a:pPr>
            <a:r>
              <a:rPr lang="en"/>
              <a:t>To count the data and code is quite simple:</a:t>
            </a:r>
            <a:endParaRPr/>
          </a:p>
          <a:p>
            <a:pPr indent="-317500" lvl="1" marL="914400" rtl="0" algn="l">
              <a:spcBef>
                <a:spcPts val="0"/>
              </a:spcBef>
              <a:spcAft>
                <a:spcPts val="0"/>
              </a:spcAft>
              <a:buClr>
                <a:schemeClr val="lt2"/>
              </a:buClr>
              <a:buSzPts val="1400"/>
              <a:buChar char="-"/>
            </a:pPr>
            <a:r>
              <a:rPr lang="en">
                <a:solidFill>
                  <a:schemeClr val="lt2"/>
                </a:solidFill>
              </a:rPr>
              <a:t>data_name.value_counts(sort=True/False, normalize=True/False) </a:t>
            </a:r>
            <a:endParaRPr>
              <a:solidFill>
                <a:schemeClr val="lt2"/>
              </a:solidFill>
            </a:endParaRPr>
          </a:p>
          <a:p>
            <a:pPr indent="-298450" lvl="2" marL="1371600" rtl="0" algn="l">
              <a:spcBef>
                <a:spcPts val="0"/>
              </a:spcBef>
              <a:spcAft>
                <a:spcPts val="0"/>
              </a:spcAft>
              <a:buClr>
                <a:schemeClr val="accent1"/>
              </a:buClr>
              <a:buSzPts val="1100"/>
              <a:buChar char="-"/>
            </a:pPr>
            <a:r>
              <a:rPr lang="en" sz="1100">
                <a:solidFill>
                  <a:schemeClr val="accent1"/>
                </a:solidFill>
              </a:rPr>
              <a:t>“sort” in the brackets </a:t>
            </a:r>
            <a:r>
              <a:rPr lang="en" sz="1100">
                <a:solidFill>
                  <a:schemeClr val="accent1"/>
                </a:solidFill>
              </a:rPr>
              <a:t>displays the data in descending order</a:t>
            </a:r>
            <a:endParaRPr sz="1100">
              <a:solidFill>
                <a:schemeClr val="accent1"/>
              </a:solidFill>
            </a:endParaRPr>
          </a:p>
          <a:p>
            <a:pPr indent="-298450" lvl="2" marL="1371600" rtl="0" algn="l">
              <a:spcBef>
                <a:spcPts val="0"/>
              </a:spcBef>
              <a:spcAft>
                <a:spcPts val="0"/>
              </a:spcAft>
              <a:buClr>
                <a:schemeClr val="accent1"/>
              </a:buClr>
              <a:buSzPts val="1100"/>
              <a:buChar char="-"/>
            </a:pPr>
            <a:r>
              <a:rPr lang="en" sz="1100">
                <a:solidFill>
                  <a:schemeClr val="accent1"/>
                </a:solidFill>
              </a:rPr>
              <a:t>“Normalize” shows the proportion out of 1</a:t>
            </a:r>
            <a:endParaRPr sz="1100">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3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Grouped Summary Statistics</a:t>
            </a:r>
            <a:endParaRPr/>
          </a:p>
        </p:txBody>
      </p:sp>
      <p:sp>
        <p:nvSpPr>
          <p:cNvPr id="559" name="Google Shape;559;p37"/>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To make the data neater to view and analyse, they can be grouped by statistics</a:t>
            </a:r>
            <a:endParaRPr/>
          </a:p>
          <a:p>
            <a:pPr indent="-317500" lvl="1" marL="914400" rtl="0" algn="l">
              <a:spcBef>
                <a:spcPts val="0"/>
              </a:spcBef>
              <a:spcAft>
                <a:spcPts val="0"/>
              </a:spcAft>
              <a:buClr>
                <a:schemeClr val="lt2"/>
              </a:buClr>
              <a:buSzPts val="1400"/>
              <a:buChar char="-"/>
            </a:pPr>
            <a:r>
              <a:rPr lang="en">
                <a:solidFill>
                  <a:schemeClr val="lt2"/>
                </a:solidFill>
              </a:rPr>
              <a:t>data_name.groupby(“column_name”)</a:t>
            </a:r>
            <a:endParaRPr>
              <a:solidFill>
                <a:schemeClr val="lt2"/>
              </a:solidFill>
            </a:endParaRPr>
          </a:p>
          <a:p>
            <a:pPr indent="-317500" lvl="0" marL="457200" rtl="0" algn="l">
              <a:spcBef>
                <a:spcPts val="0"/>
              </a:spcBef>
              <a:spcAft>
                <a:spcPts val="0"/>
              </a:spcAft>
              <a:buSzPts val="1400"/>
              <a:buChar char="-"/>
            </a:pPr>
            <a:r>
              <a:rPr lang="en"/>
              <a:t>By adding the ending prefixes we have learnt beforehand can also make the data much more neater to view.</a:t>
            </a:r>
            <a:endParaRPr/>
          </a:p>
          <a:p>
            <a:pPr indent="-317500" lvl="0" marL="457200" rtl="0" algn="l">
              <a:spcBef>
                <a:spcPts val="0"/>
              </a:spcBef>
              <a:spcAft>
                <a:spcPts val="0"/>
              </a:spcAft>
              <a:buSzPts val="1400"/>
              <a:buChar char="-"/>
            </a:pPr>
            <a:r>
              <a:rPr lang="en"/>
              <a:t>Tp group by multiple variables </a:t>
            </a:r>
            <a:r>
              <a:rPr lang="en"/>
              <a:t>simply</a:t>
            </a:r>
            <a:r>
              <a:rPr lang="en"/>
              <a:t> use square brackets within the groupby function</a:t>
            </a:r>
            <a:endParaRPr/>
          </a:p>
          <a:p>
            <a:pPr indent="-317500" lvl="0" marL="457200" rtl="0" algn="l">
              <a:spcBef>
                <a:spcPts val="0"/>
              </a:spcBef>
              <a:spcAft>
                <a:spcPts val="0"/>
              </a:spcAft>
              <a:buSzPts val="1400"/>
              <a:buChar char="-"/>
            </a:pPr>
            <a:r>
              <a:rPr lang="en"/>
              <a:t>A pivot table and also help with grouping. The code would look like the </a:t>
            </a:r>
            <a:r>
              <a:rPr lang="en"/>
              <a:t>following</a:t>
            </a:r>
            <a:endParaRPr/>
          </a:p>
          <a:p>
            <a:pPr indent="-317500" lvl="1" marL="914400" rtl="0" algn="l">
              <a:spcBef>
                <a:spcPts val="0"/>
              </a:spcBef>
              <a:spcAft>
                <a:spcPts val="0"/>
              </a:spcAft>
              <a:buClr>
                <a:schemeClr val="lt2"/>
              </a:buClr>
              <a:buSzPts val="1400"/>
              <a:buChar char="-"/>
            </a:pPr>
            <a:r>
              <a:rPr lang="en">
                <a:solidFill>
                  <a:schemeClr val="lt2"/>
                </a:solidFill>
              </a:rPr>
              <a:t>data_name.pivot_table(values=”column_name”, index=”groupingmethod”, aggfunc=”statistics”, fill_value=0, margins=True/False)</a:t>
            </a:r>
            <a:endParaRPr>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38"/>
          <p:cNvSpPr txBox="1"/>
          <p:nvPr>
            <p:ph type="title"/>
          </p:nvPr>
        </p:nvSpPr>
        <p:spPr>
          <a:xfrm>
            <a:off x="2431350" y="1758900"/>
            <a:ext cx="4281300" cy="162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Practise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39"/>
          <p:cNvSpPr txBox="1"/>
          <p:nvPr>
            <p:ph idx="1" type="body"/>
          </p:nvPr>
        </p:nvSpPr>
        <p:spPr>
          <a:xfrm>
            <a:off x="2763225" y="1338963"/>
            <a:ext cx="4694400" cy="751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Print 3 types of summary statistics of the sales[“weekly_sales”], dataset</a:t>
            </a:r>
            <a:endParaRPr/>
          </a:p>
        </p:txBody>
      </p:sp>
      <p:sp>
        <p:nvSpPr>
          <p:cNvPr id="570" name="Google Shape;570;p39"/>
          <p:cNvSpPr txBox="1"/>
          <p:nvPr>
            <p:ph type="title"/>
          </p:nvPr>
        </p:nvSpPr>
        <p:spPr>
          <a:xfrm>
            <a:off x="1092625" y="653175"/>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Exercises</a:t>
            </a:r>
            <a:endParaRPr/>
          </a:p>
        </p:txBody>
      </p:sp>
      <p:sp>
        <p:nvSpPr>
          <p:cNvPr id="571" name="Google Shape;571;p39"/>
          <p:cNvSpPr txBox="1"/>
          <p:nvPr>
            <p:ph idx="2" type="title"/>
          </p:nvPr>
        </p:nvSpPr>
        <p:spPr>
          <a:xfrm flipH="1">
            <a:off x="1548225" y="1483638"/>
            <a:ext cx="1215000" cy="46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Q1</a:t>
            </a:r>
            <a:endParaRPr/>
          </a:p>
        </p:txBody>
      </p:sp>
      <p:sp>
        <p:nvSpPr>
          <p:cNvPr id="572" name="Google Shape;572;p39"/>
          <p:cNvSpPr txBox="1"/>
          <p:nvPr>
            <p:ph idx="3" type="body"/>
          </p:nvPr>
        </p:nvSpPr>
        <p:spPr>
          <a:xfrm>
            <a:off x="2763225" y="2090625"/>
            <a:ext cx="4694400" cy="751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Drop the duplicated store/department combinations</a:t>
            </a:r>
            <a:endParaRPr/>
          </a:p>
        </p:txBody>
      </p:sp>
      <p:sp>
        <p:nvSpPr>
          <p:cNvPr id="573" name="Google Shape;573;p39"/>
          <p:cNvSpPr txBox="1"/>
          <p:nvPr>
            <p:ph idx="4" type="title"/>
          </p:nvPr>
        </p:nvSpPr>
        <p:spPr>
          <a:xfrm flipH="1">
            <a:off x="1548225" y="2235375"/>
            <a:ext cx="1215000" cy="46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Q2</a:t>
            </a:r>
            <a:endParaRPr/>
          </a:p>
        </p:txBody>
      </p:sp>
      <p:sp>
        <p:nvSpPr>
          <p:cNvPr id="574" name="Google Shape;574;p39"/>
          <p:cNvSpPr txBox="1"/>
          <p:nvPr>
            <p:ph idx="1" type="body"/>
          </p:nvPr>
        </p:nvSpPr>
        <p:spPr>
          <a:xfrm>
            <a:off x="2763225" y="2842263"/>
            <a:ext cx="4694400" cy="751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Subset for the 3 type stores, calculate the total weekly sales </a:t>
            </a:r>
            <a:endParaRPr/>
          </a:p>
        </p:txBody>
      </p:sp>
      <p:sp>
        <p:nvSpPr>
          <p:cNvPr id="575" name="Google Shape;575;p39"/>
          <p:cNvSpPr txBox="1"/>
          <p:nvPr>
            <p:ph idx="2" type="title"/>
          </p:nvPr>
        </p:nvSpPr>
        <p:spPr>
          <a:xfrm flipH="1">
            <a:off x="1548225" y="2986938"/>
            <a:ext cx="1215000" cy="46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Q3</a:t>
            </a:r>
            <a:endParaRPr/>
          </a:p>
        </p:txBody>
      </p:sp>
      <p:sp>
        <p:nvSpPr>
          <p:cNvPr id="576" name="Google Shape;576;p39"/>
          <p:cNvSpPr txBox="1"/>
          <p:nvPr>
            <p:ph idx="3" type="body"/>
          </p:nvPr>
        </p:nvSpPr>
        <p:spPr>
          <a:xfrm>
            <a:off x="2763225" y="3593925"/>
            <a:ext cx="4694400" cy="751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Pivot for mean weekly_sales by store type &amp; holiday and print this value. </a:t>
            </a:r>
            <a:endParaRPr/>
          </a:p>
        </p:txBody>
      </p:sp>
      <p:sp>
        <p:nvSpPr>
          <p:cNvPr id="577" name="Google Shape;577;p39"/>
          <p:cNvSpPr txBox="1"/>
          <p:nvPr>
            <p:ph idx="4" type="title"/>
          </p:nvPr>
        </p:nvSpPr>
        <p:spPr>
          <a:xfrm flipH="1">
            <a:off x="1548225" y="3738675"/>
            <a:ext cx="1215000" cy="46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0"/>
          <p:cNvSpPr txBox="1"/>
          <p:nvPr>
            <p:ph type="title"/>
          </p:nvPr>
        </p:nvSpPr>
        <p:spPr>
          <a:xfrm flipH="1">
            <a:off x="2054663" y="586975"/>
            <a:ext cx="1842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03 </a:t>
            </a:r>
            <a:r>
              <a:rPr lang="en" sz="5000">
                <a:solidFill>
                  <a:schemeClr val="accent6"/>
                </a:solidFill>
              </a:rPr>
              <a:t>{</a:t>
            </a:r>
            <a:endParaRPr sz="5000">
              <a:solidFill>
                <a:schemeClr val="accent6"/>
              </a:solidFill>
            </a:endParaRPr>
          </a:p>
        </p:txBody>
      </p:sp>
      <p:sp>
        <p:nvSpPr>
          <p:cNvPr id="583" name="Google Shape;583;p40"/>
          <p:cNvSpPr txBox="1"/>
          <p:nvPr>
            <p:ph idx="2" type="title"/>
          </p:nvPr>
        </p:nvSpPr>
        <p:spPr>
          <a:xfrm>
            <a:off x="2605800" y="1846625"/>
            <a:ext cx="63975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a:t>
            </a:r>
            <a:r>
              <a:rPr lang="en"/>
              <a:t>Slicing and Indexing Data</a:t>
            </a:r>
            <a:r>
              <a:rPr lang="en">
                <a:solidFill>
                  <a:schemeClr val="accent6"/>
                </a:solidFill>
              </a:rPr>
              <a:t>]</a:t>
            </a:r>
            <a:r>
              <a:rPr lang="en">
                <a:solidFill>
                  <a:schemeClr val="accent1"/>
                </a:solidFill>
              </a:rPr>
              <a:t> </a:t>
            </a:r>
            <a:endParaRPr>
              <a:solidFill>
                <a:schemeClr val="accent3"/>
              </a:solidFill>
            </a:endParaRPr>
          </a:p>
        </p:txBody>
      </p:sp>
      <p:sp>
        <p:nvSpPr>
          <p:cNvPr id="584" name="Google Shape;584;p40"/>
          <p:cNvSpPr txBox="1"/>
          <p:nvPr>
            <p:ph idx="1" type="subTitle"/>
          </p:nvPr>
        </p:nvSpPr>
        <p:spPr>
          <a:xfrm>
            <a:off x="3038381" y="2448125"/>
            <a:ext cx="5964900" cy="78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Subsetting using slicing</a:t>
            </a:r>
            <a:endParaRPr/>
          </a:p>
          <a:p>
            <a:pPr indent="0" lvl="0" marL="0" rtl="0" algn="l">
              <a:spcBef>
                <a:spcPts val="0"/>
              </a:spcBef>
              <a:spcAft>
                <a:spcPts val="0"/>
              </a:spcAft>
              <a:buNone/>
            </a:pPr>
            <a:r>
              <a:rPr lang="en"/>
              <a:t>Indexes and Subsetting using indexes</a:t>
            </a:r>
            <a:endParaRPr/>
          </a:p>
        </p:txBody>
      </p:sp>
      <p:sp>
        <p:nvSpPr>
          <p:cNvPr id="585" name="Google Shape;585;p40"/>
          <p:cNvSpPr txBox="1"/>
          <p:nvPr/>
        </p:nvSpPr>
        <p:spPr>
          <a:xfrm>
            <a:off x="2127375"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86" name="Google Shape;586;p40"/>
          <p:cNvCxnSpPr>
            <a:endCxn id="585" idx="0"/>
          </p:cNvCxnSpPr>
          <p:nvPr/>
        </p:nvCxnSpPr>
        <p:spPr>
          <a:xfrm>
            <a:off x="2380425" y="1478475"/>
            <a:ext cx="0" cy="21081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4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slicing</a:t>
            </a:r>
            <a:endParaRPr/>
          </a:p>
        </p:txBody>
      </p:sp>
      <p:sp>
        <p:nvSpPr>
          <p:cNvPr id="592" name="Google Shape;592;p41"/>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To view the column names within a dataframe use: data_name.columns</a:t>
            </a:r>
            <a:endParaRPr/>
          </a:p>
          <a:p>
            <a:pPr indent="-317500" lvl="0" marL="457200" rtl="0" algn="l">
              <a:spcBef>
                <a:spcPts val="0"/>
              </a:spcBef>
              <a:spcAft>
                <a:spcPts val="0"/>
              </a:spcAft>
              <a:buSzPts val="1400"/>
              <a:buChar char="-"/>
            </a:pPr>
            <a:r>
              <a:rPr lang="en"/>
              <a:t>To view the index: data_name.index</a:t>
            </a:r>
            <a:endParaRPr/>
          </a:p>
          <a:p>
            <a:pPr indent="-317500" lvl="0" marL="457200" rtl="0" algn="l">
              <a:spcBef>
                <a:spcPts val="0"/>
              </a:spcBef>
              <a:spcAft>
                <a:spcPts val="0"/>
              </a:spcAft>
              <a:buSzPts val="1400"/>
              <a:buChar char="-"/>
            </a:pPr>
            <a:r>
              <a:rPr lang="en"/>
              <a:t>Setting a column as the index</a:t>
            </a:r>
            <a:endParaRPr/>
          </a:p>
          <a:p>
            <a:pPr indent="-317500" lvl="1" marL="914400" rtl="0" algn="l">
              <a:spcBef>
                <a:spcPts val="0"/>
              </a:spcBef>
              <a:spcAft>
                <a:spcPts val="0"/>
              </a:spcAft>
              <a:buClr>
                <a:schemeClr val="lt2"/>
              </a:buClr>
              <a:buSzPts val="1400"/>
              <a:buChar char="-"/>
            </a:pPr>
            <a:r>
              <a:rPr lang="en">
                <a:solidFill>
                  <a:schemeClr val="lt2"/>
                </a:solidFill>
              </a:rPr>
              <a:t>data_name.set-index(“name”)</a:t>
            </a:r>
            <a:endParaRPr>
              <a:solidFill>
                <a:schemeClr val="lt2"/>
              </a:solidFill>
            </a:endParaRPr>
          </a:p>
          <a:p>
            <a:pPr indent="-317500" lvl="0" marL="457200" rtl="0" algn="l">
              <a:spcBef>
                <a:spcPts val="0"/>
              </a:spcBef>
              <a:spcAft>
                <a:spcPts val="0"/>
              </a:spcAft>
              <a:buSzPts val="1400"/>
              <a:buChar char="-"/>
            </a:pPr>
            <a:r>
              <a:rPr lang="en"/>
              <a:t>Removing it is just as simple</a:t>
            </a:r>
            <a:endParaRPr/>
          </a:p>
          <a:p>
            <a:pPr indent="-317500" lvl="1" marL="914400" rtl="0" algn="l">
              <a:spcBef>
                <a:spcPts val="0"/>
              </a:spcBef>
              <a:spcAft>
                <a:spcPts val="0"/>
              </a:spcAft>
              <a:buClr>
                <a:schemeClr val="lt2"/>
              </a:buClr>
              <a:buSzPts val="1400"/>
              <a:buChar char="-"/>
            </a:pPr>
            <a:r>
              <a:rPr lang="en">
                <a:solidFill>
                  <a:schemeClr val="lt2"/>
                </a:solidFill>
              </a:rPr>
              <a:t>data_name.reset_index(drop=True/False)</a:t>
            </a:r>
            <a:endParaRPr>
              <a:solidFill>
                <a:schemeClr val="lt2"/>
              </a:solidFill>
            </a:endParaRPr>
          </a:p>
          <a:p>
            <a:pPr indent="-317500" lvl="0" marL="457200" rtl="0" algn="l">
              <a:spcBef>
                <a:spcPts val="0"/>
              </a:spcBef>
              <a:spcAft>
                <a:spcPts val="0"/>
              </a:spcAft>
              <a:buSzPts val="1400"/>
              <a:buChar char="-"/>
            </a:pPr>
            <a:r>
              <a:rPr lang="en"/>
              <a:t>Indexing can make subsetting simpler and the values don’t need to be </a:t>
            </a:r>
            <a:r>
              <a:rPr lang="en"/>
              <a:t>unique</a:t>
            </a:r>
            <a:r>
              <a:rPr lang="en"/>
              <a:t>. </a:t>
            </a:r>
            <a:endParaRPr/>
          </a:p>
          <a:p>
            <a:pPr indent="-317500" lvl="1" marL="914400" rtl="0" algn="l">
              <a:spcBef>
                <a:spcPts val="0"/>
              </a:spcBef>
              <a:spcAft>
                <a:spcPts val="0"/>
              </a:spcAft>
              <a:buClr>
                <a:schemeClr val="lt2"/>
              </a:buClr>
              <a:buSzPts val="1400"/>
              <a:buChar char="-"/>
            </a:pPr>
            <a:r>
              <a:rPr lang="en">
                <a:solidFill>
                  <a:schemeClr val="lt2"/>
                </a:solidFill>
              </a:rPr>
              <a:t>data_name.loc[“ “]</a:t>
            </a:r>
            <a:endParaRPr>
              <a:solidFill>
                <a:schemeClr val="lt2"/>
              </a:solidFill>
            </a:endParaRPr>
          </a:p>
          <a:p>
            <a:pPr indent="-317500" lvl="0" marL="457200" rtl="0" algn="l">
              <a:spcBef>
                <a:spcPts val="0"/>
              </a:spcBef>
              <a:spcAft>
                <a:spcPts val="0"/>
              </a:spcAft>
              <a:buSzPts val="1400"/>
              <a:buChar char="-"/>
            </a:pPr>
            <a:r>
              <a:rPr lang="en"/>
              <a:t>Sorting by index values follows the following code</a:t>
            </a:r>
            <a:endParaRPr/>
          </a:p>
          <a:p>
            <a:pPr indent="-317500" lvl="1" marL="914400" rtl="0" algn="l">
              <a:spcBef>
                <a:spcPts val="0"/>
              </a:spcBef>
              <a:spcAft>
                <a:spcPts val="0"/>
              </a:spcAft>
              <a:buClr>
                <a:schemeClr val="lt2"/>
              </a:buClr>
              <a:buSzPts val="1400"/>
              <a:buChar char="-"/>
            </a:pPr>
            <a:r>
              <a:rPr lang="en">
                <a:solidFill>
                  <a:schemeClr val="lt2"/>
                </a:solidFill>
              </a:rPr>
              <a:t>data_name.sort-index(level=” “, ascending=True/False)</a:t>
            </a:r>
            <a:endParaRPr>
              <a:solidFill>
                <a:schemeClr val="l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42"/>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slicing</a:t>
            </a:r>
            <a:endParaRPr/>
          </a:p>
        </p:txBody>
      </p:sp>
      <p:sp>
        <p:nvSpPr>
          <p:cNvPr id="598" name="Google Shape;598;p42"/>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Slicing is completed by using array parameters within square brackets. </a:t>
            </a:r>
            <a:endParaRPr/>
          </a:p>
          <a:p>
            <a:pPr indent="-317500" lvl="0" marL="457200" rtl="0" algn="l">
              <a:spcBef>
                <a:spcPts val="0"/>
              </a:spcBef>
              <a:spcAft>
                <a:spcPts val="0"/>
              </a:spcAft>
              <a:buSzPts val="1400"/>
              <a:buChar char="-"/>
            </a:pPr>
            <a:r>
              <a:rPr lang="en"/>
              <a:t>Key features:</a:t>
            </a:r>
            <a:endParaRPr/>
          </a:p>
          <a:p>
            <a:pPr indent="-317500" lvl="1" marL="914400" rtl="0" algn="l">
              <a:spcBef>
                <a:spcPts val="0"/>
              </a:spcBef>
              <a:spcAft>
                <a:spcPts val="0"/>
              </a:spcAft>
              <a:buClr>
                <a:schemeClr val="lt2"/>
              </a:buClr>
              <a:buSzPts val="1400"/>
              <a:buChar char="-"/>
            </a:pPr>
            <a:r>
              <a:rPr lang="en">
                <a:solidFill>
                  <a:schemeClr val="lt2"/>
                </a:solidFill>
              </a:rPr>
              <a:t>data_name[:] → prints all the values within the array</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Remember that arrays begin at 1 and NOT 0</a:t>
            </a:r>
            <a:endParaRPr>
              <a:solidFill>
                <a:schemeClr val="lt2"/>
              </a:solidFill>
            </a:endParaRPr>
          </a:p>
          <a:p>
            <a:pPr indent="-317500" lvl="0" marL="457200" rtl="0" algn="l">
              <a:spcBef>
                <a:spcPts val="0"/>
              </a:spcBef>
              <a:spcAft>
                <a:spcPts val="0"/>
              </a:spcAft>
              <a:buSzPts val="1400"/>
              <a:buChar char="-"/>
            </a:pPr>
            <a:r>
              <a:rPr lang="en"/>
              <a:t>Slicing can be </a:t>
            </a:r>
            <a:r>
              <a:rPr lang="en"/>
              <a:t>achieved</a:t>
            </a:r>
            <a:r>
              <a:rPr lang="en"/>
              <a:t> by using the following code:</a:t>
            </a:r>
            <a:endParaRPr/>
          </a:p>
          <a:p>
            <a:pPr indent="-317500" lvl="1" marL="914400" rtl="0" algn="l">
              <a:spcBef>
                <a:spcPts val="0"/>
              </a:spcBef>
              <a:spcAft>
                <a:spcPts val="0"/>
              </a:spcAft>
              <a:buClr>
                <a:schemeClr val="lt2"/>
              </a:buClr>
              <a:buSzPts val="1400"/>
              <a:buChar char="-"/>
            </a:pPr>
            <a:r>
              <a:rPr lang="en">
                <a:solidFill>
                  <a:schemeClr val="lt2"/>
                </a:solidFill>
              </a:rPr>
              <a:t>data_name.loc[“ “:” “] or data_name.iloc[row, column]</a:t>
            </a:r>
            <a:endParaRPr>
              <a:solidFill>
                <a:schemeClr val="l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3"/>
          <p:cNvSpPr txBox="1"/>
          <p:nvPr>
            <p:ph type="title"/>
          </p:nvPr>
        </p:nvSpPr>
        <p:spPr>
          <a:xfrm>
            <a:off x="2431350" y="1758900"/>
            <a:ext cx="4281300" cy="162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Practise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6"/>
          <p:cNvSpPr txBox="1"/>
          <p:nvPr>
            <p:ph type="title"/>
          </p:nvPr>
        </p:nvSpPr>
        <p:spPr>
          <a:xfrm flipH="1">
            <a:off x="1460450" y="1436713"/>
            <a:ext cx="872100" cy="3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67" name="Google Shape;467;p26"/>
          <p:cNvSpPr txBox="1"/>
          <p:nvPr>
            <p:ph idx="2" type="subTitle"/>
          </p:nvPr>
        </p:nvSpPr>
        <p:spPr>
          <a:xfrm>
            <a:off x="2332550" y="1436725"/>
            <a:ext cx="36315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Introducing DataFrames</a:t>
            </a:r>
            <a:endParaRPr/>
          </a:p>
        </p:txBody>
      </p:sp>
      <p:sp>
        <p:nvSpPr>
          <p:cNvPr id="468" name="Google Shape;468;p26"/>
          <p:cNvSpPr txBox="1"/>
          <p:nvPr>
            <p:ph idx="3" type="title"/>
          </p:nvPr>
        </p:nvSpPr>
        <p:spPr>
          <a:xfrm flipH="1">
            <a:off x="1962838" y="2263237"/>
            <a:ext cx="872100" cy="3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a:t>
            </a:r>
            <a:r>
              <a:rPr lang="en"/>
              <a:t>2</a:t>
            </a:r>
            <a:endParaRPr/>
          </a:p>
        </p:txBody>
      </p:sp>
      <p:sp>
        <p:nvSpPr>
          <p:cNvPr id="469" name="Google Shape;469;p26"/>
          <p:cNvSpPr txBox="1"/>
          <p:nvPr>
            <p:ph idx="5" type="subTitle"/>
          </p:nvPr>
        </p:nvSpPr>
        <p:spPr>
          <a:xfrm>
            <a:off x="2834938" y="2236538"/>
            <a:ext cx="31290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Aggregating Data</a:t>
            </a:r>
            <a:endParaRPr/>
          </a:p>
        </p:txBody>
      </p:sp>
      <p:sp>
        <p:nvSpPr>
          <p:cNvPr id="470" name="Google Shape;470;p26"/>
          <p:cNvSpPr txBox="1"/>
          <p:nvPr>
            <p:ph idx="6" type="title"/>
          </p:nvPr>
        </p:nvSpPr>
        <p:spPr>
          <a:xfrm flipH="1">
            <a:off x="2571438" y="3036349"/>
            <a:ext cx="872100" cy="3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71" name="Google Shape;471;p26"/>
          <p:cNvSpPr txBox="1"/>
          <p:nvPr>
            <p:ph idx="8" type="subTitle"/>
          </p:nvPr>
        </p:nvSpPr>
        <p:spPr>
          <a:xfrm>
            <a:off x="3443556" y="3036350"/>
            <a:ext cx="47127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Slicing and Indexing Data</a:t>
            </a:r>
            <a:endParaRPr/>
          </a:p>
        </p:txBody>
      </p:sp>
      <p:sp>
        <p:nvSpPr>
          <p:cNvPr id="472" name="Google Shape;472;p26"/>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able Of </a:t>
            </a:r>
            <a:r>
              <a:rPr lang="en">
                <a:solidFill>
                  <a:schemeClr val="accent2"/>
                </a:solidFill>
              </a:rPr>
              <a:t>‘Contents’</a:t>
            </a:r>
            <a:r>
              <a:rPr lang="en"/>
              <a:t> </a:t>
            </a:r>
            <a:r>
              <a:rPr lang="en">
                <a:solidFill>
                  <a:schemeClr val="accent6"/>
                </a:solidFill>
              </a:rPr>
              <a:t>{</a:t>
            </a:r>
            <a:endParaRPr>
              <a:solidFill>
                <a:schemeClr val="accent6"/>
              </a:solidFill>
            </a:endParaRPr>
          </a:p>
        </p:txBody>
      </p:sp>
      <p:grpSp>
        <p:nvGrpSpPr>
          <p:cNvPr id="473" name="Google Shape;473;p26"/>
          <p:cNvGrpSpPr/>
          <p:nvPr/>
        </p:nvGrpSpPr>
        <p:grpSpPr>
          <a:xfrm>
            <a:off x="1084825" y="1168950"/>
            <a:ext cx="506100" cy="3401075"/>
            <a:chOff x="1084825" y="1168950"/>
            <a:chExt cx="506100" cy="3401075"/>
          </a:xfrm>
        </p:grpSpPr>
        <p:sp>
          <p:nvSpPr>
            <p:cNvPr id="474" name="Google Shape;474;p26"/>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75" name="Google Shape;475;p26"/>
            <p:cNvCxnSpPr/>
            <p:nvPr/>
          </p:nvCxnSpPr>
          <p:spPr>
            <a:xfrm>
              <a:off x="1337875" y="1168950"/>
              <a:ext cx="0" cy="2764500"/>
            </a:xfrm>
            <a:prstGeom prst="straightConnector1">
              <a:avLst/>
            </a:prstGeom>
            <a:noFill/>
            <a:ln cap="flat" cmpd="sng" w="9525">
              <a:solidFill>
                <a:schemeClr val="accent4"/>
              </a:solidFill>
              <a:prstDash val="solid"/>
              <a:round/>
              <a:headEnd len="med" w="med" type="none"/>
              <a:tailEnd len="med" w="med" type="none"/>
            </a:ln>
          </p:spPr>
        </p:cxnSp>
      </p:grpSp>
      <p:sp>
        <p:nvSpPr>
          <p:cNvPr id="476" name="Google Shape;476;p26"/>
          <p:cNvSpPr txBox="1"/>
          <p:nvPr>
            <p:ph idx="6" type="title"/>
          </p:nvPr>
        </p:nvSpPr>
        <p:spPr>
          <a:xfrm flipH="1">
            <a:off x="3443538" y="3900362"/>
            <a:ext cx="872100" cy="3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77" name="Google Shape;477;p26"/>
          <p:cNvSpPr txBox="1"/>
          <p:nvPr>
            <p:ph idx="8" type="subTitle"/>
          </p:nvPr>
        </p:nvSpPr>
        <p:spPr>
          <a:xfrm>
            <a:off x="4315638" y="3900350"/>
            <a:ext cx="31290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rPr>
              <a:t>Visualizing Data</a:t>
            </a:r>
            <a:endParaRPr>
              <a:solidFill>
                <a:schemeClr val="accent2"/>
              </a:solidFill>
            </a:endParaRPr>
          </a:p>
        </p:txBody>
      </p:sp>
      <p:sp>
        <p:nvSpPr>
          <p:cNvPr id="478" name="Google Shape;478;p26"/>
          <p:cNvSpPr txBox="1"/>
          <p:nvPr>
            <p:ph idx="1"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LessonOne</a:t>
            </a:r>
            <a:r>
              <a:rPr lang="en" sz="1400"/>
              <a:t>.</a:t>
            </a:r>
            <a:r>
              <a:rPr lang="en" sz="1400">
                <a:solidFill>
                  <a:schemeClr val="accent3"/>
                </a:solidFill>
              </a:rPr>
              <a:t>html</a:t>
            </a:r>
            <a:endParaRPr sz="1400">
              <a:solidFill>
                <a:schemeClr val="accent3"/>
              </a:solidFill>
            </a:endParaRPr>
          </a:p>
        </p:txBody>
      </p:sp>
      <p:sp>
        <p:nvSpPr>
          <p:cNvPr id="479" name="Google Shape;479;p26"/>
          <p:cNvSpPr txBox="1"/>
          <p:nvPr>
            <p:ph idx="1"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4"/>
          <p:cNvSpPr txBox="1"/>
          <p:nvPr>
            <p:ph idx="1" type="body"/>
          </p:nvPr>
        </p:nvSpPr>
        <p:spPr>
          <a:xfrm>
            <a:off x="2763225" y="1338963"/>
            <a:ext cx="4694400" cy="751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Set the index of temperatures to city, print and then reset it. </a:t>
            </a:r>
            <a:endParaRPr/>
          </a:p>
        </p:txBody>
      </p:sp>
      <p:sp>
        <p:nvSpPr>
          <p:cNvPr id="609" name="Google Shape;609;p44"/>
          <p:cNvSpPr txBox="1"/>
          <p:nvPr>
            <p:ph type="title"/>
          </p:nvPr>
        </p:nvSpPr>
        <p:spPr>
          <a:xfrm>
            <a:off x="1092625" y="653175"/>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Exercises</a:t>
            </a:r>
            <a:endParaRPr/>
          </a:p>
        </p:txBody>
      </p:sp>
      <p:sp>
        <p:nvSpPr>
          <p:cNvPr id="610" name="Google Shape;610;p44"/>
          <p:cNvSpPr txBox="1"/>
          <p:nvPr>
            <p:ph idx="2" type="title"/>
          </p:nvPr>
        </p:nvSpPr>
        <p:spPr>
          <a:xfrm flipH="1">
            <a:off x="1548225" y="1483638"/>
            <a:ext cx="1215000" cy="46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Q1</a:t>
            </a:r>
            <a:endParaRPr/>
          </a:p>
        </p:txBody>
      </p:sp>
      <p:sp>
        <p:nvSpPr>
          <p:cNvPr id="611" name="Google Shape;611;p44"/>
          <p:cNvSpPr txBox="1"/>
          <p:nvPr>
            <p:ph idx="3" type="body"/>
          </p:nvPr>
        </p:nvSpPr>
        <p:spPr>
          <a:xfrm>
            <a:off x="2763225" y="2090625"/>
            <a:ext cx="4694400" cy="751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Sort temperatures by index values by country and then descending city</a:t>
            </a:r>
            <a:endParaRPr/>
          </a:p>
        </p:txBody>
      </p:sp>
      <p:sp>
        <p:nvSpPr>
          <p:cNvPr id="612" name="Google Shape;612;p44"/>
          <p:cNvSpPr txBox="1"/>
          <p:nvPr>
            <p:ph idx="4" type="title"/>
          </p:nvPr>
        </p:nvSpPr>
        <p:spPr>
          <a:xfrm flipH="1">
            <a:off x="1548225" y="2235375"/>
            <a:ext cx="1215000" cy="46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Q2</a:t>
            </a:r>
            <a:endParaRPr/>
          </a:p>
        </p:txBody>
      </p:sp>
      <p:sp>
        <p:nvSpPr>
          <p:cNvPr id="613" name="Google Shape;613;p44"/>
          <p:cNvSpPr txBox="1"/>
          <p:nvPr>
            <p:ph idx="1" type="body"/>
          </p:nvPr>
        </p:nvSpPr>
        <p:spPr>
          <a:xfrm>
            <a:off x="2763225" y="2842263"/>
            <a:ext cx="4694400" cy="751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Subset the rows from Pakistan to Russia, and print the data. Do this again using the .iloc method. </a:t>
            </a:r>
            <a:endParaRPr/>
          </a:p>
        </p:txBody>
      </p:sp>
      <p:sp>
        <p:nvSpPr>
          <p:cNvPr id="614" name="Google Shape;614;p44"/>
          <p:cNvSpPr txBox="1"/>
          <p:nvPr>
            <p:ph idx="2" type="title"/>
          </p:nvPr>
        </p:nvSpPr>
        <p:spPr>
          <a:xfrm flipH="1">
            <a:off x="1548225" y="2986938"/>
            <a:ext cx="1215000" cy="46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Q3</a:t>
            </a:r>
            <a:endParaRPr/>
          </a:p>
        </p:txBody>
      </p:sp>
      <p:sp>
        <p:nvSpPr>
          <p:cNvPr id="615" name="Google Shape;615;p44"/>
          <p:cNvSpPr txBox="1"/>
          <p:nvPr>
            <p:ph idx="3" type="body"/>
          </p:nvPr>
        </p:nvSpPr>
        <p:spPr>
          <a:xfrm>
            <a:off x="2763225" y="3593925"/>
            <a:ext cx="4694400" cy="751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Subset the data from Egypt to India using the .loc()</a:t>
            </a:r>
            <a:endParaRPr/>
          </a:p>
        </p:txBody>
      </p:sp>
      <p:sp>
        <p:nvSpPr>
          <p:cNvPr id="616" name="Google Shape;616;p44"/>
          <p:cNvSpPr txBox="1"/>
          <p:nvPr>
            <p:ph idx="4" type="title"/>
          </p:nvPr>
        </p:nvSpPr>
        <p:spPr>
          <a:xfrm flipH="1">
            <a:off x="1548225" y="3738675"/>
            <a:ext cx="1215000" cy="46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Q4</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45"/>
          <p:cNvSpPr txBox="1"/>
          <p:nvPr>
            <p:ph type="title"/>
          </p:nvPr>
        </p:nvSpPr>
        <p:spPr>
          <a:xfrm flipH="1">
            <a:off x="2054663" y="586975"/>
            <a:ext cx="1842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04 </a:t>
            </a:r>
            <a:r>
              <a:rPr lang="en" sz="5000">
                <a:solidFill>
                  <a:schemeClr val="accent6"/>
                </a:solidFill>
              </a:rPr>
              <a:t>{</a:t>
            </a:r>
            <a:endParaRPr sz="5000">
              <a:solidFill>
                <a:schemeClr val="accent6"/>
              </a:solidFill>
            </a:endParaRPr>
          </a:p>
        </p:txBody>
      </p:sp>
      <p:sp>
        <p:nvSpPr>
          <p:cNvPr id="622" name="Google Shape;622;p45"/>
          <p:cNvSpPr txBox="1"/>
          <p:nvPr>
            <p:ph idx="2" type="title"/>
          </p:nvPr>
        </p:nvSpPr>
        <p:spPr>
          <a:xfrm>
            <a:off x="2605802" y="1846625"/>
            <a:ext cx="60246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a:t>
            </a:r>
            <a:r>
              <a:rPr lang="en">
                <a:solidFill>
                  <a:schemeClr val="accent2"/>
                </a:solidFill>
              </a:rPr>
              <a:t>Visualizing Data</a:t>
            </a:r>
            <a:r>
              <a:rPr lang="en">
                <a:solidFill>
                  <a:schemeClr val="accent6"/>
                </a:solidFill>
              </a:rPr>
              <a:t>]</a:t>
            </a:r>
            <a:r>
              <a:rPr lang="en">
                <a:solidFill>
                  <a:schemeClr val="accent1"/>
                </a:solidFill>
              </a:rPr>
              <a:t> </a:t>
            </a:r>
            <a:endParaRPr>
              <a:solidFill>
                <a:schemeClr val="accent3"/>
              </a:solidFill>
            </a:endParaRPr>
          </a:p>
        </p:txBody>
      </p:sp>
      <p:sp>
        <p:nvSpPr>
          <p:cNvPr id="623" name="Google Shape;623;p45"/>
          <p:cNvSpPr txBox="1"/>
          <p:nvPr>
            <p:ph idx="1" type="subTitle"/>
          </p:nvPr>
        </p:nvSpPr>
        <p:spPr>
          <a:xfrm>
            <a:off x="3038380" y="2448125"/>
            <a:ext cx="5592000" cy="78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Plotting </a:t>
            </a:r>
            <a:endParaRPr/>
          </a:p>
          <a:p>
            <a:pPr indent="0" lvl="0" marL="0" rtl="0" algn="l">
              <a:spcBef>
                <a:spcPts val="0"/>
              </a:spcBef>
              <a:spcAft>
                <a:spcPts val="0"/>
              </a:spcAft>
              <a:buNone/>
            </a:pPr>
            <a:r>
              <a:rPr lang="en"/>
              <a:t>Handling Missing Data</a:t>
            </a:r>
            <a:endParaRPr/>
          </a:p>
          <a:p>
            <a:pPr indent="0" lvl="0" marL="0" rtl="0" algn="l">
              <a:spcBef>
                <a:spcPts val="0"/>
              </a:spcBef>
              <a:spcAft>
                <a:spcPts val="0"/>
              </a:spcAft>
              <a:buNone/>
            </a:pPr>
            <a:r>
              <a:rPr lang="en"/>
              <a:t>Reading data into a DataFrame</a:t>
            </a:r>
            <a:endParaRPr/>
          </a:p>
        </p:txBody>
      </p:sp>
      <p:sp>
        <p:nvSpPr>
          <p:cNvPr id="624" name="Google Shape;624;p45"/>
          <p:cNvSpPr txBox="1"/>
          <p:nvPr/>
        </p:nvSpPr>
        <p:spPr>
          <a:xfrm>
            <a:off x="2127375"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25" name="Google Shape;625;p45"/>
          <p:cNvCxnSpPr>
            <a:endCxn id="624" idx="0"/>
          </p:cNvCxnSpPr>
          <p:nvPr/>
        </p:nvCxnSpPr>
        <p:spPr>
          <a:xfrm>
            <a:off x="2380425" y="1478475"/>
            <a:ext cx="0" cy="21081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4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Histograms</a:t>
            </a:r>
            <a:endParaRPr/>
          </a:p>
        </p:txBody>
      </p:sp>
      <p:sp>
        <p:nvSpPr>
          <p:cNvPr id="631" name="Google Shape;631;p46"/>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They can give us important information about our data and show us the spread within the data set. </a:t>
            </a:r>
            <a:endParaRPr/>
          </a:p>
          <a:p>
            <a:pPr indent="-317500" lvl="0" marL="457200" rtl="0" algn="l">
              <a:spcBef>
                <a:spcPts val="0"/>
              </a:spcBef>
              <a:spcAft>
                <a:spcPts val="0"/>
              </a:spcAft>
              <a:buSzPts val="1400"/>
              <a:buChar char="-"/>
            </a:pPr>
            <a:r>
              <a:rPr lang="en"/>
              <a:t>Firstly we need to import matplotlib as plt, and then we can start visualizing the data</a:t>
            </a:r>
            <a:endParaRPr/>
          </a:p>
          <a:p>
            <a:pPr indent="-317500" lvl="0" marL="457200" rtl="0" algn="l">
              <a:spcBef>
                <a:spcPts val="0"/>
              </a:spcBef>
              <a:spcAft>
                <a:spcPts val="0"/>
              </a:spcAft>
              <a:buSzPts val="1400"/>
              <a:buChar char="-"/>
            </a:pPr>
            <a:r>
              <a:rPr lang="en"/>
              <a:t>The code should look like the following:</a:t>
            </a:r>
            <a:endParaRPr/>
          </a:p>
          <a:p>
            <a:pPr indent="-317500" lvl="1" marL="914400" rtl="0" algn="l">
              <a:spcBef>
                <a:spcPts val="0"/>
              </a:spcBef>
              <a:spcAft>
                <a:spcPts val="0"/>
              </a:spcAft>
              <a:buClr>
                <a:schemeClr val="lt2"/>
              </a:buClr>
              <a:buSzPts val="1400"/>
              <a:buChar char="-"/>
            </a:pPr>
            <a:r>
              <a:rPr lang="en">
                <a:solidFill>
                  <a:schemeClr val="lt2"/>
                </a:solidFill>
              </a:rPr>
              <a:t>Import matplotlib.pyplot as plt</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data_name.hist(bins=?)</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plt.show()</a:t>
            </a:r>
            <a:endParaRPr>
              <a:solidFill>
                <a:schemeClr val="lt2"/>
              </a:solidFill>
            </a:endParaRPr>
          </a:p>
          <a:p>
            <a:pPr indent="-317500" lvl="0" marL="457200" rtl="0" algn="l">
              <a:spcBef>
                <a:spcPts val="0"/>
              </a:spcBef>
              <a:spcAft>
                <a:spcPts val="0"/>
              </a:spcAft>
              <a:buSzPts val="1400"/>
              <a:buChar char="-"/>
            </a:pPr>
            <a:r>
              <a:rPr lang="en"/>
              <a:t>The number of ‘bins’ indicate to us the </a:t>
            </a:r>
            <a:r>
              <a:rPr lang="en"/>
              <a:t>number</a:t>
            </a:r>
            <a:r>
              <a:rPr lang="en"/>
              <a:t> of columns that we want to see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4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Plots</a:t>
            </a:r>
            <a:endParaRPr/>
          </a:p>
        </p:txBody>
      </p:sp>
      <p:sp>
        <p:nvSpPr>
          <p:cNvPr id="637" name="Google Shape;637;p47"/>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As before the matplotlib has to be </a:t>
            </a:r>
            <a:r>
              <a:rPr lang="en"/>
              <a:t>imported</a:t>
            </a:r>
            <a:r>
              <a:rPr lang="en"/>
              <a:t> into Colab before manipulation of the data can be completed. </a:t>
            </a:r>
            <a:endParaRPr/>
          </a:p>
          <a:p>
            <a:pPr indent="-317500" lvl="0" marL="457200" rtl="0" algn="l">
              <a:spcBef>
                <a:spcPts val="0"/>
              </a:spcBef>
              <a:spcAft>
                <a:spcPts val="0"/>
              </a:spcAft>
              <a:buSzPts val="1400"/>
              <a:buChar char="-"/>
            </a:pPr>
            <a:r>
              <a:rPr lang="en"/>
              <a:t>The general code for plotting looks like the following:</a:t>
            </a:r>
            <a:endParaRPr/>
          </a:p>
          <a:p>
            <a:pPr indent="-317500" lvl="1" marL="914400" rtl="0" algn="l">
              <a:spcBef>
                <a:spcPts val="0"/>
              </a:spcBef>
              <a:spcAft>
                <a:spcPts val="0"/>
              </a:spcAft>
              <a:buClr>
                <a:schemeClr val="lt2"/>
              </a:buClr>
              <a:buSzPts val="1400"/>
              <a:buChar char="-"/>
            </a:pPr>
            <a:r>
              <a:rPr lang="en">
                <a:solidFill>
                  <a:schemeClr val="lt2"/>
                </a:solidFill>
              </a:rPr>
              <a:t>Import matplotlib.pyplot as plt</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data_name.plot(kind=”the_type_of_graph”, title=”Title_of_graph”, x=”x_axis_name”, y=”y_axis_name”, rot=”angle_for_x_labels”)</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plt.show()</a:t>
            </a:r>
            <a:endParaRPr>
              <a:solidFill>
                <a:schemeClr val="lt2"/>
              </a:solidFill>
            </a:endParaRPr>
          </a:p>
          <a:p>
            <a:pPr indent="-317500" lvl="0" marL="457200" rtl="0" algn="l">
              <a:spcBef>
                <a:spcPts val="0"/>
              </a:spcBef>
              <a:spcAft>
                <a:spcPts val="0"/>
              </a:spcAft>
              <a:buSzPts val="1400"/>
              <a:buChar char="-"/>
            </a:pPr>
            <a:r>
              <a:rPr lang="en"/>
              <a:t>Plots can also be layered by adding another general line for graphing before showing it. </a:t>
            </a:r>
            <a:endParaRPr/>
          </a:p>
          <a:p>
            <a:pPr indent="-317500" lvl="0" marL="457200" rtl="0" algn="l">
              <a:spcBef>
                <a:spcPts val="0"/>
              </a:spcBef>
              <a:spcAft>
                <a:spcPts val="0"/>
              </a:spcAft>
              <a:buSzPts val="1400"/>
              <a:buChar char="-"/>
            </a:pPr>
            <a:r>
              <a:rPr lang="en"/>
              <a:t>To add a legend:</a:t>
            </a:r>
            <a:endParaRPr/>
          </a:p>
          <a:p>
            <a:pPr indent="-317500" lvl="1" marL="914400" rtl="0" algn="l">
              <a:spcBef>
                <a:spcPts val="0"/>
              </a:spcBef>
              <a:spcAft>
                <a:spcPts val="0"/>
              </a:spcAft>
              <a:buClr>
                <a:schemeClr val="lt2"/>
              </a:buClr>
              <a:buSzPts val="1400"/>
              <a:buChar char="-"/>
            </a:pPr>
            <a:r>
              <a:rPr lang="en">
                <a:solidFill>
                  <a:schemeClr val="lt2"/>
                </a:solidFill>
              </a:rPr>
              <a:t>plt.legend()</a:t>
            </a:r>
            <a:endParaRPr>
              <a:solidFill>
                <a:schemeClr val="lt2"/>
              </a:solidFill>
            </a:endParaRPr>
          </a:p>
          <a:p>
            <a:pPr indent="-317500" lvl="0" marL="457200" rtl="0" algn="l">
              <a:spcBef>
                <a:spcPts val="0"/>
              </a:spcBef>
              <a:spcAft>
                <a:spcPts val="0"/>
              </a:spcAft>
              <a:buSzPts val="1400"/>
              <a:buChar char="-"/>
            </a:pPr>
            <a:r>
              <a:rPr lang="en"/>
              <a:t>To make a graph more transparent, the following code can be placed within the plot statement:</a:t>
            </a:r>
            <a:endParaRPr/>
          </a:p>
          <a:p>
            <a:pPr indent="-317500" lvl="1" marL="914400" rtl="0" algn="l">
              <a:spcBef>
                <a:spcPts val="0"/>
              </a:spcBef>
              <a:spcAft>
                <a:spcPts val="0"/>
              </a:spcAft>
              <a:buClr>
                <a:schemeClr val="lt2"/>
              </a:buClr>
              <a:buSzPts val="1400"/>
              <a:buChar char="-"/>
            </a:pPr>
            <a:r>
              <a:rPr lang="en">
                <a:solidFill>
                  <a:schemeClr val="lt2"/>
                </a:solidFill>
              </a:rPr>
              <a:t>alpha = “value_between_0_and_1”</a:t>
            </a:r>
            <a:endParaRPr>
              <a:solidFill>
                <a:schemeClr val="l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48"/>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Missing Values</a:t>
            </a:r>
            <a:endParaRPr/>
          </a:p>
        </p:txBody>
      </p:sp>
      <p:sp>
        <p:nvSpPr>
          <p:cNvPr id="643" name="Google Shape;643;p48"/>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Missing values can cause the data set to be </a:t>
            </a:r>
            <a:r>
              <a:rPr lang="en"/>
              <a:t>inefficient</a:t>
            </a:r>
            <a:r>
              <a:rPr lang="en"/>
              <a:t> as it would not produce the correct values, therefore they needed to be detected and </a:t>
            </a:r>
            <a:r>
              <a:rPr lang="en"/>
              <a:t>removed</a:t>
            </a:r>
            <a:r>
              <a:rPr lang="en"/>
              <a:t>. </a:t>
            </a:r>
            <a:endParaRPr/>
          </a:p>
          <a:p>
            <a:pPr indent="-317500" lvl="0" marL="457200" rtl="0" algn="l">
              <a:spcBef>
                <a:spcPts val="0"/>
              </a:spcBef>
              <a:spcAft>
                <a:spcPts val="0"/>
              </a:spcAft>
              <a:buSzPts val="1400"/>
              <a:buChar char="-"/>
            </a:pPr>
            <a:r>
              <a:rPr lang="en"/>
              <a:t>To detect missing values:</a:t>
            </a:r>
            <a:endParaRPr/>
          </a:p>
          <a:p>
            <a:pPr indent="-317500" lvl="1" marL="914400" rtl="0" algn="l">
              <a:spcBef>
                <a:spcPts val="0"/>
              </a:spcBef>
              <a:spcAft>
                <a:spcPts val="0"/>
              </a:spcAft>
              <a:buClr>
                <a:schemeClr val="lt2"/>
              </a:buClr>
              <a:buSzPts val="1400"/>
              <a:buChar char="-"/>
            </a:pPr>
            <a:r>
              <a:rPr lang="en">
                <a:solidFill>
                  <a:schemeClr val="lt2"/>
                </a:solidFill>
              </a:rPr>
              <a:t>data_name.isna()</a:t>
            </a:r>
            <a:endParaRPr>
              <a:solidFill>
                <a:schemeClr val="lt2"/>
              </a:solidFill>
            </a:endParaRPr>
          </a:p>
          <a:p>
            <a:pPr indent="-317500" lvl="0" marL="457200" rtl="0" algn="l">
              <a:spcBef>
                <a:spcPts val="0"/>
              </a:spcBef>
              <a:spcAft>
                <a:spcPts val="0"/>
              </a:spcAft>
              <a:buSzPts val="1400"/>
              <a:buChar char="-"/>
            </a:pPr>
            <a:r>
              <a:rPr lang="en"/>
              <a:t>To detect any missing values:</a:t>
            </a:r>
            <a:endParaRPr/>
          </a:p>
          <a:p>
            <a:pPr indent="-317500" lvl="1" marL="914400" rtl="0" algn="l">
              <a:spcBef>
                <a:spcPts val="0"/>
              </a:spcBef>
              <a:spcAft>
                <a:spcPts val="0"/>
              </a:spcAft>
              <a:buClr>
                <a:schemeClr val="lt2"/>
              </a:buClr>
              <a:buSzPts val="1400"/>
              <a:buChar char="-"/>
            </a:pPr>
            <a:r>
              <a:rPr lang="en">
                <a:solidFill>
                  <a:schemeClr val="lt2"/>
                </a:solidFill>
              </a:rPr>
              <a:t>data_name.isna().any()</a:t>
            </a:r>
            <a:endParaRPr>
              <a:solidFill>
                <a:schemeClr val="lt2"/>
              </a:solidFill>
            </a:endParaRPr>
          </a:p>
          <a:p>
            <a:pPr indent="-317500" lvl="0" marL="457200" rtl="0" algn="l">
              <a:spcBef>
                <a:spcPts val="0"/>
              </a:spcBef>
              <a:spcAft>
                <a:spcPts val="0"/>
              </a:spcAft>
              <a:buSzPts val="1400"/>
              <a:buChar char="-"/>
            </a:pPr>
            <a:r>
              <a:rPr lang="en"/>
              <a:t>Counting missing values:</a:t>
            </a:r>
            <a:endParaRPr/>
          </a:p>
          <a:p>
            <a:pPr indent="-317500" lvl="1" marL="914400" rtl="0" algn="l">
              <a:spcBef>
                <a:spcPts val="0"/>
              </a:spcBef>
              <a:spcAft>
                <a:spcPts val="0"/>
              </a:spcAft>
              <a:buClr>
                <a:schemeClr val="lt2"/>
              </a:buClr>
              <a:buSzPts val="1400"/>
              <a:buChar char="-"/>
            </a:pPr>
            <a:r>
              <a:rPr lang="en">
                <a:solidFill>
                  <a:schemeClr val="lt2"/>
                </a:solidFill>
              </a:rPr>
              <a:t>data_name.isna().sum()</a:t>
            </a:r>
            <a:endParaRPr>
              <a:solidFill>
                <a:schemeClr val="lt2"/>
              </a:solidFill>
            </a:endParaRPr>
          </a:p>
          <a:p>
            <a:pPr indent="-317500" lvl="0" marL="457200" rtl="0" algn="l">
              <a:spcBef>
                <a:spcPts val="0"/>
              </a:spcBef>
              <a:spcAft>
                <a:spcPts val="0"/>
              </a:spcAft>
              <a:buSzPts val="1400"/>
              <a:buChar char="-"/>
            </a:pPr>
            <a:r>
              <a:rPr lang="en"/>
              <a:t>Using the plot function we learnt before we can even plot the missing values. </a:t>
            </a:r>
            <a:endParaRPr/>
          </a:p>
          <a:p>
            <a:pPr indent="-317500" lvl="0" marL="457200" rtl="0" algn="l">
              <a:spcBef>
                <a:spcPts val="0"/>
              </a:spcBef>
              <a:spcAft>
                <a:spcPts val="0"/>
              </a:spcAft>
              <a:buSzPts val="1400"/>
              <a:buChar char="-"/>
            </a:pPr>
            <a:r>
              <a:rPr lang="en"/>
              <a:t>Removing missing values:</a:t>
            </a:r>
            <a:endParaRPr/>
          </a:p>
          <a:p>
            <a:pPr indent="-317500" lvl="1" marL="914400" rtl="0" algn="l">
              <a:spcBef>
                <a:spcPts val="0"/>
              </a:spcBef>
              <a:spcAft>
                <a:spcPts val="0"/>
              </a:spcAft>
              <a:buClr>
                <a:schemeClr val="lt2"/>
              </a:buClr>
              <a:buSzPts val="1400"/>
              <a:buChar char="-"/>
            </a:pPr>
            <a:r>
              <a:rPr lang="en">
                <a:solidFill>
                  <a:schemeClr val="lt2"/>
                </a:solidFill>
              </a:rPr>
              <a:t>data_name.dropna()</a:t>
            </a:r>
            <a:endParaRPr>
              <a:solidFill>
                <a:schemeClr val="lt2"/>
              </a:solidFill>
            </a:endParaRPr>
          </a:p>
          <a:p>
            <a:pPr indent="-317500" lvl="0" marL="457200" rtl="0" algn="l">
              <a:spcBef>
                <a:spcPts val="0"/>
              </a:spcBef>
              <a:spcAft>
                <a:spcPts val="0"/>
              </a:spcAft>
              <a:buSzPts val="1400"/>
              <a:buChar char="-"/>
            </a:pPr>
            <a:r>
              <a:rPr lang="en"/>
              <a:t>Replacing missing values:</a:t>
            </a:r>
            <a:endParaRPr/>
          </a:p>
          <a:p>
            <a:pPr indent="-317500" lvl="1" marL="914400" rtl="0" algn="l">
              <a:spcBef>
                <a:spcPts val="0"/>
              </a:spcBef>
              <a:spcAft>
                <a:spcPts val="0"/>
              </a:spcAft>
              <a:buClr>
                <a:schemeClr val="lt2"/>
              </a:buClr>
              <a:buSzPts val="1400"/>
              <a:buChar char="-"/>
            </a:pPr>
            <a:r>
              <a:rPr lang="en">
                <a:solidFill>
                  <a:schemeClr val="lt2"/>
                </a:solidFill>
              </a:rPr>
              <a:t>data_name.fillna(0)</a:t>
            </a:r>
            <a:endParaRPr>
              <a:solidFill>
                <a:schemeClr val="lt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4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&amp; Reading DataFrames</a:t>
            </a:r>
            <a:endParaRPr/>
          </a:p>
        </p:txBody>
      </p:sp>
      <p:sp>
        <p:nvSpPr>
          <p:cNvPr id="649" name="Google Shape;649;p49"/>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DataFrames can be constructed either by rows or by columns. </a:t>
            </a:r>
            <a:endParaRPr/>
          </a:p>
          <a:p>
            <a:pPr indent="-317500" lvl="1" marL="914400" rtl="0" algn="l">
              <a:spcBef>
                <a:spcPts val="0"/>
              </a:spcBef>
              <a:spcAft>
                <a:spcPts val="0"/>
              </a:spcAft>
              <a:buClr>
                <a:schemeClr val="lt2"/>
              </a:buClr>
              <a:buSzPts val="1400"/>
              <a:buChar char="-"/>
            </a:pPr>
            <a:r>
              <a:rPr lang="en">
                <a:solidFill>
                  <a:schemeClr val="lt2"/>
                </a:solidFill>
              </a:rPr>
              <a:t>pd.DataFrame(data_name)</a:t>
            </a:r>
            <a:endParaRPr>
              <a:solidFill>
                <a:schemeClr val="lt2"/>
              </a:solidFill>
            </a:endParaRPr>
          </a:p>
          <a:p>
            <a:pPr indent="-317500" lvl="0" marL="457200" rtl="0" algn="l">
              <a:spcBef>
                <a:spcPts val="0"/>
              </a:spcBef>
              <a:spcAft>
                <a:spcPts val="0"/>
              </a:spcAft>
              <a:buSzPts val="1400"/>
              <a:buChar char="-"/>
            </a:pPr>
            <a:r>
              <a:rPr lang="en"/>
              <a:t>A CSV file (comma-separated values) is designed for DataFrame-like data and </a:t>
            </a:r>
            <a:r>
              <a:rPr lang="en"/>
              <a:t>most</a:t>
            </a:r>
            <a:r>
              <a:rPr lang="en"/>
              <a:t> coding sites can use and create them. </a:t>
            </a:r>
            <a:endParaRPr/>
          </a:p>
          <a:p>
            <a:pPr indent="-317500" lvl="0" marL="457200" rtl="0" algn="l">
              <a:spcBef>
                <a:spcPts val="0"/>
              </a:spcBef>
              <a:spcAft>
                <a:spcPts val="0"/>
              </a:spcAft>
              <a:buSzPts val="1400"/>
              <a:buChar char="-"/>
            </a:pPr>
            <a:r>
              <a:rPr lang="en"/>
              <a:t>To start the pandas function needs to be </a:t>
            </a:r>
            <a:r>
              <a:rPr lang="en"/>
              <a:t>imported</a:t>
            </a:r>
            <a:r>
              <a:rPr lang="en"/>
              <a:t> and the csv file </a:t>
            </a:r>
            <a:r>
              <a:rPr lang="en"/>
              <a:t>changed</a:t>
            </a:r>
            <a:r>
              <a:rPr lang="en"/>
              <a:t> to a DataFrame. The code is shown below</a:t>
            </a:r>
            <a:endParaRPr/>
          </a:p>
          <a:p>
            <a:pPr indent="-317500" lvl="1" marL="914400" rtl="0" algn="l">
              <a:spcBef>
                <a:spcPts val="0"/>
              </a:spcBef>
              <a:spcAft>
                <a:spcPts val="0"/>
              </a:spcAft>
              <a:buClr>
                <a:schemeClr val="lt2"/>
              </a:buClr>
              <a:buSzPts val="1400"/>
              <a:buChar char="-"/>
            </a:pPr>
            <a:r>
              <a:rPr lang="en">
                <a:solidFill>
                  <a:schemeClr val="lt2"/>
                </a:solidFill>
              </a:rPr>
              <a:t>Import pandas as pd</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new_data=pd.read_csv(“data_name.csv”)</a:t>
            </a:r>
            <a:endParaRPr>
              <a:solidFill>
                <a:schemeClr val="lt2"/>
              </a:solidFill>
            </a:endParaRPr>
          </a:p>
          <a:p>
            <a:pPr indent="-317500" lvl="0" marL="457200" rtl="0" algn="l">
              <a:spcBef>
                <a:spcPts val="0"/>
              </a:spcBef>
              <a:spcAft>
                <a:spcPts val="0"/>
              </a:spcAft>
              <a:buSzPts val="1400"/>
              <a:buChar char="-"/>
            </a:pPr>
            <a:r>
              <a:rPr lang="en"/>
              <a:t>To change the </a:t>
            </a:r>
            <a:r>
              <a:rPr lang="en"/>
              <a:t>Data Frame</a:t>
            </a:r>
            <a:r>
              <a:rPr lang="en"/>
              <a:t> back into a CSV:</a:t>
            </a:r>
            <a:endParaRPr/>
          </a:p>
          <a:p>
            <a:pPr indent="-317500" lvl="1" marL="914400" rtl="0" algn="l">
              <a:spcBef>
                <a:spcPts val="0"/>
              </a:spcBef>
              <a:spcAft>
                <a:spcPts val="0"/>
              </a:spcAft>
              <a:buClr>
                <a:schemeClr val="lt2"/>
              </a:buClr>
              <a:buSzPts val="1400"/>
              <a:buChar char="-"/>
            </a:pPr>
            <a:r>
              <a:rPr lang="en">
                <a:solidFill>
                  <a:schemeClr val="lt2"/>
                </a:solidFill>
              </a:rPr>
              <a:t>new_data.to_csv(“new_data_name.csv”)</a:t>
            </a:r>
            <a:endParaRPr>
              <a:solidFill>
                <a:schemeClr val="lt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50"/>
          <p:cNvSpPr txBox="1"/>
          <p:nvPr>
            <p:ph type="title"/>
          </p:nvPr>
        </p:nvSpPr>
        <p:spPr>
          <a:xfrm>
            <a:off x="2431350" y="1758900"/>
            <a:ext cx="4281300" cy="162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Practise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51"/>
          <p:cNvSpPr txBox="1"/>
          <p:nvPr>
            <p:ph idx="1" type="body"/>
          </p:nvPr>
        </p:nvSpPr>
        <p:spPr>
          <a:xfrm>
            <a:off x="2763225" y="1338963"/>
            <a:ext cx="4694400" cy="751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Create 2 graphs: a line plot for the number of </a:t>
            </a:r>
            <a:r>
              <a:rPr lang="en"/>
              <a:t>avocados</a:t>
            </a:r>
            <a:r>
              <a:rPr lang="en"/>
              <a:t> sold and a scatter plot for the avge_price vs. nb_sold  </a:t>
            </a:r>
            <a:endParaRPr/>
          </a:p>
        </p:txBody>
      </p:sp>
      <p:sp>
        <p:nvSpPr>
          <p:cNvPr id="660" name="Google Shape;660;p51"/>
          <p:cNvSpPr txBox="1"/>
          <p:nvPr>
            <p:ph type="title"/>
          </p:nvPr>
        </p:nvSpPr>
        <p:spPr>
          <a:xfrm>
            <a:off x="1092625" y="653175"/>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Exercises</a:t>
            </a:r>
            <a:endParaRPr/>
          </a:p>
        </p:txBody>
      </p:sp>
      <p:sp>
        <p:nvSpPr>
          <p:cNvPr id="661" name="Google Shape;661;p51"/>
          <p:cNvSpPr txBox="1"/>
          <p:nvPr>
            <p:ph idx="2" type="title"/>
          </p:nvPr>
        </p:nvSpPr>
        <p:spPr>
          <a:xfrm flipH="1">
            <a:off x="1548225" y="1483638"/>
            <a:ext cx="1215000" cy="46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Q1</a:t>
            </a:r>
            <a:endParaRPr/>
          </a:p>
        </p:txBody>
      </p:sp>
      <p:sp>
        <p:nvSpPr>
          <p:cNvPr id="662" name="Google Shape;662;p51"/>
          <p:cNvSpPr txBox="1"/>
          <p:nvPr>
            <p:ph idx="3" type="body"/>
          </p:nvPr>
        </p:nvSpPr>
        <p:spPr>
          <a:xfrm>
            <a:off x="2763225" y="2090625"/>
            <a:ext cx="4694400" cy="751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Check the </a:t>
            </a:r>
            <a:r>
              <a:rPr lang="en"/>
              <a:t>avocados</a:t>
            </a:r>
            <a:r>
              <a:rPr lang="en"/>
              <a:t> data for any missing values and create a bar plot with this data. Replace the missing values and plot. </a:t>
            </a:r>
            <a:endParaRPr/>
          </a:p>
        </p:txBody>
      </p:sp>
      <p:sp>
        <p:nvSpPr>
          <p:cNvPr id="663" name="Google Shape;663;p51"/>
          <p:cNvSpPr txBox="1"/>
          <p:nvPr>
            <p:ph idx="4" type="title"/>
          </p:nvPr>
        </p:nvSpPr>
        <p:spPr>
          <a:xfrm flipH="1">
            <a:off x="1548225" y="2235375"/>
            <a:ext cx="1215000" cy="46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Q2</a:t>
            </a:r>
            <a:endParaRPr/>
          </a:p>
        </p:txBody>
      </p:sp>
      <p:sp>
        <p:nvSpPr>
          <p:cNvPr id="664" name="Google Shape;664;p51"/>
          <p:cNvSpPr txBox="1"/>
          <p:nvPr>
            <p:ph idx="1" type="body"/>
          </p:nvPr>
        </p:nvSpPr>
        <p:spPr>
          <a:xfrm>
            <a:off x="2763225" y="2842263"/>
            <a:ext cx="4694400" cy="751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Read the airline_bumping.csv and print the head of the dataframe</a:t>
            </a:r>
            <a:endParaRPr/>
          </a:p>
        </p:txBody>
      </p:sp>
      <p:sp>
        <p:nvSpPr>
          <p:cNvPr id="665" name="Google Shape;665;p51"/>
          <p:cNvSpPr txBox="1"/>
          <p:nvPr>
            <p:ph idx="2" type="title"/>
          </p:nvPr>
        </p:nvSpPr>
        <p:spPr>
          <a:xfrm flipH="1">
            <a:off x="1548225" y="2986938"/>
            <a:ext cx="1215000" cy="46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Q3</a:t>
            </a:r>
            <a:endParaRPr/>
          </a:p>
        </p:txBody>
      </p:sp>
      <p:sp>
        <p:nvSpPr>
          <p:cNvPr id="666" name="Google Shape;666;p51"/>
          <p:cNvSpPr txBox="1"/>
          <p:nvPr>
            <p:ph idx="3" type="body"/>
          </p:nvPr>
        </p:nvSpPr>
        <p:spPr>
          <a:xfrm>
            <a:off x="2763225" y="3593925"/>
            <a:ext cx="4694400" cy="751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Create airline_total_sorted dataframe, print and save it as a CSV file. </a:t>
            </a:r>
            <a:endParaRPr/>
          </a:p>
        </p:txBody>
      </p:sp>
      <p:sp>
        <p:nvSpPr>
          <p:cNvPr id="667" name="Google Shape;667;p51"/>
          <p:cNvSpPr txBox="1"/>
          <p:nvPr>
            <p:ph idx="4" type="title"/>
          </p:nvPr>
        </p:nvSpPr>
        <p:spPr>
          <a:xfrm flipH="1">
            <a:off x="1548225" y="3738675"/>
            <a:ext cx="1215000" cy="46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27"/>
          <p:cNvSpPr txBox="1"/>
          <p:nvPr>
            <p:ph type="title"/>
          </p:nvPr>
        </p:nvSpPr>
        <p:spPr>
          <a:xfrm flipH="1">
            <a:off x="2054663" y="586975"/>
            <a:ext cx="1842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01 </a:t>
            </a:r>
            <a:r>
              <a:rPr lang="en" sz="5000">
                <a:solidFill>
                  <a:schemeClr val="accent6"/>
                </a:solidFill>
              </a:rPr>
              <a:t>{</a:t>
            </a:r>
            <a:endParaRPr sz="5000">
              <a:solidFill>
                <a:schemeClr val="accent6"/>
              </a:solidFill>
            </a:endParaRPr>
          </a:p>
        </p:txBody>
      </p:sp>
      <p:sp>
        <p:nvSpPr>
          <p:cNvPr id="485" name="Google Shape;485;p27"/>
          <p:cNvSpPr txBox="1"/>
          <p:nvPr>
            <p:ph idx="2" type="title"/>
          </p:nvPr>
        </p:nvSpPr>
        <p:spPr>
          <a:xfrm>
            <a:off x="2605802" y="1846625"/>
            <a:ext cx="60246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a:t>
            </a:r>
            <a:r>
              <a:rPr lang="en">
                <a:solidFill>
                  <a:schemeClr val="accent1"/>
                </a:solidFill>
              </a:rPr>
              <a:t>Introducing DataFrames</a:t>
            </a:r>
            <a:r>
              <a:rPr lang="en">
                <a:solidFill>
                  <a:schemeClr val="accent6"/>
                </a:solidFill>
              </a:rPr>
              <a:t>]</a:t>
            </a:r>
            <a:r>
              <a:rPr lang="en">
                <a:solidFill>
                  <a:schemeClr val="accent1"/>
                </a:solidFill>
              </a:rPr>
              <a:t> </a:t>
            </a:r>
            <a:endParaRPr>
              <a:solidFill>
                <a:schemeClr val="accent3"/>
              </a:solidFill>
            </a:endParaRPr>
          </a:p>
        </p:txBody>
      </p:sp>
      <p:sp>
        <p:nvSpPr>
          <p:cNvPr id="486" name="Google Shape;486;p27"/>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Sorting and subsetting</a:t>
            </a:r>
            <a:endParaRPr/>
          </a:p>
          <a:p>
            <a:pPr indent="0" lvl="0" marL="0" rtl="0" algn="l">
              <a:spcBef>
                <a:spcPts val="0"/>
              </a:spcBef>
              <a:spcAft>
                <a:spcPts val="0"/>
              </a:spcAft>
              <a:buNone/>
            </a:pPr>
            <a:r>
              <a:rPr lang="en"/>
              <a:t>Creating New Columns</a:t>
            </a:r>
            <a:endParaRPr/>
          </a:p>
        </p:txBody>
      </p:sp>
      <p:sp>
        <p:nvSpPr>
          <p:cNvPr id="487" name="Google Shape;487;p27"/>
          <p:cNvSpPr txBox="1"/>
          <p:nvPr/>
        </p:nvSpPr>
        <p:spPr>
          <a:xfrm>
            <a:off x="2127375"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488" name="Google Shape;488;p27"/>
          <p:cNvCxnSpPr>
            <a:endCxn id="487" idx="0"/>
          </p:cNvCxnSpPr>
          <p:nvPr/>
        </p:nvCxnSpPr>
        <p:spPr>
          <a:xfrm>
            <a:off x="2380425" y="1478475"/>
            <a:ext cx="0" cy="21081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8"/>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a DataFrame</a:t>
            </a:r>
            <a:endParaRPr/>
          </a:p>
        </p:txBody>
      </p:sp>
      <p:sp>
        <p:nvSpPr>
          <p:cNvPr id="494" name="Google Shape;494;p28"/>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Pandas are built on a system called NumPy and Matplotlib</a:t>
            </a:r>
            <a:endParaRPr/>
          </a:p>
          <a:p>
            <a:pPr indent="-317500" lvl="0" marL="457200" rtl="0" algn="l">
              <a:spcBef>
                <a:spcPts val="0"/>
              </a:spcBef>
              <a:spcAft>
                <a:spcPts val="0"/>
              </a:spcAft>
              <a:buSzPts val="1400"/>
              <a:buChar char="-"/>
            </a:pPr>
            <a:r>
              <a:rPr lang="en"/>
              <a:t>It is very useful in analysing major data sets and being able to visualise data as well. </a:t>
            </a:r>
            <a:endParaRPr/>
          </a:p>
          <a:p>
            <a:pPr indent="-317500" lvl="0" marL="457200" rtl="0" algn="l">
              <a:spcBef>
                <a:spcPts val="0"/>
              </a:spcBef>
              <a:spcAft>
                <a:spcPts val="0"/>
              </a:spcAft>
              <a:buSzPts val="1400"/>
              <a:buChar char="-"/>
            </a:pPr>
            <a:r>
              <a:rPr lang="en"/>
              <a:t>The print function allows us to view all the columns and data within the given DataFrame:</a:t>
            </a:r>
            <a:endParaRPr/>
          </a:p>
          <a:p>
            <a:pPr indent="-317500" lvl="1" marL="914400" rtl="0" algn="l">
              <a:spcBef>
                <a:spcPts val="0"/>
              </a:spcBef>
              <a:spcAft>
                <a:spcPts val="0"/>
              </a:spcAft>
              <a:buClr>
                <a:schemeClr val="lt2"/>
              </a:buClr>
              <a:buSzPts val="1400"/>
              <a:buChar char="-"/>
            </a:pPr>
            <a:r>
              <a:rPr lang="en">
                <a:solidFill>
                  <a:schemeClr val="lt2"/>
                </a:solidFill>
              </a:rPr>
              <a:t>print(data_name)</a:t>
            </a:r>
            <a:endParaRPr>
              <a:solidFill>
                <a:schemeClr val="lt2"/>
              </a:solidFill>
            </a:endParaRPr>
          </a:p>
          <a:p>
            <a:pPr indent="-317500" lvl="0" marL="457200" rtl="0" algn="l">
              <a:spcBef>
                <a:spcPts val="0"/>
              </a:spcBef>
              <a:spcAft>
                <a:spcPts val="0"/>
              </a:spcAft>
              <a:buSzPts val="1400"/>
              <a:buChar char="-"/>
            </a:pPr>
            <a:r>
              <a:rPr lang="en"/>
              <a:t>The head function gives us the columns and rows of the DataFrame</a:t>
            </a:r>
            <a:endParaRPr/>
          </a:p>
          <a:p>
            <a:pPr indent="-317500" lvl="1" marL="914400" rtl="0" algn="l">
              <a:spcBef>
                <a:spcPts val="0"/>
              </a:spcBef>
              <a:spcAft>
                <a:spcPts val="0"/>
              </a:spcAft>
              <a:buClr>
                <a:schemeClr val="lt2"/>
              </a:buClr>
              <a:buSzPts val="1400"/>
              <a:buChar char="-"/>
            </a:pPr>
            <a:r>
              <a:rPr lang="en">
                <a:solidFill>
                  <a:schemeClr val="lt2"/>
                </a:solidFill>
              </a:rPr>
              <a:t>data_name.head()</a:t>
            </a:r>
            <a:endParaRPr>
              <a:solidFill>
                <a:schemeClr val="lt2"/>
              </a:solidFill>
            </a:endParaRPr>
          </a:p>
          <a:p>
            <a:pPr indent="-317500" lvl="0" marL="457200" rtl="0" algn="l">
              <a:spcBef>
                <a:spcPts val="0"/>
              </a:spcBef>
              <a:spcAft>
                <a:spcPts val="0"/>
              </a:spcAft>
              <a:buSzPts val="1400"/>
              <a:buChar char="-"/>
            </a:pPr>
            <a:r>
              <a:rPr lang="en"/>
              <a:t>To view the exact information of a DataFrame, the .info() can be used</a:t>
            </a:r>
            <a:endParaRPr/>
          </a:p>
          <a:p>
            <a:pPr indent="-317500" lvl="1" marL="914400" rtl="0" algn="l">
              <a:spcBef>
                <a:spcPts val="0"/>
              </a:spcBef>
              <a:spcAft>
                <a:spcPts val="0"/>
              </a:spcAft>
              <a:buClr>
                <a:schemeClr val="lt2"/>
              </a:buClr>
              <a:buSzPts val="1400"/>
              <a:buChar char="-"/>
            </a:pPr>
            <a:r>
              <a:rPr lang="en">
                <a:solidFill>
                  <a:schemeClr val="lt2"/>
                </a:solidFill>
              </a:rPr>
              <a:t>data_name.info()</a:t>
            </a:r>
            <a:endParaRPr>
              <a:solidFill>
                <a:schemeClr val="lt2"/>
              </a:solidFill>
            </a:endParaRPr>
          </a:p>
          <a:p>
            <a:pPr indent="-317500" lvl="0" marL="457200" rtl="0" algn="l">
              <a:spcBef>
                <a:spcPts val="0"/>
              </a:spcBef>
              <a:spcAft>
                <a:spcPts val="0"/>
              </a:spcAft>
              <a:buSzPts val="1400"/>
              <a:buChar char="-"/>
            </a:pPr>
            <a:r>
              <a:rPr lang="en"/>
              <a:t>For the shape of the data, the code would look like this:</a:t>
            </a:r>
            <a:endParaRPr/>
          </a:p>
          <a:p>
            <a:pPr indent="-317500" lvl="1" marL="914400" rtl="0" algn="l">
              <a:spcBef>
                <a:spcPts val="0"/>
              </a:spcBef>
              <a:spcAft>
                <a:spcPts val="0"/>
              </a:spcAft>
              <a:buSzPts val="1400"/>
              <a:buChar char="-"/>
            </a:pPr>
            <a:r>
              <a:rPr lang="en" sz="1400">
                <a:solidFill>
                  <a:schemeClr val="lt2"/>
                </a:solidFill>
              </a:rPr>
              <a:t>data_name.shape()</a:t>
            </a:r>
            <a:endParaRPr/>
          </a:p>
          <a:p>
            <a:pPr indent="-317500" lvl="0" marL="457200" rtl="0" algn="l">
              <a:spcBef>
                <a:spcPts val="0"/>
              </a:spcBef>
              <a:spcAft>
                <a:spcPts val="0"/>
              </a:spcAft>
              <a:buSzPts val="1400"/>
              <a:buChar char="-"/>
            </a:pPr>
            <a:r>
              <a:rPr lang="en"/>
              <a:t>For a summary of the DataFrame:</a:t>
            </a:r>
            <a:endParaRPr/>
          </a:p>
          <a:p>
            <a:pPr indent="-317500" lvl="1" marL="914400" rtl="0" algn="l">
              <a:spcBef>
                <a:spcPts val="0"/>
              </a:spcBef>
              <a:spcAft>
                <a:spcPts val="0"/>
              </a:spcAft>
              <a:buClr>
                <a:schemeClr val="lt2"/>
              </a:buClr>
              <a:buSzPts val="1400"/>
              <a:buChar char="-"/>
            </a:pPr>
            <a:r>
              <a:rPr lang="en">
                <a:solidFill>
                  <a:schemeClr val="lt2"/>
                </a:solidFill>
              </a:rPr>
              <a:t>data_name.describe()</a:t>
            </a:r>
            <a:endParaRPr>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2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 within </a:t>
            </a:r>
            <a:r>
              <a:rPr lang="en"/>
              <a:t>a DataFrame</a:t>
            </a:r>
            <a:endParaRPr/>
          </a:p>
        </p:txBody>
      </p:sp>
      <p:sp>
        <p:nvSpPr>
          <p:cNvPr id="500" name="Google Shape;500;p29"/>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To view the array of data</a:t>
            </a:r>
            <a:endParaRPr/>
          </a:p>
          <a:p>
            <a:pPr indent="-317500" lvl="1" marL="914400" rtl="0" algn="l">
              <a:spcBef>
                <a:spcPts val="0"/>
              </a:spcBef>
              <a:spcAft>
                <a:spcPts val="0"/>
              </a:spcAft>
              <a:buClr>
                <a:schemeClr val="lt2"/>
              </a:buClr>
              <a:buSzPts val="1400"/>
              <a:buChar char="-"/>
            </a:pPr>
            <a:r>
              <a:rPr lang="en">
                <a:solidFill>
                  <a:schemeClr val="lt2"/>
                </a:solidFill>
              </a:rPr>
              <a:t>data_name.values</a:t>
            </a:r>
            <a:endParaRPr>
              <a:solidFill>
                <a:schemeClr val="lt2"/>
              </a:solidFill>
            </a:endParaRPr>
          </a:p>
          <a:p>
            <a:pPr indent="-317500" lvl="0" marL="457200" rtl="0" algn="l">
              <a:spcBef>
                <a:spcPts val="0"/>
              </a:spcBef>
              <a:spcAft>
                <a:spcPts val="0"/>
              </a:spcAft>
              <a:buSzPts val="1400"/>
              <a:buChar char="-"/>
            </a:pPr>
            <a:r>
              <a:rPr lang="en"/>
              <a:t>To see the column headers</a:t>
            </a:r>
            <a:endParaRPr/>
          </a:p>
          <a:p>
            <a:pPr indent="-317500" lvl="1" marL="914400" rtl="0" algn="l">
              <a:spcBef>
                <a:spcPts val="0"/>
              </a:spcBef>
              <a:spcAft>
                <a:spcPts val="0"/>
              </a:spcAft>
              <a:buClr>
                <a:schemeClr val="lt2"/>
              </a:buClr>
              <a:buSzPts val="1400"/>
              <a:buChar char="-"/>
            </a:pPr>
            <a:r>
              <a:rPr lang="en">
                <a:solidFill>
                  <a:schemeClr val="lt2"/>
                </a:solidFill>
              </a:rPr>
              <a:t>data_name.columns</a:t>
            </a:r>
            <a:endParaRPr>
              <a:solidFill>
                <a:schemeClr val="lt2"/>
              </a:solidFill>
            </a:endParaRPr>
          </a:p>
          <a:p>
            <a:pPr indent="-317500" lvl="0" marL="457200" rtl="0" algn="l">
              <a:spcBef>
                <a:spcPts val="0"/>
              </a:spcBef>
              <a:spcAft>
                <a:spcPts val="0"/>
              </a:spcAft>
              <a:buSzPts val="1400"/>
              <a:buChar char="-"/>
            </a:pPr>
            <a:r>
              <a:rPr lang="en"/>
              <a:t>To view the index of columns</a:t>
            </a:r>
            <a:endParaRPr/>
          </a:p>
          <a:p>
            <a:pPr indent="-317500" lvl="1" marL="914400" rtl="0" algn="l">
              <a:spcBef>
                <a:spcPts val="0"/>
              </a:spcBef>
              <a:spcAft>
                <a:spcPts val="0"/>
              </a:spcAft>
              <a:buClr>
                <a:schemeClr val="lt2"/>
              </a:buClr>
              <a:buSzPts val="1400"/>
              <a:buChar char="-"/>
            </a:pPr>
            <a:r>
              <a:rPr lang="en">
                <a:solidFill>
                  <a:schemeClr val="lt2"/>
                </a:solidFill>
              </a:rPr>
              <a:t>data_name.index</a:t>
            </a:r>
            <a:endParaRPr>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0"/>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Sorting &amp; Subsetting</a:t>
            </a:r>
            <a:endParaRPr/>
          </a:p>
        </p:txBody>
      </p:sp>
      <p:sp>
        <p:nvSpPr>
          <p:cNvPr id="506" name="Google Shape;506;p30"/>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There are multiple ways to sort &amp; subset data within a DataFrame</a:t>
            </a:r>
            <a:endParaRPr/>
          </a:p>
          <a:p>
            <a:pPr indent="-317500" lvl="0" marL="457200" rtl="0" algn="l">
              <a:spcBef>
                <a:spcPts val="0"/>
              </a:spcBef>
              <a:spcAft>
                <a:spcPts val="0"/>
              </a:spcAft>
              <a:buSzPts val="1400"/>
              <a:buChar char="-"/>
            </a:pPr>
            <a:r>
              <a:rPr lang="en"/>
              <a:t>The code used for this has many </a:t>
            </a:r>
            <a:r>
              <a:rPr lang="en"/>
              <a:t>components</a:t>
            </a:r>
            <a:r>
              <a:rPr lang="en"/>
              <a:t> within it that can be modified to be able to give us the ideal working environment</a:t>
            </a:r>
            <a:endParaRPr/>
          </a:p>
          <a:p>
            <a:pPr indent="-317500" lvl="0" marL="457200" rtl="0" algn="l">
              <a:spcBef>
                <a:spcPts val="0"/>
              </a:spcBef>
              <a:spcAft>
                <a:spcPts val="0"/>
              </a:spcAft>
              <a:buSzPts val="1400"/>
              <a:buChar char="-"/>
            </a:pPr>
            <a:r>
              <a:rPr lang="en"/>
              <a:t>The main code looks like this:</a:t>
            </a:r>
            <a:endParaRPr/>
          </a:p>
          <a:p>
            <a:pPr indent="-317500" lvl="1" marL="914400" rtl="0" algn="l">
              <a:spcBef>
                <a:spcPts val="0"/>
              </a:spcBef>
              <a:spcAft>
                <a:spcPts val="0"/>
              </a:spcAft>
              <a:buClr>
                <a:schemeClr val="lt2"/>
              </a:buClr>
              <a:buSzPts val="1400"/>
              <a:buChar char="-"/>
            </a:pPr>
            <a:r>
              <a:rPr lang="en">
                <a:solidFill>
                  <a:schemeClr val="lt2"/>
                </a:solidFill>
              </a:rPr>
              <a:t>data_name.sort_values(“column_name”, ascending=True/False)</a:t>
            </a:r>
            <a:endParaRPr>
              <a:solidFill>
                <a:schemeClr val="lt2"/>
              </a:solidFill>
            </a:endParaRPr>
          </a:p>
          <a:p>
            <a:pPr indent="-317500" lvl="0" marL="457200" rtl="0" algn="l">
              <a:spcBef>
                <a:spcPts val="0"/>
              </a:spcBef>
              <a:spcAft>
                <a:spcPts val="0"/>
              </a:spcAft>
              <a:buSzPts val="1400"/>
              <a:buChar char="-"/>
            </a:pPr>
            <a:r>
              <a:rPr lang="en"/>
              <a:t>If you want to sort by multiple columns, each with different orders enter the code between square brackets ([ ]). </a:t>
            </a:r>
            <a:endParaRPr/>
          </a:p>
          <a:p>
            <a:pPr indent="-317500" lvl="0" marL="457200" rtl="0" algn="l">
              <a:spcBef>
                <a:spcPts val="0"/>
              </a:spcBef>
              <a:spcAft>
                <a:spcPts val="0"/>
              </a:spcAft>
              <a:buSzPts val="1400"/>
              <a:buChar char="-"/>
            </a:pPr>
            <a:r>
              <a:rPr lang="en"/>
              <a:t>For subsetting, it uses a similar technique, and just like sorting, multiple columns can be used to subset</a:t>
            </a:r>
            <a:endParaRPr/>
          </a:p>
          <a:p>
            <a:pPr indent="-317500" lvl="1" marL="914400" rtl="0" algn="l">
              <a:spcBef>
                <a:spcPts val="0"/>
              </a:spcBef>
              <a:spcAft>
                <a:spcPts val="0"/>
              </a:spcAft>
              <a:buClr>
                <a:schemeClr val="lt2"/>
              </a:buClr>
              <a:buSzPts val="1400"/>
              <a:buChar char="-"/>
            </a:pPr>
            <a:r>
              <a:rPr lang="en">
                <a:solidFill>
                  <a:schemeClr val="lt2"/>
                </a:solidFill>
              </a:rPr>
              <a:t>d</a:t>
            </a:r>
            <a:r>
              <a:rPr lang="en">
                <a:solidFill>
                  <a:schemeClr val="lt2"/>
                </a:solidFill>
              </a:rPr>
              <a:t>ata_name[“column_name”]</a:t>
            </a:r>
            <a:endParaRPr>
              <a:solidFill>
                <a:schemeClr val="lt2"/>
              </a:solidFill>
            </a:endParaRPr>
          </a:p>
          <a:p>
            <a:pPr indent="-317500" lvl="0" marL="457200" rtl="0" algn="l">
              <a:spcBef>
                <a:spcPts val="0"/>
              </a:spcBef>
              <a:spcAft>
                <a:spcPts val="0"/>
              </a:spcAft>
              <a:buSzPts val="1400"/>
              <a:buChar char="-"/>
            </a:pPr>
            <a:r>
              <a:rPr lang="en"/>
              <a:t>To add a new column to a DataFrame, simply name the new column, and then equate it to the new value of the column</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data_name[“new_column”] = new_data</a:t>
            </a:r>
            <a:endParaRPr>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1"/>
          <p:cNvSpPr txBox="1"/>
          <p:nvPr>
            <p:ph type="title"/>
          </p:nvPr>
        </p:nvSpPr>
        <p:spPr>
          <a:xfrm>
            <a:off x="2431350" y="1758900"/>
            <a:ext cx="4281300" cy="162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Practise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32"/>
          <p:cNvSpPr txBox="1"/>
          <p:nvPr>
            <p:ph idx="1" type="body"/>
          </p:nvPr>
        </p:nvSpPr>
        <p:spPr>
          <a:xfrm>
            <a:off x="2763225" y="1338963"/>
            <a:ext cx="4694400" cy="751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Print the head &amp; info of the homelessness data set</a:t>
            </a:r>
            <a:endParaRPr/>
          </a:p>
        </p:txBody>
      </p:sp>
      <p:sp>
        <p:nvSpPr>
          <p:cNvPr id="517" name="Google Shape;517;p32"/>
          <p:cNvSpPr txBox="1"/>
          <p:nvPr>
            <p:ph type="title"/>
          </p:nvPr>
        </p:nvSpPr>
        <p:spPr>
          <a:xfrm>
            <a:off x="1092625" y="653175"/>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Exercises</a:t>
            </a:r>
            <a:endParaRPr/>
          </a:p>
        </p:txBody>
      </p:sp>
      <p:sp>
        <p:nvSpPr>
          <p:cNvPr id="518" name="Google Shape;518;p32"/>
          <p:cNvSpPr txBox="1"/>
          <p:nvPr>
            <p:ph idx="2" type="title"/>
          </p:nvPr>
        </p:nvSpPr>
        <p:spPr>
          <a:xfrm flipH="1">
            <a:off x="1548225" y="1483638"/>
            <a:ext cx="1215000" cy="46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Q1</a:t>
            </a:r>
            <a:endParaRPr/>
          </a:p>
        </p:txBody>
      </p:sp>
      <p:sp>
        <p:nvSpPr>
          <p:cNvPr id="519" name="Google Shape;519;p32"/>
          <p:cNvSpPr txBox="1"/>
          <p:nvPr>
            <p:ph idx="3" type="body"/>
          </p:nvPr>
        </p:nvSpPr>
        <p:spPr>
          <a:xfrm>
            <a:off x="2763225" y="2090625"/>
            <a:ext cx="4694400" cy="751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Import pandas and print the values and index of the homelessness data set</a:t>
            </a:r>
            <a:endParaRPr/>
          </a:p>
        </p:txBody>
      </p:sp>
      <p:sp>
        <p:nvSpPr>
          <p:cNvPr id="520" name="Google Shape;520;p32"/>
          <p:cNvSpPr txBox="1"/>
          <p:nvPr>
            <p:ph idx="4" type="title"/>
          </p:nvPr>
        </p:nvSpPr>
        <p:spPr>
          <a:xfrm flipH="1">
            <a:off x="1548225" y="2235375"/>
            <a:ext cx="1215000" cy="46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Q2</a:t>
            </a:r>
            <a:endParaRPr/>
          </a:p>
        </p:txBody>
      </p:sp>
      <p:sp>
        <p:nvSpPr>
          <p:cNvPr id="521" name="Google Shape;521;p32"/>
          <p:cNvSpPr txBox="1"/>
          <p:nvPr>
            <p:ph idx="1" type="body"/>
          </p:nvPr>
        </p:nvSpPr>
        <p:spPr>
          <a:xfrm>
            <a:off x="2763225" y="2842263"/>
            <a:ext cx="4694400" cy="751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Sort the homelessness data by individuals and state. Complete the same exercise using the .isin() method</a:t>
            </a:r>
            <a:endParaRPr/>
          </a:p>
        </p:txBody>
      </p:sp>
      <p:sp>
        <p:nvSpPr>
          <p:cNvPr id="522" name="Google Shape;522;p32"/>
          <p:cNvSpPr txBox="1"/>
          <p:nvPr>
            <p:ph idx="2" type="title"/>
          </p:nvPr>
        </p:nvSpPr>
        <p:spPr>
          <a:xfrm flipH="1">
            <a:off x="1548225" y="2986938"/>
            <a:ext cx="1215000" cy="46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Q3</a:t>
            </a:r>
            <a:endParaRPr/>
          </a:p>
        </p:txBody>
      </p:sp>
      <p:sp>
        <p:nvSpPr>
          <p:cNvPr id="523" name="Google Shape;523;p32"/>
          <p:cNvSpPr txBox="1"/>
          <p:nvPr>
            <p:ph idx="3" type="body"/>
          </p:nvPr>
        </p:nvSpPr>
        <p:spPr>
          <a:xfrm>
            <a:off x="2763225" y="3593925"/>
            <a:ext cx="4694400" cy="751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Add total column as sum of individuals and family_members and print the result</a:t>
            </a:r>
            <a:endParaRPr/>
          </a:p>
        </p:txBody>
      </p:sp>
      <p:sp>
        <p:nvSpPr>
          <p:cNvPr id="524" name="Google Shape;524;p32"/>
          <p:cNvSpPr txBox="1"/>
          <p:nvPr>
            <p:ph idx="4" type="title"/>
          </p:nvPr>
        </p:nvSpPr>
        <p:spPr>
          <a:xfrm flipH="1">
            <a:off x="1548225" y="3738675"/>
            <a:ext cx="1215000" cy="46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3"/>
          <p:cNvSpPr txBox="1"/>
          <p:nvPr>
            <p:ph type="title"/>
          </p:nvPr>
        </p:nvSpPr>
        <p:spPr>
          <a:xfrm flipH="1">
            <a:off x="2054663" y="586975"/>
            <a:ext cx="1842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02 </a:t>
            </a:r>
            <a:r>
              <a:rPr lang="en" sz="5000">
                <a:solidFill>
                  <a:schemeClr val="accent6"/>
                </a:solidFill>
              </a:rPr>
              <a:t>{</a:t>
            </a:r>
            <a:endParaRPr sz="5000">
              <a:solidFill>
                <a:schemeClr val="accent6"/>
              </a:solidFill>
            </a:endParaRPr>
          </a:p>
        </p:txBody>
      </p:sp>
      <p:sp>
        <p:nvSpPr>
          <p:cNvPr id="530" name="Google Shape;530;p33"/>
          <p:cNvSpPr txBox="1"/>
          <p:nvPr>
            <p:ph idx="2" type="title"/>
          </p:nvPr>
        </p:nvSpPr>
        <p:spPr>
          <a:xfrm>
            <a:off x="2605802" y="1846625"/>
            <a:ext cx="60246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a:t>
            </a:r>
            <a:r>
              <a:rPr lang="en">
                <a:solidFill>
                  <a:schemeClr val="lt2"/>
                </a:solidFill>
              </a:rPr>
              <a:t>Aggregating Data</a:t>
            </a:r>
            <a:r>
              <a:rPr lang="en">
                <a:solidFill>
                  <a:schemeClr val="accent6"/>
                </a:solidFill>
              </a:rPr>
              <a:t>]</a:t>
            </a:r>
            <a:r>
              <a:rPr lang="en">
                <a:solidFill>
                  <a:schemeClr val="accent1"/>
                </a:solidFill>
              </a:rPr>
              <a:t> </a:t>
            </a:r>
            <a:endParaRPr>
              <a:solidFill>
                <a:schemeClr val="accent3"/>
              </a:solidFill>
            </a:endParaRPr>
          </a:p>
        </p:txBody>
      </p:sp>
      <p:sp>
        <p:nvSpPr>
          <p:cNvPr id="531" name="Google Shape;531;p33"/>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Summary Statistics</a:t>
            </a:r>
            <a:endParaRPr/>
          </a:p>
          <a:p>
            <a:pPr indent="0" lvl="0" marL="0" rtl="0" algn="l">
              <a:spcBef>
                <a:spcPts val="0"/>
              </a:spcBef>
              <a:spcAft>
                <a:spcPts val="0"/>
              </a:spcAft>
              <a:buNone/>
            </a:pPr>
            <a:r>
              <a:rPr lang="en"/>
              <a:t>Counting</a:t>
            </a:r>
            <a:endParaRPr/>
          </a:p>
          <a:p>
            <a:pPr indent="0" lvl="0" marL="0" rtl="0" algn="l">
              <a:spcBef>
                <a:spcPts val="0"/>
              </a:spcBef>
              <a:spcAft>
                <a:spcPts val="0"/>
              </a:spcAft>
              <a:buNone/>
            </a:pPr>
            <a:r>
              <a:rPr lang="en"/>
              <a:t>Grouped summary statistics</a:t>
            </a:r>
            <a:endParaRPr/>
          </a:p>
        </p:txBody>
      </p:sp>
      <p:sp>
        <p:nvSpPr>
          <p:cNvPr id="532" name="Google Shape;532;p33"/>
          <p:cNvSpPr txBox="1"/>
          <p:nvPr/>
        </p:nvSpPr>
        <p:spPr>
          <a:xfrm>
            <a:off x="2127375"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33" name="Google Shape;533;p33"/>
          <p:cNvCxnSpPr>
            <a:endCxn id="532" idx="0"/>
          </p:cNvCxnSpPr>
          <p:nvPr/>
        </p:nvCxnSpPr>
        <p:spPr>
          <a:xfrm>
            <a:off x="2380425" y="1478475"/>
            <a:ext cx="0" cy="21081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