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74" r:id="rId20"/>
    <p:sldId id="275" r:id="rId21"/>
    <p:sldId id="276" r:id="rId22"/>
    <p:sldId id="277" r:id="rId23"/>
    <p:sldId id="278" r:id="rId24"/>
    <p:sldId id="281" r:id="rId25"/>
    <p:sldId id="286" r:id="rId2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102376-27BF-4457-B9B9-5D03664E4EC3}">
  <a:tblStyle styleId="{4E102376-27BF-4457-B9B9-5D03664E4E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Answers to Questions: https://colab.research.google.com/drive/1ZajANGSOy5pm_jyVGpOyv1IMCb3qUh5c#scrollTo=n9BnIYSUwZah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2eb2a523a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2eb2a523a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2eb2a523a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2eb2a523a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2eb2a523a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2eb2a523a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2eb2a523a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2eb2a523a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6bd5db58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6bd5db58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2eb2a523a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2eb2a523a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56bd5db5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56bd5db5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6bd5db5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6bd5db5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6bd5db5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6bd5db5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259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6bd5db5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6bd5db5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6bd5db58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6bd5db58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2eb2a523a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2eb2a523a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56bd5db5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56bd5db5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6bd5db58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6bd5db58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6bd5db5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56bd5db58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6bd5db58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6bd5db58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5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eb2a523a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2eb2a523a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eb2a523a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2eb2a523a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eb2a523a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2eb2a523a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eb2a523a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eb2a523a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6bd5db58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6bd5db58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eb2a523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2eb2a523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</a:t>
            </a:r>
            <a:r>
              <a:rPr lang="en" dirty="0">
                <a:solidFill>
                  <a:schemeClr val="accent2"/>
                </a:solidFill>
              </a:rPr>
              <a:t>Python for Finance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6" name="Google Shape;456;p25"/>
          <p:cNvSpPr txBox="1">
            <a:spLocks noGrp="1"/>
          </p:cNvSpPr>
          <p:nvPr>
            <p:ph type="subTitle" idx="2"/>
          </p:nvPr>
        </p:nvSpPr>
        <p:spPr>
          <a:xfrm>
            <a:off x="1677600" y="234137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Lesson Three </a:t>
            </a:r>
            <a:r>
              <a:rPr lang="en" dirty="0">
                <a:solidFill>
                  <a:schemeClr val="lt2"/>
                </a:solidFill>
              </a:rPr>
              <a:t>Workshop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LessonThree.</a:t>
            </a:r>
            <a:r>
              <a:rPr lang="en" sz="1400" dirty="0">
                <a:solidFill>
                  <a:schemeClr val="accent3"/>
                </a:solidFill>
              </a:rPr>
              <a:t>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 in Python</a:t>
            </a:r>
            <a:endParaRPr dirty="0"/>
          </a:p>
        </p:txBody>
      </p:sp>
      <p:sp>
        <p:nvSpPr>
          <p:cNvPr id="539" name="Google Shape;539;p34"/>
          <p:cNvSpPr txBox="1">
            <a:spLocks noGrp="1"/>
          </p:cNvSpPr>
          <p:nvPr>
            <p:ph type="body" idx="1"/>
          </p:nvPr>
        </p:nvSpPr>
        <p:spPr>
          <a:xfrm>
            <a:off x="1303750" y="1123899"/>
            <a:ext cx="6969600" cy="3315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Lists are described in Python using square brackets [], and each variable within it is separated by a comma.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Python is zero-indexed meaning it starts at 0 and NOT 1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When a positive number is used in the square brackets, it subsets the list from left to right, whereas a negative number is from right to left.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Slicing with steps:</a:t>
            </a:r>
          </a:p>
          <a:p>
            <a:pPr marL="628650" lvl="1" indent="-171450">
              <a:buFontTx/>
              <a:buChar char="-"/>
            </a:pPr>
            <a:r>
              <a:rPr lang="en-AU" dirty="0" err="1">
                <a:solidFill>
                  <a:schemeClr val="tx2"/>
                </a:solidFill>
              </a:rPr>
              <a:t>myList</a:t>
            </a:r>
            <a:r>
              <a:rPr lang="en-AU" dirty="0">
                <a:solidFill>
                  <a:schemeClr val="tx2"/>
                </a:solidFill>
              </a:rPr>
              <a:t>[</a:t>
            </a:r>
            <a:r>
              <a:rPr lang="en-AU" dirty="0" err="1">
                <a:solidFill>
                  <a:schemeClr val="tx2"/>
                </a:solidFill>
              </a:rPr>
              <a:t>startAt:endBefore:step</a:t>
            </a:r>
            <a:r>
              <a:rPr lang="en-AU" dirty="0">
                <a:solidFill>
                  <a:schemeClr val="tx2"/>
                </a:solidFill>
              </a:rPr>
              <a:t>]</a:t>
            </a:r>
            <a:endParaRPr lang="en-AU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AU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AU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 in Lists</a:t>
            </a:r>
            <a:endParaRPr dirty="0"/>
          </a:p>
        </p:txBody>
      </p:sp>
      <p:sp>
        <p:nvSpPr>
          <p:cNvPr id="546" name="Google Shape;546;p35"/>
          <p:cNvSpPr txBox="1">
            <a:spLocks noGrp="1"/>
          </p:cNvSpPr>
          <p:nvPr>
            <p:ph type="body" idx="1"/>
          </p:nvPr>
        </p:nvSpPr>
        <p:spPr>
          <a:xfrm>
            <a:off x="1303750" y="1123899"/>
            <a:ext cx="6969600" cy="3243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They contain various data types including lists themselves.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Nested lists within lists, is done by using extra square bracket arrays [ ].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/>
              <a:t>To subset for a specific value in nested lists place the values in square brackets.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&amp; Functions</a:t>
            </a:r>
            <a:endParaRPr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All methods are functions, and list methods are a subset of built-in function in Python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</a:rPr>
              <a:t>Not all functions are methods and require an input of an object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</a:rPr>
              <a:t>List.method</a:t>
            </a:r>
            <a:r>
              <a:rPr lang="en-AU" dirty="0">
                <a:solidFill>
                  <a:schemeClr val="tx2"/>
                </a:solidFill>
              </a:rPr>
              <a:t>() </a:t>
            </a: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 the view the methods that can be conducted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  <a:sym typeface="Wingdings" panose="05000000000000000000" pitchFamily="2" charset="2"/>
              </a:rPr>
              <a:t>List.sort</a:t>
            </a: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() sorts the lists elements in ascending order. 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  <a:sym typeface="Wingdings" panose="05000000000000000000" pitchFamily="2" charset="2"/>
              </a:rPr>
              <a:t>List.append</a:t>
            </a: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() adds a single element to a list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  <a:sym typeface="Wingdings" panose="05000000000000000000" pitchFamily="2" charset="2"/>
              </a:rPr>
              <a:t>List.extend</a:t>
            </a: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() adds each element to a list.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  <a:sym typeface="Wingdings" panose="05000000000000000000" pitchFamily="2" charset="2"/>
              </a:rPr>
              <a:t>List.index</a:t>
            </a: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() returns the lowest index where the element x appears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Min(list) or max(list) returns the smallest or largest element respectfully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AU" dirty="0"/>
              <a:t>Create two lists, one called names and the other prices. Names should include Apple Inc, Coca-Cola and Walmart. Prices is 159.54, 37.13 and 71.71</a:t>
            </a:r>
            <a:endParaRPr dirty="0"/>
          </a:p>
        </p:txBody>
      </p:sp>
      <p:sp>
        <p:nvSpPr>
          <p:cNvPr id="570" name="Google Shape;570;p39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571" name="Google Shape;571;p39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572" name="Google Shape;572;p39"/>
          <p:cNvSpPr txBox="1">
            <a:spLocks noGrp="1"/>
          </p:cNvSpPr>
          <p:nvPr>
            <p:ph type="body" idx="3"/>
          </p:nvPr>
        </p:nvSpPr>
        <p:spPr>
          <a:xfrm>
            <a:off x="2763223" y="2265189"/>
            <a:ext cx="4694399" cy="576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Create and print the nested list called stocks, and use indexing to print the value 71.71</a:t>
            </a:r>
            <a:endParaRPr dirty="0"/>
          </a:p>
        </p:txBody>
      </p:sp>
      <p:sp>
        <p:nvSpPr>
          <p:cNvPr id="573" name="Google Shape;573;p39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Append the name ‘Amazon.com’ to names and extend it further with DowDuPont and Alphabet Inc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576" name="Google Shape;576;p39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Identify index of max price and the name of this company. </a:t>
            </a:r>
            <a:endParaRPr dirty="0"/>
          </a:p>
        </p:txBody>
      </p:sp>
      <p:sp>
        <p:nvSpPr>
          <p:cNvPr id="577" name="Google Shape;577;p39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3" name="Google Shape;583;p40"/>
          <p:cNvSpPr txBox="1">
            <a:spLocks noGrp="1"/>
          </p:cNvSpPr>
          <p:nvPr>
            <p:ph type="title" idx="2"/>
          </p:nvPr>
        </p:nvSpPr>
        <p:spPr>
          <a:xfrm>
            <a:off x="2605800" y="1846625"/>
            <a:ext cx="63975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bg2"/>
                </a:solidFill>
              </a:rPr>
              <a:t>Arrays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3038381" y="2448125"/>
            <a:ext cx="5964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Importing Packages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Two Dimensional Arrays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Using Arrays for Analyses</a:t>
            </a:r>
          </a:p>
        </p:txBody>
      </p:sp>
      <p:sp>
        <p:nvSpPr>
          <p:cNvPr id="585" name="Google Shape;585;p4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6" name="Google Shape;586;p40"/>
          <p:cNvCxnSpPr>
            <a:endCxn id="585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Importing packages</a:t>
            </a:r>
            <a:endParaRPr dirty="0"/>
          </a:p>
        </p:txBody>
      </p:sp>
      <p:sp>
        <p:nvSpPr>
          <p:cNvPr id="592" name="Google Shape;592;p41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For this section of the class we will be working with </a:t>
            </a:r>
            <a:r>
              <a:rPr lang="en-AU" dirty="0" err="1"/>
              <a:t>numpy</a:t>
            </a:r>
            <a:r>
              <a:rPr lang="en-AU" dirty="0"/>
              <a:t>. Therefore the first code line should be ‘import </a:t>
            </a:r>
            <a:r>
              <a:rPr lang="en-AU" dirty="0" err="1"/>
              <a:t>numpy</a:t>
            </a:r>
            <a:r>
              <a:rPr lang="en-AU" dirty="0"/>
              <a:t> as np’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Arrays can handle very large data sets and therefore beneficial for financial analysis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The operations that can be carried out on Arrays is the same as when working with other data types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Dimensional Arrays</a:t>
            </a:r>
            <a:endParaRPr dirty="0"/>
          </a:p>
        </p:txBody>
      </p:sp>
      <p:sp>
        <p:nvSpPr>
          <p:cNvPr id="598" name="Google Shape;598;p42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These can help us visualise large datasets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Array Methods: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</a:rPr>
              <a:t>.shape 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 gives you dimensions of the array</a:t>
            </a:r>
          </a:p>
          <a:p>
            <a:pPr lvl="1">
              <a:buChar char="-"/>
            </a:pP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.size  gives you total number of elements in the array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  <a:sym typeface="Wingdings" panose="05000000000000000000" pitchFamily="2" charset="2"/>
              </a:rPr>
              <a:t>Array Functions: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N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p.mean()  calculates the mean of an input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N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p.std()  calculates the standard deviation of an input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N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umpy.arrange() creates an array with starrt, end and step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N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umpy.transpose() switches rows and columns of a numpy array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Arrays for Analyses</a:t>
            </a:r>
            <a:endParaRPr dirty="0"/>
          </a:p>
        </p:txBody>
      </p:sp>
      <p:sp>
        <p:nvSpPr>
          <p:cNvPr id="598" name="Google Shape;598;p42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352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Analyses is simply completed by using indexing and subsetting like we have learnt in previous exercises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7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631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title" idx="3"/>
          </p:nvPr>
        </p:nvSpPr>
        <p:spPr>
          <a:xfrm flipH="1">
            <a:off x="1962838" y="226323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5"/>
          </p:nvPr>
        </p:nvSpPr>
        <p:spPr>
          <a:xfrm>
            <a:off x="2834938" y="223653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 In Python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 idx="6"/>
          </p:nvPr>
        </p:nvSpPr>
        <p:spPr>
          <a:xfrm flipH="1">
            <a:off x="2571438" y="303634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8"/>
          </p:nvPr>
        </p:nvSpPr>
        <p:spPr>
          <a:xfrm>
            <a:off x="3443556" y="3036350"/>
            <a:ext cx="4712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Arrays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3" name="Google Shape;473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4" name="Google Shape;474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5" name="Google Shape;475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6" name="Google Shape;476;p26"/>
          <p:cNvSpPr txBox="1">
            <a:spLocks noGrp="1"/>
          </p:cNvSpPr>
          <p:nvPr>
            <p:ph type="title" idx="6"/>
          </p:nvPr>
        </p:nvSpPr>
        <p:spPr>
          <a:xfrm flipH="1">
            <a:off x="3443538" y="39003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7" name="Google Shape;477;p26"/>
          <p:cNvSpPr txBox="1">
            <a:spLocks noGrp="1"/>
          </p:cNvSpPr>
          <p:nvPr>
            <p:ph type="subTitle" idx="8"/>
          </p:nvPr>
        </p:nvSpPr>
        <p:spPr>
          <a:xfrm>
            <a:off x="4315638" y="39003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Visualization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Import </a:t>
            </a:r>
            <a:r>
              <a:rPr lang="en-AU" dirty="0" err="1"/>
              <a:t>numpy</a:t>
            </a:r>
            <a:r>
              <a:rPr lang="en-AU" dirty="0"/>
              <a:t> as np and create and print </a:t>
            </a:r>
            <a:r>
              <a:rPr lang="en-AU" dirty="0" err="1"/>
              <a:t>numpy</a:t>
            </a:r>
            <a:r>
              <a:rPr lang="en-AU" dirty="0"/>
              <a:t> arrays with the given data. </a:t>
            </a:r>
            <a:endParaRPr dirty="0"/>
          </a:p>
        </p:txBody>
      </p:sp>
      <p:sp>
        <p:nvSpPr>
          <p:cNvPr id="609" name="Google Shape;609;p44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610" name="Google Shape;610;p44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611" name="Google Shape;611;p44"/>
          <p:cNvSpPr txBox="1">
            <a:spLocks noGrp="1"/>
          </p:cNvSpPr>
          <p:nvPr>
            <p:ph type="body" idx="3"/>
          </p:nvPr>
        </p:nvSpPr>
        <p:spPr>
          <a:xfrm>
            <a:off x="2763225" y="20906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Transpose the stock array and print both the shape and size of the transposed array</a:t>
            </a:r>
            <a:endParaRPr dirty="0"/>
          </a:p>
        </p:txBody>
      </p:sp>
      <p:sp>
        <p:nvSpPr>
          <p:cNvPr id="612" name="Google Shape;612;p44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Calculate STD of prices</a:t>
            </a:r>
            <a:endParaRPr dirty="0"/>
          </a:p>
        </p:txBody>
      </p:sp>
      <p:sp>
        <p:nvSpPr>
          <p:cNvPr id="614" name="Google Shape;614;p44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615" name="Google Shape;615;p44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Create and print company IDS, and use array slicing to select specific company IDs</a:t>
            </a:r>
          </a:p>
        </p:txBody>
      </p:sp>
      <p:sp>
        <p:nvSpPr>
          <p:cNvPr id="616" name="Google Shape;616;p44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2" name="Google Shape;622;p45"/>
          <p:cNvSpPr txBox="1">
            <a:spLocks noGrp="1"/>
          </p:cNvSpPr>
          <p:nvPr>
            <p:ph type="title" idx="2"/>
          </p:nvPr>
        </p:nvSpPr>
        <p:spPr>
          <a:xfrm>
            <a:off x="2605802" y="1846625"/>
            <a:ext cx="6024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2"/>
                </a:solidFill>
              </a:rPr>
              <a:t>Visualization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23" name="Google Shape;623;p45"/>
          <p:cNvSpPr txBox="1">
            <a:spLocks noGrp="1"/>
          </p:cNvSpPr>
          <p:nvPr>
            <p:ph type="subTitle" idx="1"/>
          </p:nvPr>
        </p:nvSpPr>
        <p:spPr>
          <a:xfrm>
            <a:off x="3038402" y="2523496"/>
            <a:ext cx="55920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Matplotlib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Histograms</a:t>
            </a:r>
          </a:p>
        </p:txBody>
      </p:sp>
      <p:sp>
        <p:nvSpPr>
          <p:cNvPr id="624" name="Google Shape;624;p4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5" name="Google Shape;625;p45"/>
          <p:cNvCxnSpPr>
            <a:endCxn id="62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This function helps us graph and visualise the finanical data.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  <a:sym typeface="Wingdings" panose="05000000000000000000" pitchFamily="2" charset="2"/>
              </a:rPr>
              <a:t>Firstly, the package should be imported into our workspace: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i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mport matplotlib.pyplot as plt</a:t>
            </a:r>
          </a:p>
          <a:p>
            <a:pPr lvl="1">
              <a:buChar char="-"/>
            </a:pPr>
            <a:r>
              <a:rPr lang="en-AU" dirty="0" err="1">
                <a:solidFill>
                  <a:schemeClr val="tx2"/>
                </a:solidFill>
                <a:sym typeface="Wingdings" panose="05000000000000000000" pitchFamily="2" charset="2"/>
              </a:rPr>
              <a:t>pP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lt.plot()  takes arguments that describe the data to be plotted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p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lt.show()  displats plot to screen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  <a:sym typeface="Wingdings" panose="05000000000000000000" pitchFamily="2" charset="2"/>
              </a:rPr>
              <a:t>Within the plot function we can customise the graph we want.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>
                <a:solidFill>
                  <a:schemeClr val="bg2"/>
                </a:solidFill>
                <a:sym typeface="Wingdings" panose="05000000000000000000" pitchFamily="2" charset="2"/>
              </a:rPr>
              <a:t>P</a:t>
            </a:r>
            <a:r>
              <a:rPr lang="en" dirty="0">
                <a:solidFill>
                  <a:schemeClr val="bg2"/>
                </a:solidFill>
                <a:sym typeface="Wingdings" panose="05000000000000000000" pitchFamily="2" charset="2"/>
              </a:rPr>
              <a:t>lt.plot(x-data, y-data, colour = ?, linestyle = ‘ ‘)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  <a:sym typeface="Wingdings" panose="05000000000000000000" pitchFamily="2" charset="2"/>
              </a:rPr>
              <a:t>Labels can be added using the code below: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p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lt.xlabel()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p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lt.ylabel()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p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lt.title()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  <a:sym typeface="Wingdings" panose="05000000000000000000" pitchFamily="2" charset="2"/>
              </a:rPr>
              <a:t>Scatterplots can be drawn using: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  <a:sym typeface="Wingdings" panose="05000000000000000000" pitchFamily="2" charset="2"/>
              </a:rPr>
              <a:t>p</a:t>
            </a:r>
            <a:r>
              <a:rPr lang="en" dirty="0">
                <a:solidFill>
                  <a:schemeClr val="tx2"/>
                </a:solidFill>
                <a:sym typeface="Wingdings" panose="05000000000000000000" pitchFamily="2" charset="2"/>
              </a:rPr>
              <a:t>lt.scatter()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637" name="Google Shape;637;p47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Histograms can tell us if our data is skewed, and if the data is centered around the average for example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To draw histograms using matplotlib.pyplot: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p</a:t>
            </a:r>
            <a:r>
              <a:rPr lang="en" dirty="0">
                <a:solidFill>
                  <a:schemeClr val="tx2"/>
                </a:solidFill>
              </a:rPr>
              <a:t>lt.hist(x=?, bins=?, normed=1)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Changing the number of bins gives us a more detailed view of the data we have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The normed function normalizes the histogram data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Placing a ‘alpha=?’ value changes the transparency of the histograms within the graph so that the data of two or more graphs can be better visualised.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bg2"/>
                </a:solidFill>
              </a:rPr>
              <a:t>To add a legend:</a:t>
            </a:r>
          </a:p>
          <a:p>
            <a:pPr lvl="1">
              <a:buChar char="-"/>
            </a:pPr>
            <a:r>
              <a:rPr lang="en-AU" dirty="0">
                <a:solidFill>
                  <a:schemeClr val="tx2"/>
                </a:solidFill>
              </a:rPr>
              <a:t>p</a:t>
            </a:r>
            <a:r>
              <a:rPr lang="en" dirty="0">
                <a:solidFill>
                  <a:schemeClr val="tx2"/>
                </a:solidFill>
              </a:rPr>
              <a:t>lt.legend()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" dirty="0">
              <a:solidFill>
                <a:schemeClr val="tx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0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Import </a:t>
            </a:r>
            <a:r>
              <a:rPr lang="en-AU" dirty="0" err="1"/>
              <a:t>matplotlib.pyplot</a:t>
            </a:r>
            <a:r>
              <a:rPr lang="en-AU" dirty="0"/>
              <a:t> as </a:t>
            </a:r>
            <a:r>
              <a:rPr lang="en-AU" dirty="0" err="1"/>
              <a:t>plt</a:t>
            </a:r>
            <a:r>
              <a:rPr lang="en-AU" dirty="0"/>
              <a:t>. Plot the price over time as a dashed red graph and display. </a:t>
            </a:r>
            <a:endParaRPr dirty="0"/>
          </a:p>
        </p:txBody>
      </p:sp>
      <p:sp>
        <p:nvSpPr>
          <p:cNvPr id="609" name="Google Shape;609;p44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610" name="Google Shape;610;p44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611" name="Google Shape;611;p44"/>
          <p:cNvSpPr txBox="1">
            <a:spLocks noGrp="1"/>
          </p:cNvSpPr>
          <p:nvPr>
            <p:ph type="body" idx="3"/>
          </p:nvPr>
        </p:nvSpPr>
        <p:spPr>
          <a:xfrm>
            <a:off x="2763225" y="20906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Plot price as function as a green scatterplot and s =0.1. </a:t>
            </a:r>
            <a:endParaRPr dirty="0"/>
          </a:p>
        </p:txBody>
      </p:sp>
      <p:sp>
        <p:nvSpPr>
          <p:cNvPr id="612" name="Google Shape;612;p44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Plot histogram of </a:t>
            </a:r>
            <a:r>
              <a:rPr lang="en-AU" dirty="0" err="1"/>
              <a:t>stock_A</a:t>
            </a:r>
            <a:r>
              <a:rPr lang="en-AU" dirty="0"/>
              <a:t> and </a:t>
            </a:r>
            <a:r>
              <a:rPr lang="en-AU" dirty="0" err="1"/>
              <a:t>stock_B</a:t>
            </a:r>
            <a:r>
              <a:rPr lang="en-AU" dirty="0"/>
              <a:t>, with bins =100 and alpha =0.4. </a:t>
            </a:r>
            <a:endParaRPr dirty="0"/>
          </a:p>
        </p:txBody>
      </p:sp>
      <p:sp>
        <p:nvSpPr>
          <p:cNvPr id="614" name="Google Shape;614;p44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615" name="Google Shape;615;p44"/>
          <p:cNvSpPr txBox="1">
            <a:spLocks noGrp="1"/>
          </p:cNvSpPr>
          <p:nvPr>
            <p:ph type="body" idx="3"/>
          </p:nvPr>
        </p:nvSpPr>
        <p:spPr>
          <a:xfrm>
            <a:off x="2763225" y="35939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Plot histograms of </a:t>
            </a:r>
            <a:r>
              <a:rPr lang="en-US" dirty="0" err="1"/>
              <a:t>stock_A</a:t>
            </a:r>
            <a:r>
              <a:rPr lang="en-US" dirty="0"/>
              <a:t> and </a:t>
            </a:r>
            <a:r>
              <a:rPr lang="en-US" dirty="0" err="1"/>
              <a:t>stock_B</a:t>
            </a:r>
            <a:r>
              <a:rPr lang="en-US" dirty="0"/>
              <a:t> with bins =100, alpha=0.4 and introduce labels and legend. </a:t>
            </a:r>
          </a:p>
        </p:txBody>
      </p:sp>
      <p:sp>
        <p:nvSpPr>
          <p:cNvPr id="616" name="Google Shape;616;p44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149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5" name="Google Shape;485;p27"/>
          <p:cNvSpPr txBox="1">
            <a:spLocks noGrp="1"/>
          </p:cNvSpPr>
          <p:nvPr>
            <p:ph type="title" idx="2"/>
          </p:nvPr>
        </p:nvSpPr>
        <p:spPr>
          <a:xfrm>
            <a:off x="2605802" y="1846625"/>
            <a:ext cx="6024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Introduction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86" name="Google Shape;486;p27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Python Shell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Comments &amp;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Variable Data Types</a:t>
            </a:r>
          </a:p>
        </p:txBody>
      </p:sp>
      <p:sp>
        <p:nvSpPr>
          <p:cNvPr id="487" name="Google Shape;487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8" name="Google Shape;488;p27"/>
          <p:cNvCxnSpPr>
            <a:endCxn id="48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Shell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AE771-1442-C623-FB22-14415C66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00" y="1123900"/>
            <a:ext cx="6536500" cy="3377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 &amp; Variables</a:t>
            </a:r>
            <a:endParaRPr dirty="0"/>
          </a:p>
        </p:txBody>
      </p:sp>
      <p:sp>
        <p:nvSpPr>
          <p:cNvPr id="500" name="Google Shape;500;p29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Comments in python are shown using the ‘#’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It you do want to view the output you will need to use the print() function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Variable names can be both upper/lower case letters, digits and underscores but </a:t>
            </a:r>
            <a:r>
              <a:rPr lang="en-AU" dirty="0">
                <a:solidFill>
                  <a:schemeClr val="tx2"/>
                </a:solidFill>
              </a:rPr>
              <a:t>CANNOT</a:t>
            </a:r>
            <a:r>
              <a:rPr lang="en-AU" dirty="0"/>
              <a:t> start with a digit.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Data Types</a:t>
            </a:r>
            <a:endParaRPr dirty="0"/>
          </a:p>
        </p:txBody>
      </p:sp>
      <p:sp>
        <p:nvSpPr>
          <p:cNvPr id="506" name="Google Shape;506;p30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934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The main data types used in Python are shown in the table below with the abbreviations used in Python.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AU" dirty="0"/>
              <a:t>If you want to view the data type of a variables use the function type()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AU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DDC4CA-66EB-439B-63BA-D7D5DA0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4978"/>
              </p:ext>
            </p:extLst>
          </p:nvPr>
        </p:nvGraphicFramePr>
        <p:xfrm>
          <a:off x="1901050" y="1997242"/>
          <a:ext cx="6096000" cy="1854200"/>
        </p:xfrm>
        <a:graphic>
          <a:graphicData uri="http://schemas.openxmlformats.org/drawingml/2006/table">
            <a:tbl>
              <a:tblPr firstRow="1" bandRow="1">
                <a:tableStyleId>{4E102376-27BF-4457-B9B9-5D03664E4EC3}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87661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2439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403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2"/>
                          </a:solidFill>
                        </a:rPr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2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2"/>
                          </a:solidFill>
                        </a:rPr>
                        <a:t>Abbreviations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9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‘Tuesday’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2"/>
                          </a:solidFill>
                        </a:rPr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8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2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8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Floats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2"/>
                          </a:solidFill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5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Booleans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True or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2"/>
                          </a:solidFill>
                        </a:rPr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005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"/>
          <p:cNvSpPr txBox="1">
            <a:spLocks noGrp="1"/>
          </p:cNvSpPr>
          <p:nvPr>
            <p:ph type="title"/>
          </p:nvPr>
        </p:nvSpPr>
        <p:spPr>
          <a:xfrm>
            <a:off x="2431350" y="175890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>
            <a:spLocks noGrp="1"/>
          </p:cNvSpPr>
          <p:nvPr>
            <p:ph type="body" idx="1"/>
          </p:nvPr>
        </p:nvSpPr>
        <p:spPr>
          <a:xfrm>
            <a:off x="2763225" y="13389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Print the output of 8 / 2</a:t>
            </a:r>
            <a:endParaRPr dirty="0"/>
          </a:p>
        </p:txBody>
      </p:sp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1092625" y="65317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518" name="Google Shape;518;p32"/>
          <p:cNvSpPr txBox="1">
            <a:spLocks noGrp="1"/>
          </p:cNvSpPr>
          <p:nvPr>
            <p:ph type="title" idx="2"/>
          </p:nvPr>
        </p:nvSpPr>
        <p:spPr>
          <a:xfrm flipH="1">
            <a:off x="1548225" y="14836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519" name="Google Shape;519;p32"/>
          <p:cNvSpPr txBox="1">
            <a:spLocks noGrp="1"/>
          </p:cNvSpPr>
          <p:nvPr>
            <p:ph type="body" idx="3"/>
          </p:nvPr>
        </p:nvSpPr>
        <p:spPr>
          <a:xfrm>
            <a:off x="2763225" y="20906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Store the value 229.23 in an variable called revenue_1 and print it</a:t>
            </a:r>
            <a:endParaRPr dirty="0"/>
          </a:p>
        </p:txBody>
      </p:sp>
      <p:sp>
        <p:nvSpPr>
          <p:cNvPr id="520" name="Google Shape;520;p32"/>
          <p:cNvSpPr txBox="1">
            <a:spLocks noGrp="1"/>
          </p:cNvSpPr>
          <p:nvPr>
            <p:ph type="title" idx="4"/>
          </p:nvPr>
        </p:nvSpPr>
        <p:spPr>
          <a:xfrm flipH="1">
            <a:off x="1548225" y="22353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521" name="Google Shape;521;p32"/>
          <p:cNvSpPr txBox="1">
            <a:spLocks noGrp="1"/>
          </p:cNvSpPr>
          <p:nvPr>
            <p:ph type="body" idx="1"/>
          </p:nvPr>
        </p:nvSpPr>
        <p:spPr>
          <a:xfrm>
            <a:off x="2763225" y="2842263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Find the data type of revenue_1</a:t>
            </a:r>
            <a:endParaRPr dirty="0"/>
          </a:p>
        </p:txBody>
      </p:sp>
      <p:sp>
        <p:nvSpPr>
          <p:cNvPr id="522" name="Google Shape;522;p32"/>
          <p:cNvSpPr txBox="1">
            <a:spLocks noGrp="1"/>
          </p:cNvSpPr>
          <p:nvPr>
            <p:ph type="title" idx="2"/>
          </p:nvPr>
        </p:nvSpPr>
        <p:spPr>
          <a:xfrm flipH="1">
            <a:off x="1548225" y="2986938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523" name="Google Shape;523;p32"/>
          <p:cNvSpPr txBox="1">
            <a:spLocks noGrp="1"/>
          </p:cNvSpPr>
          <p:nvPr>
            <p:ph type="body" idx="3"/>
          </p:nvPr>
        </p:nvSpPr>
        <p:spPr>
          <a:xfrm>
            <a:off x="2763224" y="3593925"/>
            <a:ext cx="6272491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100" dirty="0"/>
              <a:t>Complete the following sentence:</a:t>
            </a:r>
          </a:p>
          <a:p>
            <a:pPr marL="152400" indent="0"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sentence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'The data type of revenue 1 is’</a:t>
            </a:r>
            <a:r>
              <a:rPr lang="en-US" sz="1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1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____________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 </a:t>
            </a:r>
            <a:r>
              <a:rPr lang="en-US" sz="11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'and it has a value of 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1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______________</a:t>
            </a:r>
            <a:endParaRPr lang="en-US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sz="11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sentence</a:t>
            </a:r>
            <a:r>
              <a:rPr lang="en-US" sz="11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24" name="Google Shape;524;p32"/>
          <p:cNvSpPr txBox="1">
            <a:spLocks noGrp="1"/>
          </p:cNvSpPr>
          <p:nvPr>
            <p:ph type="title" idx="4"/>
          </p:nvPr>
        </p:nvSpPr>
        <p:spPr>
          <a:xfrm flipH="1">
            <a:off x="1548225" y="37386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0" name="Google Shape;530;p33"/>
          <p:cNvSpPr txBox="1">
            <a:spLocks noGrp="1"/>
          </p:cNvSpPr>
          <p:nvPr>
            <p:ph type="title" idx="2"/>
          </p:nvPr>
        </p:nvSpPr>
        <p:spPr>
          <a:xfrm>
            <a:off x="2605802" y="1846625"/>
            <a:ext cx="6024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lt2"/>
                </a:solidFill>
              </a:rPr>
              <a:t>Lists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31" name="Google Shape;531;p33"/>
          <p:cNvSpPr txBox="1">
            <a:spLocks noGrp="1"/>
          </p:cNvSpPr>
          <p:nvPr>
            <p:ph type="subTitle" idx="1"/>
          </p:nvPr>
        </p:nvSpPr>
        <p:spPr>
          <a:xfrm>
            <a:off x="2975813" y="2592850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Lists In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Lists in Lists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Methods &amp; Functions</a:t>
            </a:r>
          </a:p>
        </p:txBody>
      </p:sp>
      <p:sp>
        <p:nvSpPr>
          <p:cNvPr id="532" name="Google Shape;532;p3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3" name="Google Shape;533;p33"/>
          <p:cNvCxnSpPr>
            <a:endCxn id="532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1130</Words>
  <Application>Microsoft Office PowerPoint</Application>
  <PresentationFormat>On-screen Show (16:9)</PresentationFormat>
  <Paragraphs>167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Montserrat</vt:lpstr>
      <vt:lpstr>Arial</vt:lpstr>
      <vt:lpstr>Fira Code</vt:lpstr>
      <vt:lpstr>Courier New</vt:lpstr>
      <vt:lpstr>Programming Language Workshop for Beginners by Slidesgo</vt:lpstr>
      <vt:lpstr>Introduction to Python for Finance{</vt:lpstr>
      <vt:lpstr>01</vt:lpstr>
      <vt:lpstr>01 {</vt:lpstr>
      <vt:lpstr>Python Shell</vt:lpstr>
      <vt:lpstr>Comments &amp; Variables</vt:lpstr>
      <vt:lpstr>Variable Data Types</vt:lpstr>
      <vt:lpstr>Let’s Practise </vt:lpstr>
      <vt:lpstr>Exercises</vt:lpstr>
      <vt:lpstr>02 {</vt:lpstr>
      <vt:lpstr>Lists in Python</vt:lpstr>
      <vt:lpstr>Lists in Lists</vt:lpstr>
      <vt:lpstr>Methods &amp; Functions</vt:lpstr>
      <vt:lpstr>Let’s Practise </vt:lpstr>
      <vt:lpstr>Exercises</vt:lpstr>
      <vt:lpstr>03 {</vt:lpstr>
      <vt:lpstr>Importing packages</vt:lpstr>
      <vt:lpstr>Two Dimensional Arrays</vt:lpstr>
      <vt:lpstr>Using Arrays for Analyses</vt:lpstr>
      <vt:lpstr>Let’s Practise </vt:lpstr>
      <vt:lpstr>Exercises</vt:lpstr>
      <vt:lpstr>04 {</vt:lpstr>
      <vt:lpstr>Matplotlib</vt:lpstr>
      <vt:lpstr>Histograms</vt:lpstr>
      <vt:lpstr>Let’s Practise 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Statistics{</dc:title>
  <cp:lastModifiedBy>Thaveesha Basnayake</cp:lastModifiedBy>
  <cp:revision>6</cp:revision>
  <dcterms:modified xsi:type="dcterms:W3CDTF">2023-07-06T03:33:04Z</dcterms:modified>
</cp:coreProperties>
</file>