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84" r:id="rId20"/>
    <p:sldId id="28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2"/>
      <p:bold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02376-27BF-4457-B9B9-5D03664E4EC3}">
  <a:tblStyle styleId="{4E102376-27BF-4457-B9B9-5D03664E4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eb2a523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2eb2a523a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eb2a523a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eb2a523a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eb2a523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2eb2a523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eb2a523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2eb2a523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1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eb2a523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eb2a523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6bd5db58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6bd5db58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Basket = 31.18%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Jewellery = 11.88%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Home Décor = 7.41%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15/20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Sum of all probabilities should equal 1 and each probability must be greater than or equal to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66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eb2a523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2eb2a523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6bd5db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6bd5db5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48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5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6bd5db5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6bd5db5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bd5db5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bd5db5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P(1) = 10!/(1!(10-1)!)(.20)(1-.02)^(10-1) = 0.2684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Z = (301.5-302.3)/1.2 = -0.67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Area is 0.2514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Mean = 25, STD = (9.5)/(sqrt(125)) = 0.85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P(x&gt;26) = 0.1197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Lambda = 4*15=60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P(x&gt;=63)-1-e^(-62)*(60^62)/62! = 1-0.0066 = 0.9934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eb2a523a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eb2a523a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6bd5db5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6bd5db5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6bd5db58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6bd5db58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6bd5db58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6bd5db58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6bd5db5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6bd5db5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6bd5db5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6bd5db5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6bd5db58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6bd5db58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= alternative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 = null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and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Q3: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between -1 and 1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magnitude describes strength 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sign is the direction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red sections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eb2a523a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eb2a523a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eb2a523a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eb2a523a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b2a523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b2a523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eb2a523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eb2a523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6bd5db5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6bd5db58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Inferential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Q2: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Mean: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Mean = (sum of all values) / (count of all values)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Median:</a:t>
            </a:r>
            <a:endParaRPr lang="en-AU" dirty="0">
              <a:solidFill>
                <a:schemeClr val="tx2"/>
              </a:solidFill>
            </a:endParaRP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Middle value for a given variable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Mode: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Most frequent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Range =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Variance = 14/3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STD = sqrt(14/3)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IQR = 58-52 =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eb2a523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2eb2a523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r>
              <a:rPr lang="en" dirty="0">
                <a:solidFill>
                  <a:schemeClr val="accent2"/>
                </a:solidFill>
              </a:rPr>
              <a:t>Statistics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2"/>
          </p:nvPr>
        </p:nvSpPr>
        <p:spPr>
          <a:xfrm>
            <a:off x="1677600" y="23413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Lesson Two </a:t>
            </a:r>
            <a:r>
              <a:rPr lang="en" dirty="0">
                <a:solidFill>
                  <a:schemeClr val="lt2"/>
                </a:solidFill>
              </a:rPr>
              <a:t>Workshop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LessonTwo.</a:t>
            </a:r>
            <a:r>
              <a:rPr lang="en" sz="1400" dirty="0">
                <a:solidFill>
                  <a:schemeClr val="accent3"/>
                </a:solidFill>
              </a:rPr>
              <a:t>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Chance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315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Probability of an event occurring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P(event) = (# ways event can happen) / (Total # of possible outcomes)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Independent probability is when the second event does not change based on the outcome of the first event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Probabilty</a:t>
            </a:r>
            <a:endParaRPr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24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This is when sampling is done without a replacement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They rely on dependant events, which is when the second event is affected by the outcome of the first event.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Venn diagrams are very useful in giving a physical diagram about the probability of each event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The orders in which events occur matters significantly for conditional probability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The formula: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P (A|B) = [P(A &amp; B)] \ [P(B)]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Discrete Distributions</a:t>
            </a:r>
            <a:endParaRPr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 probability distribution helps us quantify risk and inform decision making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If given a graph the probability is the area, they are a discrete uniform distribution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Theoretically we want to believe that all options have an equal chance of occurring but this is not true in real life.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As the same size increases, the sample mean will approach the expected value (Theoretical)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Distributions</a:t>
            </a:r>
            <a:endParaRPr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Probability is still the area under the graph, and the total area under the graph should be equal to 1.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 probability if given a function can be found using integration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There are a few graphs to remember: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Bimodal distribution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Normal distribution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0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Calculate the probability of each product, is basket is 551, Jewellery is 210, Home Décor is 131 and total orders is 1767.  </a:t>
            </a:r>
            <a:endParaRPr dirty="0"/>
          </a:p>
        </p:txBody>
      </p:sp>
      <p:sp>
        <p:nvSpPr>
          <p:cNvPr id="570" name="Google Shape;570;p39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71" name="Google Shape;571;p39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572" name="Google Shape;572;p39"/>
          <p:cNvSpPr txBox="1">
            <a:spLocks noGrp="1"/>
          </p:cNvSpPr>
          <p:nvPr>
            <p:ph type="body" idx="3"/>
          </p:nvPr>
        </p:nvSpPr>
        <p:spPr>
          <a:xfrm>
            <a:off x="2763224" y="2265189"/>
            <a:ext cx="2161895" cy="354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P(</a:t>
            </a:r>
            <a:r>
              <a:rPr lang="en-AU" dirty="0" err="1"/>
              <a:t>yes|male</a:t>
            </a:r>
            <a:r>
              <a:rPr lang="en-AU" dirty="0"/>
              <a:t>)?</a:t>
            </a:r>
            <a:endParaRPr dirty="0"/>
          </a:p>
        </p:txBody>
      </p:sp>
      <p:sp>
        <p:nvSpPr>
          <p:cNvPr id="573" name="Google Shape;573;p39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Name two condition associated with discrete distributions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76" name="Google Shape;576;p39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What is the continuous probability value of the function 3x^2 – 4x</a:t>
            </a:r>
            <a:endParaRPr dirty="0"/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F578FD-65FD-D76B-61CE-4EB6D9AF5424}"/>
              </a:ext>
            </a:extLst>
          </p:cNvPr>
          <p:cNvSpPr/>
          <p:nvPr/>
        </p:nvSpPr>
        <p:spPr>
          <a:xfrm>
            <a:off x="4680284" y="2090601"/>
            <a:ext cx="3702941" cy="607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Conditional Probability (w/ 7+ Step-by-Step Examples!)">
            <a:extLst>
              <a:ext uri="{FF2B5EF4-FFF2-40B4-BE49-F238E27FC236}">
                <a16:creationId xmlns:a16="http://schemas.microsoft.com/office/drawing/2014/main" id="{B6C27B2D-3A19-8F5A-2ACC-602E645D5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4" b="46447"/>
          <a:stretch/>
        </p:blipFill>
        <p:spPr bwMode="auto">
          <a:xfrm>
            <a:off x="4572000" y="1979303"/>
            <a:ext cx="3886364" cy="75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2"/>
          </p:nvPr>
        </p:nvSpPr>
        <p:spPr>
          <a:xfrm>
            <a:off x="2605800" y="1846625"/>
            <a:ext cx="6397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bg2"/>
                </a:solidFill>
              </a:rPr>
              <a:t>Binomial Distribution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3038381" y="2448125"/>
            <a:ext cx="5964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Binomial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Normal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Central Limit Theorem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Poisson Distribution</a:t>
            </a:r>
            <a:endParaRPr dirty="0"/>
          </a:p>
        </p:txBody>
      </p:sp>
      <p:sp>
        <p:nvSpPr>
          <p:cNvPr id="585" name="Google Shape;585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6" name="Google Shape;586;p40"/>
          <p:cNvCxnSpPr>
            <a:endCxn id="58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Binomial distribution</a:t>
            </a:r>
            <a:endParaRPr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The probability distribution of the number of successes in a sequence of independ</a:t>
            </a:r>
            <a:r>
              <a:rPr lang="en-AU" dirty="0"/>
              <a:t>e</a:t>
            </a:r>
            <a:r>
              <a:rPr lang="en" dirty="0"/>
              <a:t>nt events</a:t>
            </a:r>
          </a:p>
          <a:p>
            <a:pPr lvl="1">
              <a:buChar char="-"/>
            </a:pPr>
            <a:r>
              <a:rPr lang="en" dirty="0">
                <a:solidFill>
                  <a:schemeClr val="lt2"/>
                </a:solidFill>
              </a:rPr>
              <a:t>It is described as n (total number of events) and p (probabiluty of success)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expected value is given by: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Expected value = n * 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If the events are not independ</a:t>
            </a:r>
            <a:r>
              <a:rPr lang="en-AU" dirty="0">
                <a:solidFill>
                  <a:schemeClr val="bg2"/>
                </a:solidFill>
              </a:rPr>
              <a:t>e</a:t>
            </a:r>
            <a:r>
              <a:rPr lang="en" dirty="0">
                <a:solidFill>
                  <a:schemeClr val="bg2"/>
                </a:solidFill>
              </a:rPr>
              <a:t>nt, the binomial distribution does not apply !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normal distribution has an area of 1 and is symmetrical.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curve never hits 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Mean is 0 and standard deviation is 1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Skewness can also occur too, either to the left (positive) or right (negative)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Kurtosis is a way of describing the occurance of extreme values in a distribution, with 3 types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Leptokurtic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Mesokurtic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Platykurtic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 limit theorem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1222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sampling distribution of a statiistic becomes closer to the normal distribution as the size of the sample increases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Benefits of the central limit theorem: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60EBB-ED2F-1B72-4A4C-57361BB6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33" y="1942384"/>
            <a:ext cx="5733317" cy="25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63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title" idx="3"/>
          </p:nvPr>
        </p:nvSpPr>
        <p:spPr>
          <a:xfrm flipH="1">
            <a:off x="1962838" y="226323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5"/>
          </p:nvPr>
        </p:nvSpPr>
        <p:spPr>
          <a:xfrm>
            <a:off x="2834938" y="223653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Chances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 idx="6"/>
          </p:nvPr>
        </p:nvSpPr>
        <p:spPr>
          <a:xfrm flipH="1">
            <a:off x="2571438" y="303634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8"/>
          </p:nvPr>
        </p:nvSpPr>
        <p:spPr>
          <a:xfrm>
            <a:off x="3443556" y="3036350"/>
            <a:ext cx="471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Binomial Distribution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3" name="Google Shape;473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4" name="Google Shape;474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5" name="Google Shape;475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26"/>
          <p:cNvSpPr txBox="1">
            <a:spLocks noGrp="1"/>
          </p:cNvSpPr>
          <p:nvPr>
            <p:ph type="title" idx="6"/>
          </p:nvPr>
        </p:nvSpPr>
        <p:spPr>
          <a:xfrm flipH="1">
            <a:off x="3443538" y="39003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7" name="Google Shape;477;p26"/>
          <p:cNvSpPr txBox="1">
            <a:spLocks noGrp="1"/>
          </p:cNvSpPr>
          <p:nvPr>
            <p:ph type="subTitle" idx="8"/>
          </p:nvPr>
        </p:nvSpPr>
        <p:spPr>
          <a:xfrm>
            <a:off x="4315638" y="39003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Hypothesis Testing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Poisson Distribution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3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Poisson Process = Average number of events in a period is known but the time/space between events is random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Poisson Distribution = probability of some number of events occuring over a fixed period of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Lambda (λ) = avaerage number of events per time interval (expected value of the distribution)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7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Quiz contains 10 MCQ’s. each has 5 possible answers, but only one is correct. Find the probability of getting one answer correct?</a:t>
            </a:r>
            <a:endParaRPr dirty="0"/>
          </a:p>
        </p:txBody>
      </p:sp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If mean is 302.3 and STD is 1.2. Find P(x&gt;301.5), using normal distribution. </a:t>
            </a:r>
            <a:endParaRPr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Mean is 25, STD is 9.5. Sample size is 125. What is P(x&gt;26), using central limit theorem. </a:t>
            </a:r>
            <a:endParaRPr dirty="0"/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Mean rate = 4 per minute. What is probability that at least 63 hits are received in the 15 minutes, using Poisson distribution? </a:t>
            </a:r>
            <a:endParaRPr dirty="0"/>
          </a:p>
        </p:txBody>
      </p:sp>
      <p:sp>
        <p:nvSpPr>
          <p:cNvPr id="616" name="Google Shape;616;p44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2" name="Google Shape;622;p45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2"/>
                </a:solidFill>
              </a:rPr>
              <a:t>Hypothesis Testing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3" name="Google Shape;623;p45"/>
          <p:cNvSpPr txBox="1">
            <a:spLocks noGrp="1"/>
          </p:cNvSpPr>
          <p:nvPr>
            <p:ph type="subTitle" idx="1"/>
          </p:nvPr>
        </p:nvSpPr>
        <p:spPr>
          <a:xfrm>
            <a:off x="3038402" y="2523496"/>
            <a:ext cx="55920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Hypothesis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Experiments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Correlation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Interpreting Hypothesis test results</a:t>
            </a:r>
          </a:p>
        </p:txBody>
      </p:sp>
      <p:sp>
        <p:nvSpPr>
          <p:cNvPr id="624" name="Google Shape;624;p4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5" name="Google Shape;625;p45"/>
          <p:cNvCxnSpPr>
            <a:endCxn id="62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testing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It is used to compare populations and can be found everywhere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Null hypothesis = assuming no dofference exsits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Workflow: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Define target populations 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 develop null &amp; alternate hypothesis  collect/access sample data  perform statistical tests on the sample data  draw conclusions about the population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637" name="Google Shape;637;p4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Are a subset of hypothesis testing which aim to answer </a:t>
            </a:r>
            <a:r>
              <a:rPr lang="en" i="1" dirty="0">
                <a:solidFill>
                  <a:schemeClr val="bg2"/>
                </a:solidFill>
              </a:rPr>
              <a:t>What is the effefct of the treatment (indepedant) on the response (dependant)?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gold standard of experiments: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Randomization = choosing randomly helps to ensure that groups are comparable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Blinding = participants will not know which group they are in 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Double blind randomized controlled trial = Person running the study doesn’t know whether the treatment is real of a placebo (prevents bias)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643" name="Google Shape;643;p4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The relationship between two 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Pearson correlation coefficent = quantifies the strength of a relationship between two variables 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between -1 and 1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magnitude describes strength 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sign is the direction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Correlation does not equal causation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 confounding variable is not measured, but may affect the relationship between the given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Hypothesis Test Results</a:t>
            </a:r>
            <a:endParaRPr dirty="0"/>
          </a:p>
        </p:txBody>
      </p:sp>
      <p:sp>
        <p:nvSpPr>
          <p:cNvPr id="649" name="Google Shape;649;p49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P</a:t>
            </a:r>
            <a:r>
              <a:rPr lang="en" dirty="0"/>
              <a:t>-value = proabability of achieveing this results, assuming the null hypothesis is true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Signifiance level (α), reduces the risk of drawing a false conclusion, and decided before data collection to minimize bias.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Typically the threshold id 0.05, therefore is p ≤ </a:t>
            </a:r>
            <a:r>
              <a:rPr lang="el-GR" dirty="0"/>
              <a:t>α</a:t>
            </a:r>
            <a:r>
              <a:rPr lang="en-AU" dirty="0"/>
              <a:t>, then reject the null hypothesis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Type 1 and Type 2 Error: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 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12A49B-D754-ABF8-B626-39C919BBB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97251"/>
              </p:ext>
            </p:extLst>
          </p:nvPr>
        </p:nvGraphicFramePr>
        <p:xfrm>
          <a:off x="2017295" y="3300960"/>
          <a:ext cx="6096000" cy="1259840"/>
        </p:xfrm>
        <a:graphic>
          <a:graphicData uri="http://schemas.openxmlformats.org/drawingml/2006/table">
            <a:tbl>
              <a:tblPr firstRow="1" bandRow="1">
                <a:tableStyleId>{4E102376-27BF-4457-B9B9-5D03664E4EC3}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0958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983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573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Null Hypothesis is 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Null Hypothesis is 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1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Reject Null Hypothesis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TYPE 1 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Correct Conclusion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Accept Null Hypothesis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Correct Conclusion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TYPE 2 ERROR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8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1"/>
          <p:cNvSpPr txBox="1">
            <a:spLocks noGrp="1"/>
          </p:cNvSpPr>
          <p:nvPr>
            <p:ph type="body" idx="1"/>
          </p:nvPr>
        </p:nvSpPr>
        <p:spPr>
          <a:xfrm>
            <a:off x="2763224" y="1338963"/>
            <a:ext cx="6380775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900" dirty="0"/>
              <a:t>Which is the null and alternate hypothesis: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900" dirty="0"/>
              <a:t>a. Application of bio-fertilizer ‘x’ increase plant growth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900" dirty="0"/>
              <a:t>b. Application of bio-fertilizer ‘x’ do not increase plant growth</a:t>
            </a:r>
            <a:endParaRPr sz="900" dirty="0"/>
          </a:p>
        </p:txBody>
      </p:sp>
      <p:sp>
        <p:nvSpPr>
          <p:cNvPr id="660" name="Google Shape;660;p51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Exercises</a:t>
            </a:r>
            <a:endParaRPr dirty="0"/>
          </a:p>
        </p:txBody>
      </p:sp>
      <p:sp>
        <p:nvSpPr>
          <p:cNvPr id="661" name="Google Shape;661;p51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62" name="Google Shape;662;p51"/>
          <p:cNvSpPr txBox="1">
            <a:spLocks noGrp="1"/>
          </p:cNvSpPr>
          <p:nvPr>
            <p:ph type="body" idx="3"/>
          </p:nvPr>
        </p:nvSpPr>
        <p:spPr>
          <a:xfrm>
            <a:off x="2763224" y="2090625"/>
            <a:ext cx="4694401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900" dirty="0"/>
              <a:t>Which experiments have equally likely outcomes? </a:t>
            </a:r>
            <a:r>
              <a:rPr lang="en-AU" sz="900" dirty="0">
                <a:solidFill>
                  <a:schemeClr val="tx2"/>
                </a:solidFill>
              </a:rPr>
              <a:t>a. </a:t>
            </a:r>
            <a:r>
              <a:rPr lang="en-AU" sz="900" dirty="0"/>
              <a:t>A baby is born. It can be girl or boy </a:t>
            </a:r>
            <a:r>
              <a:rPr lang="en-AU" sz="900" dirty="0">
                <a:solidFill>
                  <a:schemeClr val="tx2"/>
                </a:solidFill>
              </a:rPr>
              <a:t>b. </a:t>
            </a:r>
            <a:r>
              <a:rPr lang="en-AU" sz="900" dirty="0"/>
              <a:t>Trail is made to answer T/F. Answer is right or wrong</a:t>
            </a:r>
            <a:r>
              <a:rPr lang="en-US" sz="900" dirty="0"/>
              <a:t> </a:t>
            </a:r>
            <a:r>
              <a:rPr lang="en-AU" sz="900" dirty="0">
                <a:solidFill>
                  <a:schemeClr val="tx2"/>
                </a:solidFill>
              </a:rPr>
              <a:t>c. </a:t>
            </a:r>
            <a:r>
              <a:rPr lang="en-AU" sz="900" dirty="0"/>
              <a:t>Player attempts to shoot a basketball, and misses the shot </a:t>
            </a:r>
            <a:r>
              <a:rPr lang="en-US" sz="900" dirty="0">
                <a:solidFill>
                  <a:schemeClr val="tx2"/>
                </a:solidFill>
              </a:rPr>
              <a:t>d. </a:t>
            </a:r>
            <a:r>
              <a:rPr lang="en-US" sz="900" dirty="0"/>
              <a:t>Driver attempts to start a car. Car starts or does not start</a:t>
            </a:r>
          </a:p>
        </p:txBody>
      </p:sp>
      <p:sp>
        <p:nvSpPr>
          <p:cNvPr id="663" name="Google Shape;663;p51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664" name="Google Shape;664;p51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Name the three things that need to be considered for correlation </a:t>
            </a:r>
            <a:endParaRPr dirty="0"/>
          </a:p>
        </p:txBody>
      </p:sp>
      <p:sp>
        <p:nvSpPr>
          <p:cNvPr id="665" name="Google Shape;665;p51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3228501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When should null hypothesis be rejected in the graph to the right</a:t>
            </a:r>
            <a:endParaRPr dirty="0"/>
          </a:p>
        </p:txBody>
      </p:sp>
      <p:sp>
        <p:nvSpPr>
          <p:cNvPr id="667" name="Google Shape;667;p51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Q4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E43F9-5FF9-C867-E539-78522529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3384460"/>
            <a:ext cx="2832685" cy="1171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5" name="Google Shape;485;p27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Statistics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Measures of centre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Measures of spread</a:t>
            </a:r>
          </a:p>
        </p:txBody>
      </p:sp>
      <p:sp>
        <p:nvSpPr>
          <p:cNvPr id="487" name="Google Shape;487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8" name="Google Shape;488;p27"/>
          <p:cNvCxnSpPr>
            <a:endCxn id="48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statistics?</a:t>
            </a:r>
            <a:endParaRPr dirty="0"/>
          </a:p>
        </p:txBody>
      </p:sp>
      <p:sp>
        <p:nvSpPr>
          <p:cNvPr id="494" name="Google Shape;494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It is the practise &amp; study of collecting &amp; analysing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Two main branches: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Descriptive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Inferential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Statistics allow us to answer practical questions and validates scientific breakthroughs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Types of data: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Numeric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Categorical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Descriptive / Summary Statistics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Centre</a:t>
            </a:r>
            <a:endParaRPr dirty="0"/>
          </a:p>
        </p:txBody>
      </p:sp>
      <p:sp>
        <p:nvSpPr>
          <p:cNvPr id="500" name="Google Shape;500;p29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They are important because they can give us valuable information about our dataset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Three types of data can be used to describe the centre: Mean, median and mode.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Mean: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Mean = (sum of all values) / (count of all values)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Median:</a:t>
            </a:r>
            <a:endParaRPr lang="en-AU" dirty="0">
              <a:solidFill>
                <a:schemeClr val="tx2"/>
              </a:solidFill>
            </a:endParaRP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Middle value for a given variable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Mode: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Most frequent value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Spread</a:t>
            </a:r>
            <a:endParaRPr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Spread usually measures the variety of our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Four measures of spread: Range, Variance, Standard Deviation &amp; Interquartile Range (IQR)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Range: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Range = maximum – minimum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Variance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Variance = (value – mean value) / (number of observations)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Standard deviation: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Standard deviation = sqrt(variance)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IQR: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Can be split into 4 sections of: 0%, 25%, 50%, 75% and 100%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IQR = 3</a:t>
            </a:r>
            <a:r>
              <a:rPr lang="en-AU" baseline="30000" dirty="0">
                <a:solidFill>
                  <a:schemeClr val="tx2"/>
                </a:solidFill>
              </a:rPr>
              <a:t>rd</a:t>
            </a:r>
            <a:r>
              <a:rPr lang="en-AU" dirty="0">
                <a:solidFill>
                  <a:schemeClr val="tx2"/>
                </a:solidFill>
              </a:rPr>
              <a:t> Quartile – 1</a:t>
            </a:r>
            <a:r>
              <a:rPr lang="en-AU" baseline="30000" dirty="0">
                <a:solidFill>
                  <a:schemeClr val="tx2"/>
                </a:solidFill>
              </a:rPr>
              <a:t>st</a:t>
            </a:r>
            <a:r>
              <a:rPr lang="en-AU" dirty="0">
                <a:solidFill>
                  <a:schemeClr val="tx2"/>
                </a:solidFill>
              </a:rPr>
              <a:t> Quartile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Should inferential or descriptive statistics be used to check whether a new product improves on a current version?</a:t>
            </a:r>
            <a:endParaRPr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Describe the mean, median and mode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21" name="Google Shape;521;p32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the range, variance and standard deviation of 1, 2, 3, 4, 5, 6, 7?</a:t>
            </a:r>
            <a:endParaRPr dirty="0"/>
          </a:p>
        </p:txBody>
      </p:sp>
      <p:sp>
        <p:nvSpPr>
          <p:cNvPr id="522" name="Google Shape;522;p32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IQR of: 45, 47, 52, 53, 55, 56, 58, 62, 80</a:t>
            </a: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lt2"/>
                </a:solidFill>
              </a:rPr>
              <a:t>Chances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31" name="Google Shape;531;p33"/>
          <p:cNvSpPr txBox="1">
            <a:spLocks noGrp="1"/>
          </p:cNvSpPr>
          <p:nvPr>
            <p:ph type="subTitle" idx="1"/>
          </p:nvPr>
        </p:nvSpPr>
        <p:spPr>
          <a:xfrm>
            <a:off x="2975813" y="2592850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Measuring Chance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Conditional Probability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Discrete distributions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Continuous distributions</a:t>
            </a:r>
            <a:endParaRPr dirty="0"/>
          </a:p>
        </p:txBody>
      </p:sp>
      <p:sp>
        <p:nvSpPr>
          <p:cNvPr id="532" name="Google Shape;532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3" name="Google Shape;533;p33"/>
          <p:cNvCxnSpPr>
            <a:endCxn id="53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1616</Words>
  <Application>Microsoft Office PowerPoint</Application>
  <PresentationFormat>On-screen Show (16:9)</PresentationFormat>
  <Paragraphs>261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Montserrat</vt:lpstr>
      <vt:lpstr>Fira Code</vt:lpstr>
      <vt:lpstr>Programming Language Workshop for Beginners by Slidesgo</vt:lpstr>
      <vt:lpstr>Introduction to Statistics{</vt:lpstr>
      <vt:lpstr>01</vt:lpstr>
      <vt:lpstr>01 {</vt:lpstr>
      <vt:lpstr>What is statistics?</vt:lpstr>
      <vt:lpstr>Measures of Centre</vt:lpstr>
      <vt:lpstr>Measures of Spread</vt:lpstr>
      <vt:lpstr>Let’s Practise </vt:lpstr>
      <vt:lpstr>Exercises</vt:lpstr>
      <vt:lpstr>02 {</vt:lpstr>
      <vt:lpstr>Measuring Chance</vt:lpstr>
      <vt:lpstr>Conditional Probabilty</vt:lpstr>
      <vt:lpstr>Discrete Distributions</vt:lpstr>
      <vt:lpstr>Continuous Distributions</vt:lpstr>
      <vt:lpstr>Let’s Practise </vt:lpstr>
      <vt:lpstr>Exercises</vt:lpstr>
      <vt:lpstr>03 {</vt:lpstr>
      <vt:lpstr>Binomial distribution</vt:lpstr>
      <vt:lpstr>Normal Distribution</vt:lpstr>
      <vt:lpstr>Central limit theorem</vt:lpstr>
      <vt:lpstr>Poisson Distribution</vt:lpstr>
      <vt:lpstr>Let’s Practise </vt:lpstr>
      <vt:lpstr>Exercises</vt:lpstr>
      <vt:lpstr>04 {</vt:lpstr>
      <vt:lpstr>Hypothesis testing</vt:lpstr>
      <vt:lpstr>Experiments</vt:lpstr>
      <vt:lpstr>Correlation</vt:lpstr>
      <vt:lpstr>Interpreting Hypothesis Test Results</vt:lpstr>
      <vt:lpstr>Let’s Practise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Statistics{</dc:title>
  <cp:lastModifiedBy>Thaveesha Basnayake</cp:lastModifiedBy>
  <cp:revision>5</cp:revision>
  <dcterms:modified xsi:type="dcterms:W3CDTF">2023-07-05T09:45:12Z</dcterms:modified>
</cp:coreProperties>
</file>