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  <p:sldId id="257" r:id="rId3"/>
    <p:sldId id="258" r:id="rId4"/>
    <p:sldId id="260" r:id="rId5"/>
    <p:sldId id="269" r:id="rId6"/>
    <p:sldId id="265" r:id="rId7"/>
    <p:sldId id="261" r:id="rId8"/>
    <p:sldId id="266" r:id="rId9"/>
    <p:sldId id="267" r:id="rId10"/>
    <p:sldId id="268" r:id="rId11"/>
    <p:sldId id="270" r:id="rId12"/>
    <p:sldId id="271" r:id="rId13"/>
    <p:sldId id="272" r:id="rId14"/>
    <p:sldId id="277" r:id="rId15"/>
    <p:sldId id="273" r:id="rId16"/>
    <p:sldId id="274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253F5-1B72-4049-AA2C-84A8C7A53FE6}" v="34" dt="2022-05-05T07:55:30.155"/>
    <p1510:client id="{19F9E232-74A8-4918-A93B-3BC2A7959791}" v="2" dt="2022-04-25T06:26:03.441"/>
    <p1510:client id="{1F4B72E9-AD89-4825-BB94-32DF1C88ECA7}" v="1319" dt="2022-05-04T18:50:38.003"/>
    <p1510:client id="{2F170F0E-FEA7-4190-8EA2-6B4E65E517A6}" v="2945" dt="2022-05-05T04:24:00.343"/>
    <p1510:client id="{4D3DFDCE-EC98-4771-B8FB-3F3EFFF3EC47}" v="12" dt="2022-04-25T07:23:24.374"/>
    <p1510:client id="{4F79C558-CCBE-4A59-9F3C-91BB44175594}" v="217" dt="2022-04-25T07:22:13.230"/>
    <p1510:client id="{5B7C5F3F-5B91-4510-8D9F-7A6A56AE05CE}" v="37" dt="2022-05-04T18:59:11.674"/>
    <p1510:client id="{727C390E-2B3D-4812-946B-D456D2747FED}" v="208" dt="2022-05-05T04:51:13.901"/>
    <p1510:client id="{79F171BE-AD86-4154-B683-C4F0C52E8685}" v="2" dt="2022-04-20T11:48:21.572"/>
    <p1510:client id="{84527D67-95CB-4A13-BF98-0C75C24021FF}" v="316" dt="2022-04-11T05:48:07.259"/>
    <p1510:client id="{955E731B-1DFB-4E6E-9645-96ECDADF5B66}" v="1" dt="2022-05-04T19:02:13.170"/>
    <p1510:client id="{AA663C07-B88E-415C-9D7C-D8CE6BC69E81}" v="1" dt="2022-05-04T18:54:53.708"/>
    <p1510:client id="{B07D7886-8FBF-48AD-A175-0F3E74DAB4CC}" v="68" dt="2022-04-17T16:45:23.723"/>
    <p1510:client id="{E21D4181-64ED-4E11-AD07-3E6B3FB741CD}" v="133" dt="2022-04-11T07:06:39.927"/>
    <p1510:client id="{E5C2964F-2D9F-466D-9D82-71EF2EFB406C}" v="29" dt="2022-05-05T08:08:31.487"/>
    <p1510:client id="{EE257DB0-BA92-463F-A8D5-30D2A74DC6A3}" v="25" dt="2022-05-05T02:56:56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9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28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4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4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34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0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5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2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8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A44F2B-FEDB-47BE-A561-F84D0A416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921" y="90399"/>
            <a:ext cx="7315200" cy="3255264"/>
          </a:xfrm>
        </p:spPr>
        <p:txBody>
          <a:bodyPr/>
          <a:lstStyle/>
          <a:p>
            <a:r>
              <a:rPr lang="en-US"/>
              <a:t>Web Scraping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040699B-36D8-4142-AD28-78E59E013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44" y="3425026"/>
            <a:ext cx="7073591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 sz="2400">
                <a:cs typeface="Angsana New"/>
              </a:rPr>
              <a:t>นาย ณชนน เอี่ยมศรีเจริญ 6301012610027</a:t>
            </a:r>
            <a:endParaRPr lang="th-TH" sz="2400">
              <a:cs typeface="DilleniaUPC"/>
            </a:endParaRPr>
          </a:p>
          <a:p>
            <a:r>
              <a:rPr lang="th-TH" sz="2400">
                <a:cs typeface="Angsana New"/>
              </a:rPr>
              <a:t>นาย ทวีสุข สุทวีทรัพย์ 6301012630044</a:t>
            </a:r>
            <a:endParaRPr lang="en-US" sz="2400"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293876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00FC-7D0D-9DCD-3D48-35D2FBB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6104" y="490654"/>
            <a:ext cx="10018713" cy="175259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Web Scraping</a:t>
            </a:r>
          </a:p>
          <a:p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5D31-DC95-BC15-979F-B4013F60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148684"/>
            <a:ext cx="10018713" cy="3124201"/>
          </a:xfrm>
        </p:spPr>
        <p:txBody>
          <a:bodyPr/>
          <a:lstStyle/>
          <a:p>
            <a:r>
              <a:rPr lang="en-US" sz="2000"/>
              <a:t>Tab </a:t>
            </a:r>
            <a:r>
              <a:rPr lang="en-US" sz="2000" err="1"/>
              <a:t>เเสดง</a:t>
            </a:r>
            <a:r>
              <a:rPr lang="en-US" sz="2000"/>
              <a:t> Graph </a:t>
            </a:r>
            <a:r>
              <a:rPr lang="en-US" sz="2000" err="1"/>
              <a:t>piechart</a:t>
            </a:r>
            <a:r>
              <a:rPr lang="en-US" sz="2000"/>
              <a:t> </a:t>
            </a:r>
            <a:r>
              <a:rPr lang="en-US" sz="2000" err="1"/>
              <a:t>ของ</a:t>
            </a:r>
            <a:r>
              <a:rPr lang="en-US" sz="2000"/>
              <a:t> sentiment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ACA50F-6523-F687-53D9-E8063BCA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518" y="1635511"/>
            <a:ext cx="6211148" cy="49827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BEE997-EDDD-0751-D960-EE0C89589379}"/>
              </a:ext>
            </a:extLst>
          </p:cNvPr>
          <p:cNvSpPr/>
          <p:nvPr/>
        </p:nvSpPr>
        <p:spPr>
          <a:xfrm>
            <a:off x="6493727" y="2516459"/>
            <a:ext cx="306658" cy="111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CB563-B6F9-8290-53A8-E9FBC580D3B4}"/>
              </a:ext>
            </a:extLst>
          </p:cNvPr>
          <p:cNvSpPr txBox="1"/>
          <p:nvPr/>
        </p:nvSpPr>
        <p:spPr>
          <a:xfrm>
            <a:off x="1624129" y="2423300"/>
            <a:ext cx="2743200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กดที่ปุ่ม</a:t>
            </a:r>
            <a:r>
              <a:rPr lang="en-US" sz="1400"/>
              <a:t> tab graph </a:t>
            </a:r>
            <a:r>
              <a:rPr lang="en-US" sz="1400" err="1"/>
              <a:t>เพื่อเปลี่ยนมา</a:t>
            </a:r>
            <a:endParaRPr lang="en-US"/>
          </a:p>
          <a:p>
            <a:r>
              <a:rPr lang="en-US" sz="1400" err="1"/>
              <a:t>หน้าเเสดงgraph</a:t>
            </a:r>
            <a:endParaRPr lang="en-US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B10B-E4D0-C250-4430-A426DA75908D}"/>
              </a:ext>
            </a:extLst>
          </p:cNvPr>
          <p:cNvSpPr/>
          <p:nvPr/>
        </p:nvSpPr>
        <p:spPr>
          <a:xfrm>
            <a:off x="6249794" y="2653526"/>
            <a:ext cx="3912218" cy="347546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1E5E8-D185-08AC-CB21-6D70366F52B6}"/>
              </a:ext>
            </a:extLst>
          </p:cNvPr>
          <p:cNvSpPr txBox="1"/>
          <p:nvPr/>
        </p:nvSpPr>
        <p:spPr>
          <a:xfrm>
            <a:off x="4595463" y="4446781"/>
            <a:ext cx="1414347" cy="3077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err="1"/>
              <a:t>ส่วนเเสดงกราฟ</a:t>
            </a:r>
          </a:p>
        </p:txBody>
      </p:sp>
    </p:spTree>
    <p:extLst>
      <p:ext uri="{BB962C8B-B14F-4D97-AF65-F5344CB8AC3E}">
        <p14:creationId xmlns:p14="http://schemas.microsoft.com/office/powerpoint/2010/main" val="71592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569A-24A0-4F5B-48E3-AE98E663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3207" y="-259814"/>
            <a:ext cx="10018713" cy="1752599"/>
          </a:xfrm>
        </p:spPr>
        <p:txBody>
          <a:bodyPr/>
          <a:lstStyle/>
          <a:p>
            <a:r>
              <a:rPr lang="en-US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49C5-E3E6-CB17-D176-1F3B8AD6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24" y="-369917"/>
            <a:ext cx="10018713" cy="3124201"/>
          </a:xfrm>
        </p:spPr>
        <p:txBody>
          <a:bodyPr/>
          <a:lstStyle/>
          <a:p>
            <a:r>
              <a:rPr lang="en-US"/>
              <a:t>Import to tableau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00A238-D876-65B1-42FF-F2F923AA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7" y="1426791"/>
            <a:ext cx="5596053" cy="4515517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BDA2D01-0D11-503F-9387-74ADB33E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27" y="1791157"/>
            <a:ext cx="3951248" cy="28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7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8F856D-D31A-1133-DF9D-845473D8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60664"/>
            <a:ext cx="2996191" cy="77412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Twitter API</a:t>
            </a:r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EC885D2-5902-4716-C43E-CF46E9AE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969" y="1558635"/>
            <a:ext cx="1013258" cy="370610"/>
          </a:xfrm>
        </p:spPr>
        <p:txBody>
          <a:bodyPr>
            <a:normAutofit fontScale="85000" lnSpcReduction="20000"/>
          </a:bodyPr>
          <a:lstStyle/>
          <a:p>
            <a:r>
              <a:rPr lang="th-TH">
                <a:cs typeface="DilleniaUPC"/>
              </a:rPr>
              <a:t>GUI</a:t>
            </a:r>
            <a:endParaRPr lang="th-TH"/>
          </a:p>
        </p:txBody>
      </p:sp>
      <p:pic>
        <p:nvPicPr>
          <p:cNvPr id="4" name="รูปภาพ 4" descr="รูปภาพประกอบด้วย โต๊ะ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023B885C-8B2E-22DF-15A7-AC85E8B0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97" y="1558990"/>
            <a:ext cx="7621858" cy="4901605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328A116-D5C4-EC70-EDB0-8710B4E171EA}"/>
              </a:ext>
            </a:extLst>
          </p:cNvPr>
          <p:cNvSpPr/>
          <p:nvPr/>
        </p:nvSpPr>
        <p:spPr>
          <a:xfrm>
            <a:off x="4291361" y="1838092"/>
            <a:ext cx="3261730" cy="278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27DFBA1E-2ACF-3458-07DF-552AFFAEBC9E}"/>
              </a:ext>
            </a:extLst>
          </p:cNvPr>
          <p:cNvSpPr/>
          <p:nvPr/>
        </p:nvSpPr>
        <p:spPr>
          <a:xfrm>
            <a:off x="2953215" y="2144751"/>
            <a:ext cx="1338145" cy="192358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2EAC7181-F136-67DD-56E4-E5A5DBFF85F0}"/>
              </a:ext>
            </a:extLst>
          </p:cNvPr>
          <p:cNvSpPr/>
          <p:nvPr/>
        </p:nvSpPr>
        <p:spPr>
          <a:xfrm>
            <a:off x="2953215" y="4068336"/>
            <a:ext cx="1338145" cy="22023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3D4A8F64-0B84-6994-6784-5ED26575BF60}"/>
              </a:ext>
            </a:extLst>
          </p:cNvPr>
          <p:cNvSpPr/>
          <p:nvPr/>
        </p:nvSpPr>
        <p:spPr>
          <a:xfrm>
            <a:off x="4291361" y="2144750"/>
            <a:ext cx="3261730" cy="41259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D8E34EA5-9D41-D0ED-6E77-597612246E4C}"/>
              </a:ext>
            </a:extLst>
          </p:cNvPr>
          <p:cNvSpPr/>
          <p:nvPr/>
        </p:nvSpPr>
        <p:spPr>
          <a:xfrm>
            <a:off x="7553093" y="2144750"/>
            <a:ext cx="2945779" cy="1821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ECBEEEA2-27A9-1A04-2355-3C62E6B5C6C6}"/>
              </a:ext>
            </a:extLst>
          </p:cNvPr>
          <p:cNvSpPr txBox="1"/>
          <p:nvPr/>
        </p:nvSpPr>
        <p:spPr>
          <a:xfrm>
            <a:off x="4811519" y="843543"/>
            <a:ext cx="2743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cs typeface="DilleniaUPC"/>
              </a:rPr>
              <a:t>ช่องสำหรับการค้นหา </a:t>
            </a:r>
            <a:r>
              <a:rPr lang="th-TH" err="1">
                <a:cs typeface="DilleniaUPC"/>
              </a:rPr>
              <a:t>keyword</a:t>
            </a:r>
            <a:r>
              <a:rPr lang="th-TH">
                <a:cs typeface="DilleniaUPC"/>
              </a:rPr>
              <a:t> และตัวเลือกในการค้นหาต่างๆ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A2F8B64-9476-A194-8D52-419818D4FAA1}"/>
              </a:ext>
            </a:extLst>
          </p:cNvPr>
          <p:cNvSpPr txBox="1"/>
          <p:nvPr/>
        </p:nvSpPr>
        <p:spPr>
          <a:xfrm>
            <a:off x="8036080" y="4068104"/>
            <a:ext cx="1897567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cs typeface="DilleniaUPC"/>
              </a:rPr>
              <a:t>หน้าต่างแสดงผลการวิเคราะห์ </a:t>
            </a:r>
            <a:r>
              <a:rPr lang="th-TH" err="1">
                <a:cs typeface="DilleniaUPC"/>
              </a:rPr>
              <a:t>Sentiment</a:t>
            </a:r>
            <a:endParaRPr lang="th-TH">
              <a:cs typeface="DilleniaUPC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EC1688FF-0116-84E7-D046-74BF2964523C}"/>
              </a:ext>
            </a:extLst>
          </p:cNvPr>
          <p:cNvSpPr txBox="1"/>
          <p:nvPr/>
        </p:nvSpPr>
        <p:spPr>
          <a:xfrm>
            <a:off x="7617909" y="5629274"/>
            <a:ext cx="2027665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cs typeface="DilleniaUPC"/>
              </a:rPr>
              <a:t>หน้าต่างแสดง</a:t>
            </a:r>
            <a:r>
              <a:rPr lang="th-TH" err="1">
                <a:cs typeface="DilleniaUPC"/>
              </a:rPr>
              <a:t>Dataframe</a:t>
            </a:r>
          </a:p>
          <a:p>
            <a:r>
              <a:rPr lang="th-TH">
                <a:cs typeface="DilleniaUPC"/>
              </a:rPr>
              <a:t>และปุ่ม</a:t>
            </a:r>
            <a:r>
              <a:rPr lang="th-TH" err="1">
                <a:cs typeface="DilleniaUPC"/>
              </a:rPr>
              <a:t>Export</a:t>
            </a:r>
            <a:r>
              <a:rPr lang="th-TH">
                <a:cs typeface="DilleniaUPC"/>
              </a:rPr>
              <a:t>ข้อมูล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F4460B8-491F-8825-C074-3310999127C6}"/>
              </a:ext>
            </a:extLst>
          </p:cNvPr>
          <p:cNvSpPr txBox="1"/>
          <p:nvPr/>
        </p:nvSpPr>
        <p:spPr>
          <a:xfrm>
            <a:off x="1280298" y="2358249"/>
            <a:ext cx="1609495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cs typeface="DilleniaUPC"/>
              </a:rPr>
              <a:t>หน้าต่างแสดงโฟลเดอร์ของ</a:t>
            </a:r>
            <a:r>
              <a:rPr lang="th-TH" err="1">
                <a:cs typeface="DilleniaUPC"/>
              </a:rPr>
              <a:t>Keyword</a:t>
            </a:r>
            <a:r>
              <a:rPr lang="th-TH">
                <a:cs typeface="DilleniaUPC"/>
              </a:rPr>
              <a:t>และไฟล์</a:t>
            </a:r>
            <a:r>
              <a:rPr lang="th-TH" err="1">
                <a:cs typeface="DilleniaUPC"/>
              </a:rPr>
              <a:t>csv</a:t>
            </a:r>
            <a:r>
              <a:rPr lang="th-TH">
                <a:cs typeface="DilleniaUPC"/>
              </a:rPr>
              <a:t>ทั้งหมดที่เก็บไว้</a:t>
            </a:r>
            <a:endParaRPr lang="th-TH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25DCA8D9-2DC6-EE43-3EDC-BA75593C1C41}"/>
              </a:ext>
            </a:extLst>
          </p:cNvPr>
          <p:cNvSpPr txBox="1"/>
          <p:nvPr/>
        </p:nvSpPr>
        <p:spPr>
          <a:xfrm>
            <a:off x="1122322" y="3361858"/>
            <a:ext cx="1767470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cs typeface="DilleniaUPC"/>
              </a:rPr>
              <a:t>ปุ่ม </a:t>
            </a:r>
            <a:r>
              <a:rPr lang="th-TH" err="1">
                <a:cs typeface="DilleniaUPC"/>
              </a:rPr>
              <a:t>OpenFile</a:t>
            </a:r>
            <a:r>
              <a:rPr lang="th-TH">
                <a:cs typeface="DilleniaUPC"/>
              </a:rPr>
              <a:t> สำหรับเปิดข้อมูลที่เลือก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BC918F3-7653-72B0-9E9A-BA2C7FBF80AF}"/>
              </a:ext>
            </a:extLst>
          </p:cNvPr>
          <p:cNvSpPr txBox="1"/>
          <p:nvPr/>
        </p:nvSpPr>
        <p:spPr>
          <a:xfrm>
            <a:off x="824957" y="4532736"/>
            <a:ext cx="2027664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cs typeface="DilleniaUPC"/>
              </a:rPr>
              <a:t>ตาราง </a:t>
            </a:r>
            <a:r>
              <a:rPr lang="th-TH" err="1">
                <a:cs typeface="DilleniaUPC"/>
              </a:rPr>
              <a:t>Related</a:t>
            </a:r>
            <a:r>
              <a:rPr lang="th-TH">
                <a:cs typeface="DilleniaUPC"/>
              </a:rPr>
              <a:t> </a:t>
            </a:r>
            <a:r>
              <a:rPr lang="th-TH" err="1">
                <a:cs typeface="DilleniaUPC"/>
              </a:rPr>
              <a:t>words</a:t>
            </a:r>
            <a:r>
              <a:rPr lang="th-TH">
                <a:cs typeface="DilleniaUPC"/>
              </a:rPr>
              <a:t> แสดงข้อมูลคำที่เจอบ่อยที่สุด</a:t>
            </a: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32847AE9-1A29-2311-2679-BB03B6297FDC}"/>
              </a:ext>
            </a:extLst>
          </p:cNvPr>
          <p:cNvSpPr txBox="1"/>
          <p:nvPr/>
        </p:nvSpPr>
        <p:spPr>
          <a:xfrm>
            <a:off x="824956" y="5722199"/>
            <a:ext cx="2027664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cs typeface="DilleniaUPC"/>
              </a:rPr>
              <a:t>ปุ่ม </a:t>
            </a:r>
            <a:r>
              <a:rPr lang="th-TH" err="1">
                <a:cs typeface="DilleniaUPC"/>
              </a:rPr>
              <a:t>See</a:t>
            </a:r>
            <a:r>
              <a:rPr lang="th-TH">
                <a:cs typeface="DilleniaUPC"/>
              </a:rPr>
              <a:t> </a:t>
            </a:r>
            <a:r>
              <a:rPr lang="th-TH" err="1">
                <a:cs typeface="DilleniaUPC"/>
              </a:rPr>
              <a:t>Related</a:t>
            </a:r>
            <a:r>
              <a:rPr lang="th-TH">
                <a:cs typeface="DilleniaUPC"/>
              </a:rPr>
              <a:t> </a:t>
            </a:r>
            <a:r>
              <a:rPr lang="th-TH" err="1">
                <a:cs typeface="DilleniaUPC"/>
              </a:rPr>
              <a:t>words</a:t>
            </a:r>
            <a:r>
              <a:rPr lang="th-TH">
                <a:cs typeface="DilleniaUPC"/>
              </a:rPr>
              <a:t> ในกรณีที่ข้อมูลไม่แสดง</a:t>
            </a:r>
          </a:p>
        </p:txBody>
      </p:sp>
    </p:spTree>
    <p:extLst>
      <p:ext uri="{BB962C8B-B14F-4D97-AF65-F5344CB8AC3E}">
        <p14:creationId xmlns:p14="http://schemas.microsoft.com/office/powerpoint/2010/main" val="243815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F6150D9-787D-980C-7365-255FB2E45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481" y="1403194"/>
            <a:ext cx="4489567" cy="401445"/>
          </a:xfrm>
        </p:spPr>
        <p:txBody>
          <a:bodyPr>
            <a:normAutofit fontScale="92500" lnSpcReduction="20000"/>
          </a:bodyPr>
          <a:lstStyle/>
          <a:p>
            <a:r>
              <a:rPr lang="th-TH" err="1">
                <a:cs typeface="DilleniaUPC"/>
              </a:rPr>
              <a:t>Search</a:t>
            </a:r>
            <a:r>
              <a:rPr lang="th-TH">
                <a:cs typeface="DilleniaUPC"/>
              </a:rPr>
              <a:t> </a:t>
            </a:r>
            <a:r>
              <a:rPr lang="th-TH" err="1">
                <a:cs typeface="DilleniaUPC"/>
              </a:rPr>
              <a:t>keyword</a:t>
            </a:r>
            <a:r>
              <a:rPr lang="th-TH">
                <a:cs typeface="DilleniaUPC"/>
              </a:rPr>
              <a:t> </a:t>
            </a:r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9B08ECC5-94FC-C1DC-1DBF-C15DEE0FB113}"/>
              </a:ext>
            </a:extLst>
          </p:cNvPr>
          <p:cNvSpPr txBox="1">
            <a:spLocks/>
          </p:cNvSpPr>
          <p:nvPr/>
        </p:nvSpPr>
        <p:spPr>
          <a:xfrm>
            <a:off x="1484311" y="460664"/>
            <a:ext cx="2996191" cy="7741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ea typeface="+mj-lt"/>
                <a:cs typeface="+mj-lt"/>
              </a:rPr>
              <a:t>Twitter API</a:t>
            </a:r>
            <a:endParaRPr lang="th-TH"/>
          </a:p>
        </p:txBody>
      </p:sp>
      <p:pic>
        <p:nvPicPr>
          <p:cNvPr id="7" name="รูปภาพ 7">
            <a:extLst>
              <a:ext uri="{FF2B5EF4-FFF2-40B4-BE49-F238E27FC236}">
                <a16:creationId xmlns:a16="http://schemas.microsoft.com/office/drawing/2014/main" id="{60993F77-86E5-1207-EFAE-0E0047F3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05" y="2037280"/>
            <a:ext cx="5382321" cy="432392"/>
          </a:xfrm>
          <a:prstGeom prst="rect">
            <a:avLst/>
          </a:prstGeom>
        </p:spPr>
      </p:pic>
      <p:sp>
        <p:nvSpPr>
          <p:cNvPr id="9" name="ตัวแทนเนื้อหา 2">
            <a:extLst>
              <a:ext uri="{FF2B5EF4-FFF2-40B4-BE49-F238E27FC236}">
                <a16:creationId xmlns:a16="http://schemas.microsoft.com/office/drawing/2014/main" id="{D4D2F6F3-D8B1-4FBA-A0EC-F2818A28B97E}"/>
              </a:ext>
            </a:extLst>
          </p:cNvPr>
          <p:cNvSpPr txBox="1">
            <a:spLocks/>
          </p:cNvSpPr>
          <p:nvPr/>
        </p:nvSpPr>
        <p:spPr>
          <a:xfrm>
            <a:off x="1525198" y="3534935"/>
            <a:ext cx="4489567" cy="401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287C3"/>
              </a:buClr>
            </a:pPr>
            <a:endParaRPr lang="th-TH">
              <a:cs typeface="DilleniaUPC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D648B650-8A9F-8359-F8A8-A8CE0E7D1C75}"/>
              </a:ext>
            </a:extLst>
          </p:cNvPr>
          <p:cNvSpPr txBox="1"/>
          <p:nvPr/>
        </p:nvSpPr>
        <p:spPr>
          <a:xfrm>
            <a:off x="1372650" y="3286829"/>
            <a:ext cx="3737518" cy="14773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latin typeface="Angsana New"/>
                <a:cs typeface="DilleniaUPC"/>
              </a:rPr>
              <a:t>พิมพ์คำที่ต้องการค้นหาในช่อง </a:t>
            </a:r>
            <a:r>
              <a:rPr lang="th-TH" err="1">
                <a:latin typeface="Angsana New"/>
                <a:cs typeface="DilleniaUPC"/>
              </a:rPr>
              <a:t>Search</a:t>
            </a:r>
            <a:r>
              <a:rPr lang="th-TH">
                <a:latin typeface="Angsana New"/>
                <a:cs typeface="DilleniaUPC"/>
              </a:rPr>
              <a:t> </a:t>
            </a:r>
            <a:r>
              <a:rPr lang="th-TH" err="1">
                <a:latin typeface="Angsana New"/>
                <a:cs typeface="DilleniaUPC"/>
              </a:rPr>
              <a:t>Keyword</a:t>
            </a:r>
            <a:r>
              <a:rPr lang="th-TH">
                <a:latin typeface="Angsana New"/>
                <a:cs typeface="DilleniaUPC"/>
              </a:rPr>
              <a:t> </a:t>
            </a:r>
            <a:endParaRPr lang="th-TH" err="1">
              <a:latin typeface="Corbel" panose="020B0503020204020204"/>
              <a:cs typeface="DilleniaUPC"/>
            </a:endParaRPr>
          </a:p>
          <a:p>
            <a:r>
              <a:rPr lang="th-TH">
                <a:latin typeface="Angsana New"/>
                <a:cs typeface="DilleniaUPC"/>
              </a:rPr>
              <a:t>เลือกภาษาที่ต้องการจะค้นหาในช่อง </a:t>
            </a:r>
            <a:r>
              <a:rPr lang="th-TH" err="1">
                <a:latin typeface="Angsana New"/>
                <a:cs typeface="DilleniaUPC"/>
              </a:rPr>
              <a:t>Language</a:t>
            </a:r>
            <a:r>
              <a:rPr lang="th-TH">
                <a:latin typeface="Angsana New"/>
                <a:cs typeface="DilleniaUPC"/>
              </a:rPr>
              <a:t> </a:t>
            </a:r>
            <a:endParaRPr lang="th-TH">
              <a:latin typeface="Corbel" panose="020B0503020204020204"/>
              <a:cs typeface="DilleniaUPC"/>
            </a:endParaRPr>
          </a:p>
          <a:p>
            <a:r>
              <a:rPr lang="th-TH">
                <a:latin typeface="Angsana New"/>
                <a:cs typeface="DilleniaUPC"/>
              </a:rPr>
              <a:t>เลือกวันที่จะเริ่มค้นหาที่ </a:t>
            </a:r>
            <a:r>
              <a:rPr lang="th-TH" err="1">
                <a:latin typeface="Angsana New"/>
                <a:cs typeface="DilleniaUPC"/>
              </a:rPr>
              <a:t>Date</a:t>
            </a:r>
            <a:r>
              <a:rPr lang="th-TH">
                <a:latin typeface="Angsana New"/>
                <a:cs typeface="DilleniaUPC"/>
              </a:rPr>
              <a:t> </a:t>
            </a:r>
            <a:r>
              <a:rPr lang="th-TH" err="1">
                <a:latin typeface="Angsana New"/>
                <a:cs typeface="DilleniaUPC"/>
              </a:rPr>
              <a:t>start</a:t>
            </a:r>
            <a:r>
              <a:rPr lang="th-TH">
                <a:latin typeface="Angsana New"/>
                <a:cs typeface="DilleniaUPC"/>
              </a:rPr>
              <a:t> </a:t>
            </a:r>
            <a:endParaRPr lang="th-TH">
              <a:latin typeface="Corbel" panose="020B0503020204020204"/>
              <a:cs typeface="DilleniaUPC"/>
            </a:endParaRPr>
          </a:p>
          <a:p>
            <a:r>
              <a:rPr lang="th-TH">
                <a:latin typeface="Angsana New"/>
                <a:cs typeface="DilleniaUPC"/>
              </a:rPr>
              <a:t>เลือกวันสุดท้ายที่จะค้นหาใน </a:t>
            </a:r>
            <a:r>
              <a:rPr lang="th-TH" err="1">
                <a:latin typeface="Angsana New"/>
                <a:cs typeface="DilleniaUPC"/>
              </a:rPr>
              <a:t>Date</a:t>
            </a:r>
            <a:r>
              <a:rPr lang="th-TH">
                <a:latin typeface="Angsana New"/>
                <a:cs typeface="DilleniaUPC"/>
              </a:rPr>
              <a:t> </a:t>
            </a:r>
            <a:r>
              <a:rPr lang="th-TH" err="1">
                <a:latin typeface="Angsana New"/>
                <a:cs typeface="DilleniaUPC"/>
              </a:rPr>
              <a:t>end</a:t>
            </a:r>
            <a:r>
              <a:rPr lang="th-TH">
                <a:latin typeface="Angsana New"/>
                <a:cs typeface="DilleniaUPC"/>
              </a:rPr>
              <a:t> </a:t>
            </a:r>
            <a:endParaRPr lang="th-TH">
              <a:latin typeface="Corbel" panose="020B0503020204020204"/>
              <a:cs typeface="DilleniaUPC"/>
            </a:endParaRPr>
          </a:p>
          <a:p>
            <a:r>
              <a:rPr lang="th-TH">
                <a:latin typeface="Angsana New"/>
                <a:cs typeface="DilleniaUPC"/>
              </a:rPr>
              <a:t>เมื่อเลือกเสร็จแล้วจึงกด </a:t>
            </a:r>
            <a:r>
              <a:rPr lang="th-TH" err="1">
                <a:latin typeface="Angsana New"/>
                <a:cs typeface="DilleniaUPC"/>
              </a:rPr>
              <a:t>Search</a:t>
            </a:r>
            <a:endParaRPr lang="th-TH">
              <a:cs typeface="DilleniaUPC"/>
            </a:endParaRPr>
          </a:p>
        </p:txBody>
      </p:sp>
      <p:pic>
        <p:nvPicPr>
          <p:cNvPr id="20" name="รูปภาพ 20">
            <a:extLst>
              <a:ext uri="{FF2B5EF4-FFF2-40B4-BE49-F238E27FC236}">
                <a16:creationId xmlns:a16="http://schemas.microsoft.com/office/drawing/2014/main" id="{7D358FC5-0E3C-A0CB-3535-27549CD8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12" y="2824205"/>
            <a:ext cx="5642515" cy="3885882"/>
          </a:xfrm>
          <a:prstGeom prst="rect">
            <a:avLst/>
          </a:prstGeom>
        </p:spPr>
      </p:pic>
      <p:pic>
        <p:nvPicPr>
          <p:cNvPr id="21" name="รูปภาพ 21">
            <a:extLst>
              <a:ext uri="{FF2B5EF4-FFF2-40B4-BE49-F238E27FC236}">
                <a16:creationId xmlns:a16="http://schemas.microsoft.com/office/drawing/2014/main" id="{6F5992D7-FB65-60CC-1CCF-07CFF9A1A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799" y="1005583"/>
            <a:ext cx="1775600" cy="1650149"/>
          </a:xfrm>
          <a:prstGeom prst="rect">
            <a:avLst/>
          </a:prstGeom>
        </p:spPr>
      </p:pic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20C787C8-CF75-1AED-23A2-CE785446D852}"/>
              </a:ext>
            </a:extLst>
          </p:cNvPr>
          <p:cNvSpPr txBox="1"/>
          <p:nvPr/>
        </p:nvSpPr>
        <p:spPr>
          <a:xfrm>
            <a:off x="7924566" y="1456859"/>
            <a:ext cx="1590908" cy="1200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latin typeface="Angsana New"/>
                <a:cs typeface="Angsana New"/>
              </a:rPr>
              <a:t>โปรแกรมจะสร้างไฟล์CSVขึ้นมาและแสดงข้อมูลลงDATAFRAME</a:t>
            </a:r>
          </a:p>
        </p:txBody>
      </p:sp>
    </p:spTree>
    <p:extLst>
      <p:ext uri="{BB962C8B-B14F-4D97-AF65-F5344CB8AC3E}">
        <p14:creationId xmlns:p14="http://schemas.microsoft.com/office/powerpoint/2010/main" val="144379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4" descr="รูปภาพประกอบด้วย โต๊ะ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F854BD49-3EC0-8A77-295C-6AB244CA9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423" y="2166504"/>
            <a:ext cx="7181850" cy="2514600"/>
          </a:xfrm>
        </p:spPr>
      </p:pic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0E66D9B4-0A24-7E9B-E3E6-689861C972A3}"/>
              </a:ext>
            </a:extLst>
          </p:cNvPr>
          <p:cNvSpPr txBox="1">
            <a:spLocks/>
          </p:cNvSpPr>
          <p:nvPr/>
        </p:nvSpPr>
        <p:spPr>
          <a:xfrm>
            <a:off x="1484311" y="460664"/>
            <a:ext cx="2996191" cy="7741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ea typeface="+mj-lt"/>
                <a:cs typeface="+mj-lt"/>
              </a:rPr>
              <a:t>Twitter API</a:t>
            </a:r>
            <a:endParaRPr lang="th-TH"/>
          </a:p>
        </p:txBody>
      </p:sp>
      <p:sp>
        <p:nvSpPr>
          <p:cNvPr id="9" name="ตัวแทนเนื้อหา 2">
            <a:extLst>
              <a:ext uri="{FF2B5EF4-FFF2-40B4-BE49-F238E27FC236}">
                <a16:creationId xmlns:a16="http://schemas.microsoft.com/office/drawing/2014/main" id="{101477E0-56D2-6A5E-28D2-7B5031AC2ACB}"/>
              </a:ext>
            </a:extLst>
          </p:cNvPr>
          <p:cNvSpPr txBox="1">
            <a:spLocks/>
          </p:cNvSpPr>
          <p:nvPr/>
        </p:nvSpPr>
        <p:spPr>
          <a:xfrm>
            <a:off x="1521481" y="1403194"/>
            <a:ext cx="4489567" cy="401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h-TH" err="1">
                <a:cs typeface="DilleniaUPC"/>
              </a:rPr>
              <a:t>Search</a:t>
            </a:r>
            <a:r>
              <a:rPr lang="th-TH">
                <a:cs typeface="DilleniaUPC"/>
              </a:rPr>
              <a:t> </a:t>
            </a:r>
            <a:r>
              <a:rPr lang="th-TH" err="1">
                <a:cs typeface="DilleniaUPC"/>
              </a:rPr>
              <a:t>keyword</a:t>
            </a:r>
            <a:r>
              <a:rPr lang="th-TH">
                <a:cs typeface="DilleniaUPC"/>
              </a:rPr>
              <a:t> (ต่อ) 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B63FE7D7-271E-C67B-37E0-5AC2B06E5069}"/>
              </a:ext>
            </a:extLst>
          </p:cNvPr>
          <p:cNvSpPr txBox="1"/>
          <p:nvPr/>
        </p:nvSpPr>
        <p:spPr>
          <a:xfrm>
            <a:off x="4225233" y="5127046"/>
            <a:ext cx="3737518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>
                <a:latin typeface="Angsana New"/>
                <a:cs typeface="DilleniaUPC"/>
              </a:rPr>
              <a:t>จะมีคอลัมน์ทั้งหมด 10 คอลัมน์ คือ</a:t>
            </a:r>
            <a:endParaRPr lang="th-TH"/>
          </a:p>
          <a:p>
            <a:pPr algn="ctr"/>
            <a:r>
              <a:rPr lang="th-TH" err="1">
                <a:latin typeface="Angsana New"/>
                <a:cs typeface="DilleniaUPC"/>
              </a:rPr>
              <a:t>Keyword</a:t>
            </a:r>
            <a:r>
              <a:rPr lang="th-TH">
                <a:latin typeface="Angsana New"/>
                <a:cs typeface="DilleniaUPC"/>
              </a:rPr>
              <a:t>,</a:t>
            </a:r>
            <a:r>
              <a:rPr lang="th-TH" err="1">
                <a:latin typeface="Angsana New"/>
                <a:cs typeface="DilleniaUPC"/>
              </a:rPr>
              <a:t>Language</a:t>
            </a:r>
            <a:r>
              <a:rPr lang="th-TH">
                <a:latin typeface="Angsana New"/>
                <a:cs typeface="DilleniaUPC"/>
              </a:rPr>
              <a:t>,</a:t>
            </a:r>
            <a:r>
              <a:rPr lang="th-TH" err="1">
                <a:latin typeface="Angsana New"/>
                <a:cs typeface="DilleniaUPC"/>
              </a:rPr>
              <a:t>Username</a:t>
            </a:r>
            <a:r>
              <a:rPr lang="th-TH">
                <a:latin typeface="Angsana New"/>
                <a:cs typeface="DilleniaUPC"/>
              </a:rPr>
              <a:t>,</a:t>
            </a:r>
            <a:r>
              <a:rPr lang="th-TH" err="1">
                <a:latin typeface="Angsana New"/>
                <a:cs typeface="DilleniaUPC"/>
              </a:rPr>
              <a:t>Location</a:t>
            </a:r>
            <a:r>
              <a:rPr lang="th-TH">
                <a:latin typeface="Angsana New"/>
                <a:cs typeface="DilleniaUPC"/>
              </a:rPr>
              <a:t>,</a:t>
            </a:r>
            <a:r>
              <a:rPr lang="th-TH" err="1">
                <a:latin typeface="Angsana New"/>
                <a:cs typeface="DilleniaUPC"/>
              </a:rPr>
              <a:t>Hashtags</a:t>
            </a:r>
            <a:r>
              <a:rPr lang="th-TH">
                <a:latin typeface="Angsana New"/>
                <a:cs typeface="DilleniaUPC"/>
              </a:rPr>
              <a:t>,</a:t>
            </a:r>
            <a:r>
              <a:rPr lang="th-TH" err="1">
                <a:latin typeface="Angsana New"/>
                <a:cs typeface="DilleniaUPC"/>
              </a:rPr>
              <a:t>Fulltext</a:t>
            </a:r>
            <a:r>
              <a:rPr lang="th-TH">
                <a:latin typeface="Angsana New"/>
                <a:cs typeface="DilleniaUPC"/>
              </a:rPr>
              <a:t>,</a:t>
            </a:r>
            <a:r>
              <a:rPr lang="th-TH" err="1">
                <a:latin typeface="Angsana New"/>
                <a:cs typeface="DilleniaUPC"/>
              </a:rPr>
              <a:t>Create</a:t>
            </a:r>
            <a:r>
              <a:rPr lang="th-TH">
                <a:latin typeface="Angsana New"/>
                <a:cs typeface="DilleniaUPC"/>
              </a:rPr>
              <a:t> </a:t>
            </a:r>
            <a:r>
              <a:rPr lang="th-TH" err="1">
                <a:latin typeface="Angsana New"/>
                <a:cs typeface="DilleniaUPC"/>
              </a:rPr>
              <a:t>at</a:t>
            </a:r>
            <a:r>
              <a:rPr lang="th-TH">
                <a:latin typeface="Angsana New"/>
                <a:cs typeface="DilleniaUPC"/>
              </a:rPr>
              <a:t>,</a:t>
            </a:r>
            <a:r>
              <a:rPr lang="th-TH" err="1">
                <a:latin typeface="Angsana New"/>
                <a:cs typeface="DilleniaUPC"/>
              </a:rPr>
              <a:t>Sentiment</a:t>
            </a:r>
            <a:r>
              <a:rPr lang="th-TH">
                <a:latin typeface="Angsana New"/>
                <a:cs typeface="DilleniaUPC"/>
              </a:rPr>
              <a:t>,</a:t>
            </a:r>
            <a:r>
              <a:rPr lang="th-TH" err="1">
                <a:latin typeface="Angsana New"/>
                <a:cs typeface="DilleniaUPC"/>
              </a:rPr>
              <a:t>Totalretweet</a:t>
            </a:r>
            <a:r>
              <a:rPr lang="th-TH">
                <a:latin typeface="Angsana New"/>
                <a:cs typeface="DilleniaUPC"/>
              </a:rPr>
              <a:t>,</a:t>
            </a:r>
            <a:r>
              <a:rPr lang="th-TH" err="1">
                <a:latin typeface="Angsana New"/>
                <a:cs typeface="DilleniaUPC"/>
              </a:rPr>
              <a:t>Totalfavorite</a:t>
            </a:r>
            <a:endParaRPr lang="th-TH">
              <a:latin typeface="Angsana New"/>
              <a:cs typeface="DilleniaUPC"/>
            </a:endParaRPr>
          </a:p>
        </p:txBody>
      </p:sp>
    </p:spTree>
    <p:extLst>
      <p:ext uri="{BB962C8B-B14F-4D97-AF65-F5344CB8AC3E}">
        <p14:creationId xmlns:p14="http://schemas.microsoft.com/office/powerpoint/2010/main" val="218602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CA8DDD77-E4C8-4355-14F1-02A1E59ED100}"/>
              </a:ext>
            </a:extLst>
          </p:cNvPr>
          <p:cNvSpPr txBox="1">
            <a:spLocks/>
          </p:cNvSpPr>
          <p:nvPr/>
        </p:nvSpPr>
        <p:spPr>
          <a:xfrm>
            <a:off x="1484311" y="460664"/>
            <a:ext cx="2996191" cy="7741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ea typeface="+mj-lt"/>
                <a:cs typeface="+mj-lt"/>
              </a:rPr>
              <a:t>Twitter API</a:t>
            </a:r>
            <a:endParaRPr lang="th-TH"/>
          </a:p>
        </p:txBody>
      </p:sp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id="{C784263D-366E-A361-EFA8-8F0BC642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603" y="1242684"/>
            <a:ext cx="2444331" cy="472829"/>
          </a:xfrm>
        </p:spPr>
        <p:txBody>
          <a:bodyPr>
            <a:normAutofit fontScale="85000" lnSpcReduction="10000"/>
          </a:bodyPr>
          <a:lstStyle/>
          <a:p>
            <a:r>
              <a:rPr lang="th-TH">
                <a:cs typeface="DilleniaUPC"/>
              </a:rPr>
              <a:t>การวิเคราะห์ </a:t>
            </a:r>
            <a:r>
              <a:rPr lang="th-TH" err="1">
                <a:cs typeface="DilleniaUPC"/>
              </a:rPr>
              <a:t>Sentiment</a:t>
            </a:r>
          </a:p>
        </p:txBody>
      </p:sp>
      <p:pic>
        <p:nvPicPr>
          <p:cNvPr id="9" name="รูปภาพ 9" descr="รูปภาพประกอบด้วย ข้อความ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9FEE72B-5805-A43C-FD15-DB1B1FE8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66" y="1805408"/>
            <a:ext cx="2743200" cy="2280745"/>
          </a:xfrm>
          <a:prstGeom prst="rect">
            <a:avLst/>
          </a:prstGeom>
        </p:spPr>
      </p:pic>
      <p:pic>
        <p:nvPicPr>
          <p:cNvPr id="10" name="รูปภาพ 10">
            <a:extLst>
              <a:ext uri="{FF2B5EF4-FFF2-40B4-BE49-F238E27FC236}">
                <a16:creationId xmlns:a16="http://schemas.microsoft.com/office/drawing/2014/main" id="{962BB209-A419-C1A5-937C-A0951ABAB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89" y="1140213"/>
            <a:ext cx="682548" cy="2960649"/>
          </a:xfrm>
          <a:prstGeom prst="rect">
            <a:avLst/>
          </a:prstGeom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221477E-7FCD-17A7-E9B5-03AC8B66F921}"/>
              </a:ext>
            </a:extLst>
          </p:cNvPr>
          <p:cNvSpPr txBox="1"/>
          <p:nvPr/>
        </p:nvSpPr>
        <p:spPr>
          <a:xfrm>
            <a:off x="2540619" y="4770864"/>
            <a:ext cx="7110759" cy="9233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>
                <a:latin typeface="Angsana New"/>
                <a:cs typeface="Angsana New"/>
              </a:rPr>
              <a:t>ในภาษาอังกฤษจะใช้ </a:t>
            </a:r>
            <a:r>
              <a:rPr lang="th-TH" err="1">
                <a:latin typeface="Angsana New"/>
                <a:cs typeface="Angsana New"/>
              </a:rPr>
              <a:t>Textblob</a:t>
            </a:r>
            <a:r>
              <a:rPr lang="th-TH">
                <a:latin typeface="Angsana New"/>
                <a:cs typeface="Angsana New"/>
              </a:rPr>
              <a:t> ในการวิเคราะห์ </a:t>
            </a:r>
            <a:r>
              <a:rPr lang="th-TH" err="1">
                <a:latin typeface="Angsana New"/>
                <a:cs typeface="Angsana New"/>
              </a:rPr>
              <a:t>Sentiment</a:t>
            </a:r>
            <a:endParaRPr lang="th-TH">
              <a:latin typeface="Angsana New"/>
              <a:cs typeface="Angsana New"/>
            </a:endParaRPr>
          </a:p>
          <a:p>
            <a:pPr algn="ctr"/>
            <a:r>
              <a:rPr lang="th-TH">
                <a:latin typeface="Angsana New"/>
                <a:cs typeface="Angsana New"/>
              </a:rPr>
              <a:t>ส่วนในภาษาไทยจะใช้ </a:t>
            </a:r>
            <a:r>
              <a:rPr lang="th-TH" err="1">
                <a:latin typeface="Angsana New"/>
                <a:cs typeface="Angsana New"/>
              </a:rPr>
              <a:t>Ai</a:t>
            </a:r>
            <a:r>
              <a:rPr lang="th-TH">
                <a:latin typeface="Angsana New"/>
                <a:cs typeface="Angsana New"/>
              </a:rPr>
              <a:t> </a:t>
            </a:r>
            <a:r>
              <a:rPr lang="th-TH" err="1">
                <a:latin typeface="Angsana New"/>
                <a:cs typeface="Angsana New"/>
              </a:rPr>
              <a:t>for</a:t>
            </a:r>
            <a:r>
              <a:rPr lang="th-TH">
                <a:latin typeface="Angsana New"/>
                <a:cs typeface="Angsana New"/>
              </a:rPr>
              <a:t> </a:t>
            </a:r>
            <a:r>
              <a:rPr lang="th-TH" err="1">
                <a:latin typeface="Angsana New"/>
                <a:cs typeface="Angsana New"/>
              </a:rPr>
              <a:t>thai</a:t>
            </a:r>
            <a:r>
              <a:rPr lang="th-TH">
                <a:latin typeface="Angsana New"/>
                <a:cs typeface="Angsana New"/>
              </a:rPr>
              <a:t> (</a:t>
            </a:r>
            <a:r>
              <a:rPr lang="th-TH" err="1">
                <a:latin typeface="Angsana New"/>
                <a:cs typeface="Angsana New"/>
              </a:rPr>
              <a:t>ssense</a:t>
            </a:r>
            <a:r>
              <a:rPr lang="th-TH">
                <a:latin typeface="Angsana New"/>
                <a:cs typeface="Angsana New"/>
              </a:rPr>
              <a:t>)</a:t>
            </a:r>
          </a:p>
          <a:p>
            <a:pPr algn="ctr"/>
            <a:r>
              <a:rPr lang="th-TH">
                <a:latin typeface="Angsana New"/>
                <a:cs typeface="Angsana New"/>
              </a:rPr>
              <a:t>และแสดงสัดส่วนของ</a:t>
            </a:r>
            <a:r>
              <a:rPr lang="th-TH" err="1">
                <a:latin typeface="Angsana New"/>
                <a:cs typeface="Angsana New"/>
              </a:rPr>
              <a:t>Sentiment</a:t>
            </a:r>
            <a:r>
              <a:rPr lang="th-TH">
                <a:latin typeface="Angsana New"/>
                <a:cs typeface="Angsana New"/>
              </a:rPr>
              <a:t> ระหว่าง </a:t>
            </a:r>
            <a:r>
              <a:rPr lang="th-TH" err="1">
                <a:latin typeface="Angsana New"/>
                <a:cs typeface="Angsana New"/>
              </a:rPr>
              <a:t>Positive</a:t>
            </a:r>
            <a:r>
              <a:rPr lang="th-TH">
                <a:latin typeface="Angsana New"/>
                <a:cs typeface="Angsana New"/>
              </a:rPr>
              <a:t>,</a:t>
            </a:r>
            <a:r>
              <a:rPr lang="th-TH" err="1">
                <a:latin typeface="Angsana New"/>
                <a:cs typeface="Angsana New"/>
              </a:rPr>
              <a:t>Negative</a:t>
            </a:r>
            <a:r>
              <a:rPr lang="th-TH">
                <a:latin typeface="Angsana New"/>
                <a:cs typeface="Angsana New"/>
              </a:rPr>
              <a:t>,</a:t>
            </a:r>
            <a:r>
              <a:rPr lang="th-TH" err="1">
                <a:latin typeface="Angsana New"/>
                <a:cs typeface="Angsana New"/>
              </a:rPr>
              <a:t>Neutrual</a:t>
            </a:r>
            <a:r>
              <a:rPr lang="th-TH">
                <a:latin typeface="Angsana New"/>
                <a:cs typeface="Angsana New"/>
              </a:rPr>
              <a:t> ในรูปแบบ </a:t>
            </a:r>
            <a:r>
              <a:rPr lang="th-TH" err="1">
                <a:latin typeface="Angsana New"/>
                <a:cs typeface="Angsana New"/>
              </a:rPr>
              <a:t>Pie</a:t>
            </a:r>
            <a:r>
              <a:rPr lang="th-TH">
                <a:latin typeface="Angsana New"/>
                <a:cs typeface="Angsana New"/>
              </a:rPr>
              <a:t> </a:t>
            </a:r>
            <a:r>
              <a:rPr lang="th-TH" err="1">
                <a:latin typeface="Angsana New"/>
                <a:cs typeface="Angsana New"/>
              </a:rPr>
              <a:t>Chart</a:t>
            </a:r>
            <a:endParaRPr lang="th-TH">
              <a:latin typeface="Angsana New"/>
              <a:cs typeface="Angsana New"/>
            </a:endParaRPr>
          </a:p>
        </p:txBody>
      </p:sp>
      <p:pic>
        <p:nvPicPr>
          <p:cNvPr id="12" name="รูปภาพ 12">
            <a:extLst>
              <a:ext uri="{FF2B5EF4-FFF2-40B4-BE49-F238E27FC236}">
                <a16:creationId xmlns:a16="http://schemas.microsoft.com/office/drawing/2014/main" id="{C62E6D58-41F9-18A5-E271-9C5D8BC73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376" y="1675021"/>
            <a:ext cx="3914078" cy="23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2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EEAFF5C-4B54-50C3-58F9-49285759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944" y="1235926"/>
            <a:ext cx="1831860" cy="643055"/>
          </a:xfrm>
        </p:spPr>
        <p:txBody>
          <a:bodyPr/>
          <a:lstStyle/>
          <a:p>
            <a:r>
              <a:rPr lang="th-TH" err="1">
                <a:cs typeface="DilleniaUPC"/>
              </a:rPr>
              <a:t>Database</a:t>
            </a:r>
            <a:endParaRPr lang="th-TH" err="1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1F5EE9CA-E042-20A1-3A42-575666473477}"/>
              </a:ext>
            </a:extLst>
          </p:cNvPr>
          <p:cNvSpPr txBox="1">
            <a:spLocks/>
          </p:cNvSpPr>
          <p:nvPr/>
        </p:nvSpPr>
        <p:spPr>
          <a:xfrm>
            <a:off x="1484311" y="460664"/>
            <a:ext cx="2996191" cy="7741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ea typeface="+mj-lt"/>
                <a:cs typeface="+mj-lt"/>
              </a:rPr>
              <a:t>Twitter API</a:t>
            </a:r>
            <a:endParaRPr lang="th-TH"/>
          </a:p>
        </p:txBody>
      </p:sp>
      <p:pic>
        <p:nvPicPr>
          <p:cNvPr id="6" name="รูปภาพ 6">
            <a:extLst>
              <a:ext uri="{FF2B5EF4-FFF2-40B4-BE49-F238E27FC236}">
                <a16:creationId xmlns:a16="http://schemas.microsoft.com/office/drawing/2014/main" id="{EA0CF1E2-B05B-9B5F-42E5-85A185FB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34" y="1880259"/>
            <a:ext cx="2657475" cy="3933825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3C594F4C-4388-CA6E-0D42-AC9A090709C5}"/>
              </a:ext>
            </a:extLst>
          </p:cNvPr>
          <p:cNvSpPr txBox="1"/>
          <p:nvPr/>
        </p:nvSpPr>
        <p:spPr>
          <a:xfrm>
            <a:off x="4761569" y="1880840"/>
            <a:ext cx="2984809" cy="17543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>
                <a:latin typeface="Angsana New"/>
                <a:cs typeface="Angsana New"/>
              </a:rPr>
              <a:t>ในการเก็บไฟล์ข้อมูลเราจะแบ่งโดยโฟลเดอร์ใหญ่สุดจะเป็นชื่อคีย์เวิร์ดต่างๆ</a:t>
            </a:r>
          </a:p>
          <a:p>
            <a:pPr algn="ctr"/>
            <a:r>
              <a:rPr lang="th-TH">
                <a:latin typeface="Angsana New"/>
                <a:cs typeface="Angsana New"/>
              </a:rPr>
              <a:t>ข้างในโฟลเดอร์</a:t>
            </a:r>
            <a:r>
              <a:rPr lang="th-TH" err="1">
                <a:latin typeface="Angsana New"/>
                <a:cs typeface="Angsana New"/>
              </a:rPr>
              <a:t>Keyword</a:t>
            </a:r>
            <a:r>
              <a:rPr lang="th-TH">
                <a:latin typeface="Angsana New"/>
                <a:cs typeface="Angsana New"/>
              </a:rPr>
              <a:t> จะมีโฟลเดอร์ที่แบ่งภาษาอีก นั่นคือ </a:t>
            </a:r>
            <a:r>
              <a:rPr lang="th-TH" err="1">
                <a:latin typeface="Angsana New"/>
                <a:cs typeface="Angsana New"/>
              </a:rPr>
              <a:t>th</a:t>
            </a:r>
            <a:r>
              <a:rPr lang="th-TH">
                <a:latin typeface="Angsana New"/>
                <a:cs typeface="Angsana New"/>
              </a:rPr>
              <a:t> และ </a:t>
            </a:r>
            <a:r>
              <a:rPr lang="th-TH" err="1">
                <a:latin typeface="Angsana New"/>
                <a:cs typeface="Angsana New"/>
              </a:rPr>
              <a:t>en</a:t>
            </a:r>
          </a:p>
          <a:p>
            <a:pPr algn="ctr"/>
            <a:r>
              <a:rPr lang="th-TH">
                <a:latin typeface="Angsana New"/>
                <a:cs typeface="Angsana New"/>
              </a:rPr>
              <a:t>ข้างในโฟลเดอร์ภาษาก็จะมีไฟล์</a:t>
            </a:r>
            <a:r>
              <a:rPr lang="th-TH" err="1">
                <a:latin typeface="Angsana New"/>
                <a:cs typeface="Angsana New"/>
              </a:rPr>
              <a:t>csv</a:t>
            </a:r>
            <a:r>
              <a:rPr lang="th-TH">
                <a:latin typeface="Angsana New"/>
                <a:cs typeface="Angsana New"/>
              </a:rPr>
              <a:t> ที่มีชื่อคีย์เวิร์ดและวันที่ค้นหา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E3A3A7C-FC94-8F33-56C4-CE2F9382A809}"/>
              </a:ext>
            </a:extLst>
          </p:cNvPr>
          <p:cNvSpPr txBox="1"/>
          <p:nvPr/>
        </p:nvSpPr>
        <p:spPr>
          <a:xfrm>
            <a:off x="4863788" y="4742984"/>
            <a:ext cx="2780370" cy="9233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>
                <a:latin typeface="Angsana New"/>
                <a:cs typeface="Angsana New"/>
              </a:rPr>
              <a:t>สามารถกดช่อง</a:t>
            </a:r>
            <a:r>
              <a:rPr lang="th-TH" err="1">
                <a:latin typeface="Angsana New"/>
                <a:cs typeface="Angsana New"/>
              </a:rPr>
              <a:t>checkbox</a:t>
            </a:r>
            <a:r>
              <a:rPr lang="th-TH">
                <a:latin typeface="Angsana New"/>
                <a:cs typeface="Angsana New"/>
              </a:rPr>
              <a:t> เพื่อเลือกไฟล์ข้อมูลที่สนใจและกดปุ่ม </a:t>
            </a:r>
            <a:r>
              <a:rPr lang="th-TH" err="1">
                <a:latin typeface="Angsana New"/>
                <a:cs typeface="Angsana New"/>
              </a:rPr>
              <a:t>OpenFile</a:t>
            </a:r>
            <a:r>
              <a:rPr lang="th-TH">
                <a:latin typeface="Angsana New"/>
                <a:cs typeface="Angsana New"/>
              </a:rPr>
              <a:t> </a:t>
            </a:r>
            <a:endParaRPr lang="th-TH"/>
          </a:p>
          <a:p>
            <a:pPr algn="ctr"/>
            <a:r>
              <a:rPr lang="th-TH">
                <a:latin typeface="Angsana New"/>
                <a:cs typeface="Angsana New"/>
              </a:rPr>
              <a:t>เพื่อแสดงข้อมูลในหน้าต่างDATABASE</a:t>
            </a:r>
          </a:p>
        </p:txBody>
      </p:sp>
      <p:pic>
        <p:nvPicPr>
          <p:cNvPr id="10" name="รูปภาพ 10" descr="รูปภาพประกอบด้วย โต๊ะ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5E5B5790-3C20-2DB5-390E-7CD959E7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132" y="1876020"/>
            <a:ext cx="3235712" cy="3942299"/>
          </a:xfrm>
          <a:prstGeom prst="rect">
            <a:avLst/>
          </a:prstGeom>
        </p:spPr>
      </p:pic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848E2941-EBE5-5F15-9FB1-33964320F58E}"/>
              </a:ext>
            </a:extLst>
          </p:cNvPr>
          <p:cNvCxnSpPr/>
          <p:nvPr/>
        </p:nvCxnSpPr>
        <p:spPr>
          <a:xfrm flipH="1">
            <a:off x="4415885" y="2981092"/>
            <a:ext cx="340110" cy="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A00B0211-EE87-E782-C510-FADA1CF96FBB}"/>
              </a:ext>
            </a:extLst>
          </p:cNvPr>
          <p:cNvCxnSpPr>
            <a:cxnSpLocks/>
          </p:cNvCxnSpPr>
          <p:nvPr/>
        </p:nvCxnSpPr>
        <p:spPr>
          <a:xfrm>
            <a:off x="7646019" y="5164872"/>
            <a:ext cx="338255" cy="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8F40887-71D0-5445-FBDF-50FEE679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530" y="1235926"/>
            <a:ext cx="2584567" cy="643055"/>
          </a:xfrm>
        </p:spPr>
        <p:txBody>
          <a:bodyPr/>
          <a:lstStyle/>
          <a:p>
            <a:r>
              <a:rPr lang="th-TH" err="1">
                <a:cs typeface="DilleniaUPC"/>
              </a:rPr>
              <a:t>Related</a:t>
            </a:r>
            <a:r>
              <a:rPr lang="th-TH">
                <a:cs typeface="DilleniaUPC"/>
              </a:rPr>
              <a:t> </a:t>
            </a:r>
            <a:r>
              <a:rPr lang="th-TH" err="1">
                <a:cs typeface="DilleniaUPC"/>
              </a:rPr>
              <a:t>words</a:t>
            </a:r>
            <a:endParaRPr lang="th-TH" err="1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3204BF16-FCBF-DA60-7430-CA6FF5EE5302}"/>
              </a:ext>
            </a:extLst>
          </p:cNvPr>
          <p:cNvSpPr txBox="1">
            <a:spLocks/>
          </p:cNvSpPr>
          <p:nvPr/>
        </p:nvSpPr>
        <p:spPr>
          <a:xfrm>
            <a:off x="1484311" y="460664"/>
            <a:ext cx="2996191" cy="7741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ea typeface="+mj-lt"/>
                <a:cs typeface="+mj-lt"/>
              </a:rPr>
              <a:t>Twitter API</a:t>
            </a:r>
            <a:endParaRPr lang="th-TH"/>
          </a:p>
        </p:txBody>
      </p:sp>
      <p:pic>
        <p:nvPicPr>
          <p:cNvPr id="6" name="รูปภาพ 6">
            <a:extLst>
              <a:ext uri="{FF2B5EF4-FFF2-40B4-BE49-F238E27FC236}">
                <a16:creationId xmlns:a16="http://schemas.microsoft.com/office/drawing/2014/main" id="{713C171D-FBE1-CAB0-7C5A-9D9F9B63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58" y="1836235"/>
            <a:ext cx="2463525" cy="4114800"/>
          </a:xfrm>
          <a:prstGeom prst="rect">
            <a:avLst/>
          </a:prstGeom>
        </p:spPr>
      </p:pic>
      <p:pic>
        <p:nvPicPr>
          <p:cNvPr id="7" name="รูปภาพ 7" descr="รูปภาพประกอบด้วย ข้อความ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ACB8D1A5-F9DD-6F59-AAD2-3CA45FA53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717" y="1834655"/>
            <a:ext cx="3495907" cy="4099372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C20A0C9-3EF4-C1A4-FBC8-90330731A87F}"/>
              </a:ext>
            </a:extLst>
          </p:cNvPr>
          <p:cNvSpPr txBox="1"/>
          <p:nvPr/>
        </p:nvSpPr>
        <p:spPr>
          <a:xfrm>
            <a:off x="8079057" y="3107474"/>
            <a:ext cx="3756101" cy="64633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>
                <a:latin typeface="Angsana New"/>
                <a:cs typeface="Angsana New"/>
              </a:rPr>
              <a:t>ช่องสำหรับแสดงคำที่เจอเยอะที่สุดในการ</a:t>
            </a:r>
            <a:r>
              <a:rPr lang="th-TH" err="1">
                <a:latin typeface="Angsana New"/>
                <a:cs typeface="Angsana New"/>
              </a:rPr>
              <a:t>search</a:t>
            </a:r>
            <a:r>
              <a:rPr lang="th-TH">
                <a:latin typeface="Angsana New"/>
                <a:cs typeface="Angsana New"/>
              </a:rPr>
              <a:t> </a:t>
            </a:r>
            <a:r>
              <a:rPr lang="th-TH" err="1">
                <a:latin typeface="Angsana New"/>
                <a:cs typeface="Angsana New"/>
              </a:rPr>
              <a:t>keyword</a:t>
            </a:r>
          </a:p>
          <a:p>
            <a:pPr algn="ctr"/>
            <a:r>
              <a:rPr lang="th-TH">
                <a:latin typeface="Angsana New"/>
                <a:cs typeface="Angsana New"/>
              </a:rPr>
              <a:t>หรือก็คือคำที่มีความเกี่ยวข้องกับ </a:t>
            </a:r>
            <a:r>
              <a:rPr lang="th-TH" err="1">
                <a:latin typeface="Angsana New"/>
                <a:cs typeface="Angsana New"/>
              </a:rPr>
              <a:t>keyword</a:t>
            </a:r>
            <a:r>
              <a:rPr lang="th-TH">
                <a:latin typeface="Angsana New"/>
                <a:cs typeface="Angsana New"/>
              </a:rPr>
              <a:t> ที่ค้นหา</a:t>
            </a:r>
          </a:p>
        </p:txBody>
      </p:sp>
    </p:spTree>
    <p:extLst>
      <p:ext uri="{BB962C8B-B14F-4D97-AF65-F5344CB8AC3E}">
        <p14:creationId xmlns:p14="http://schemas.microsoft.com/office/powerpoint/2010/main" val="404523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8" descr="รูปภาพประกอบด้วย โต๊ะ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F6AC8C22-4964-2E7F-B768-ADB994BEC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020" y="1802779"/>
            <a:ext cx="3398049" cy="1944031"/>
          </a:xfrm>
        </p:spPr>
      </p:pic>
      <p:pic>
        <p:nvPicPr>
          <p:cNvPr id="9" name="รูปภาพ 9" descr="รูปภาพประกอบด้วย โต๊ะ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3AB8EB70-C4CB-46FC-16D8-294CF9EF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480" y="2036724"/>
            <a:ext cx="2114550" cy="1390650"/>
          </a:xfrm>
          <a:prstGeom prst="rect">
            <a:avLst/>
          </a:prstGeom>
        </p:spPr>
      </p:pic>
      <p:sp>
        <p:nvSpPr>
          <p:cNvPr id="11" name="ชื่อเรื่อง 1">
            <a:extLst>
              <a:ext uri="{FF2B5EF4-FFF2-40B4-BE49-F238E27FC236}">
                <a16:creationId xmlns:a16="http://schemas.microsoft.com/office/drawing/2014/main" id="{25FDC741-F913-99BF-CDF7-EFF20358044E}"/>
              </a:ext>
            </a:extLst>
          </p:cNvPr>
          <p:cNvSpPr txBox="1">
            <a:spLocks/>
          </p:cNvSpPr>
          <p:nvPr/>
        </p:nvSpPr>
        <p:spPr>
          <a:xfrm>
            <a:off x="1484311" y="460664"/>
            <a:ext cx="2996191" cy="7741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ea typeface="+mj-lt"/>
                <a:cs typeface="+mj-lt"/>
              </a:rPr>
              <a:t>Twitter API</a:t>
            </a:r>
            <a:endParaRPr lang="th-TH"/>
          </a:p>
        </p:txBody>
      </p:sp>
      <p:sp>
        <p:nvSpPr>
          <p:cNvPr id="13" name="ตัวแทนเนื้อหา 2">
            <a:extLst>
              <a:ext uri="{FF2B5EF4-FFF2-40B4-BE49-F238E27FC236}">
                <a16:creationId xmlns:a16="http://schemas.microsoft.com/office/drawing/2014/main" id="{9D2AE313-6EEB-A013-9919-492218E72610}"/>
              </a:ext>
            </a:extLst>
          </p:cNvPr>
          <p:cNvSpPr txBox="1">
            <a:spLocks/>
          </p:cNvSpPr>
          <p:nvPr/>
        </p:nvSpPr>
        <p:spPr>
          <a:xfrm>
            <a:off x="1586530" y="1235926"/>
            <a:ext cx="2584567" cy="643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h-TH" err="1">
                <a:cs typeface="DilleniaUPC"/>
              </a:rPr>
              <a:t>Export</a:t>
            </a:r>
          </a:p>
        </p:txBody>
      </p:sp>
      <p:pic>
        <p:nvPicPr>
          <p:cNvPr id="14" name="รูปภาพ 14" descr="รูปภาพประกอบด้วย โต๊ะ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2AA7BC0A-98F2-08BE-2088-9F3EEC753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864" y="1759686"/>
            <a:ext cx="3245005" cy="1935434"/>
          </a:xfrm>
          <a:prstGeom prst="rect">
            <a:avLst/>
          </a:prstGeom>
        </p:spPr>
      </p:pic>
      <p:pic>
        <p:nvPicPr>
          <p:cNvPr id="16" name="รูปภาพ 16">
            <a:extLst>
              <a:ext uri="{FF2B5EF4-FFF2-40B4-BE49-F238E27FC236}">
                <a16:creationId xmlns:a16="http://schemas.microsoft.com/office/drawing/2014/main" id="{5142F808-51E7-2045-9AC5-16EEDA3A0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010" y="4026528"/>
            <a:ext cx="5298687" cy="245312"/>
          </a:xfrm>
          <a:prstGeom prst="rect">
            <a:avLst/>
          </a:prstGeom>
        </p:spPr>
      </p:pic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E91A1117-BFC7-93EF-CC65-EFDE729722E0}"/>
              </a:ext>
            </a:extLst>
          </p:cNvPr>
          <p:cNvSpPr txBox="1"/>
          <p:nvPr/>
        </p:nvSpPr>
        <p:spPr>
          <a:xfrm>
            <a:off x="3792808" y="4960519"/>
            <a:ext cx="4604691" cy="9233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>
                <a:latin typeface="Angsana New"/>
                <a:cs typeface="Angsana New"/>
              </a:rPr>
              <a:t>กดปุ่ม </a:t>
            </a:r>
            <a:r>
              <a:rPr lang="th-TH" err="1">
                <a:latin typeface="Angsana New"/>
                <a:cs typeface="Angsana New"/>
              </a:rPr>
              <a:t>Export</a:t>
            </a:r>
            <a:r>
              <a:rPr lang="th-TH">
                <a:latin typeface="Angsana New"/>
                <a:cs typeface="Angsana New"/>
              </a:rPr>
              <a:t> เมื่อต้องการ </a:t>
            </a:r>
            <a:r>
              <a:rPr lang="th-TH" err="1">
                <a:latin typeface="Angsana New"/>
                <a:cs typeface="Angsana New"/>
              </a:rPr>
              <a:t>Export</a:t>
            </a:r>
            <a:r>
              <a:rPr lang="th-TH">
                <a:latin typeface="Angsana New"/>
                <a:cs typeface="Angsana New"/>
              </a:rPr>
              <a:t> ข้อมูลจากตาราง DATAFRAME โปรแกรมจะขึ้น </a:t>
            </a:r>
            <a:r>
              <a:rPr lang="th-TH" err="1">
                <a:latin typeface="Angsana New"/>
                <a:cs typeface="Angsana New"/>
              </a:rPr>
              <a:t>Popup</a:t>
            </a:r>
            <a:r>
              <a:rPr lang="th-TH">
                <a:latin typeface="Angsana New"/>
                <a:cs typeface="Angsana New"/>
              </a:rPr>
              <a:t> ให้ใส่ชื่อไฟล์ที่ต้องการ จากนั้นโปรแกรมจะ</a:t>
            </a:r>
            <a:r>
              <a:rPr lang="th-TH" err="1">
                <a:latin typeface="Angsana New"/>
                <a:cs typeface="Angsana New"/>
              </a:rPr>
              <a:t>Export</a:t>
            </a:r>
            <a:r>
              <a:rPr lang="th-TH">
                <a:latin typeface="Angsana New"/>
                <a:cs typeface="Angsana New"/>
              </a:rPr>
              <a:t> ออกมาเป็นไฟล์</a:t>
            </a:r>
            <a:r>
              <a:rPr lang="th-TH" err="1">
                <a:latin typeface="Angsana New"/>
                <a:cs typeface="Angsana New"/>
              </a:rPr>
              <a:t>csv</a:t>
            </a:r>
            <a:r>
              <a:rPr lang="th-TH">
                <a:latin typeface="Angsana New"/>
                <a:cs typeface="Angsana New"/>
              </a:rPr>
              <a:t> ที่เราต้องการ</a:t>
            </a:r>
          </a:p>
        </p:txBody>
      </p:sp>
    </p:spTree>
    <p:extLst>
      <p:ext uri="{BB962C8B-B14F-4D97-AF65-F5344CB8AC3E}">
        <p14:creationId xmlns:p14="http://schemas.microsoft.com/office/powerpoint/2010/main" val="56968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4">
            <a:extLst>
              <a:ext uri="{FF2B5EF4-FFF2-40B4-BE49-F238E27FC236}">
                <a16:creationId xmlns:a16="http://schemas.microsoft.com/office/drawing/2014/main" id="{72C773CB-B4E1-4EF0-C7E6-F3FBDFC59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5" r="14908" b="-185"/>
          <a:stretch/>
        </p:blipFill>
        <p:spPr>
          <a:xfrm>
            <a:off x="1629588" y="1996642"/>
            <a:ext cx="4779732" cy="3773317"/>
          </a:xfrm>
        </p:spPr>
      </p:pic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FC7282E1-B93A-FA91-6436-1AA5F821796F}"/>
              </a:ext>
            </a:extLst>
          </p:cNvPr>
          <p:cNvSpPr txBox="1">
            <a:spLocks/>
          </p:cNvSpPr>
          <p:nvPr/>
        </p:nvSpPr>
        <p:spPr>
          <a:xfrm>
            <a:off x="1399644" y="441849"/>
            <a:ext cx="2996191" cy="7741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ea typeface="+mj-lt"/>
                <a:cs typeface="+mj-lt"/>
              </a:rPr>
              <a:t>Twitter API</a:t>
            </a:r>
            <a:endParaRPr lang="th-TH"/>
          </a:p>
        </p:txBody>
      </p:sp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id="{F4671E47-EEB6-894E-066B-1115DA671F19}"/>
              </a:ext>
            </a:extLst>
          </p:cNvPr>
          <p:cNvSpPr txBox="1">
            <a:spLocks/>
          </p:cNvSpPr>
          <p:nvPr/>
        </p:nvSpPr>
        <p:spPr>
          <a:xfrm>
            <a:off x="1586530" y="1235926"/>
            <a:ext cx="2584567" cy="643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h-TH" err="1">
                <a:cs typeface="DilleniaUPC"/>
              </a:rPr>
              <a:t>Tableau</a:t>
            </a:r>
          </a:p>
        </p:txBody>
      </p:sp>
      <p:pic>
        <p:nvPicPr>
          <p:cNvPr id="9" name="รูปภาพ 9">
            <a:extLst>
              <a:ext uri="{FF2B5EF4-FFF2-40B4-BE49-F238E27FC236}">
                <a16:creationId xmlns:a16="http://schemas.microsoft.com/office/drawing/2014/main" id="{9BB00CC0-F1A8-E8C2-0D38-078E19FC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511" y="1996642"/>
            <a:ext cx="4803421" cy="37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9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0A8106-825F-47B0-B7B0-46E6CD7E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305" y="52304"/>
            <a:ext cx="9601196" cy="1303867"/>
          </a:xfrm>
        </p:spPr>
        <p:txBody>
          <a:bodyPr/>
          <a:lstStyle/>
          <a:p>
            <a:pPr algn="l"/>
            <a:r>
              <a:rPr lang="en-US"/>
              <a:t>Gui Web scraping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CD8BE0F5-ED99-B2D8-849D-6D5F5903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809" y="404612"/>
            <a:ext cx="9601196" cy="3318936"/>
          </a:xfrm>
        </p:spPr>
        <p:txBody>
          <a:bodyPr/>
          <a:lstStyle/>
          <a:p>
            <a:pPr>
              <a:buSzPct val="114999"/>
            </a:pPr>
            <a:endParaRPr lang="th-TH">
              <a:cs typeface="Angsana New"/>
            </a:endParaRPr>
          </a:p>
          <a:p>
            <a:pPr marL="0" indent="0">
              <a:buSzPct val="114999"/>
              <a:buNone/>
            </a:pPr>
            <a:endParaRPr lang="th-TH">
              <a:cs typeface="Angsana New"/>
            </a:endParaRPr>
          </a:p>
          <a:p>
            <a:pPr>
              <a:buSzPct val="114999"/>
            </a:pPr>
            <a:endParaRPr lang="th-TH">
              <a:cs typeface="Angsana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036E9-6408-5497-0D3D-0F90BA2144DF}"/>
              </a:ext>
            </a:extLst>
          </p:cNvPr>
          <p:cNvSpPr txBox="1"/>
          <p:nvPr/>
        </p:nvSpPr>
        <p:spPr>
          <a:xfrm>
            <a:off x="265075" y="2606830"/>
            <a:ext cx="2845419" cy="1212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+mn-lt"/>
                <a:cs typeface="+mn-lt"/>
              </a:rPr>
              <a:t>แถบเเสดงข้อมูลที่มีในโฟลเดอร์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สามารถดับเบิ้ลคลิกเพื่อ</a:t>
            </a:r>
          </a:p>
          <a:p>
            <a:r>
              <a:rPr lang="en-US" sz="1400" err="1">
                <a:ea typeface="+mn-lt"/>
                <a:cs typeface="+mn-lt"/>
              </a:rPr>
              <a:t>เเสดงข้อมูลบนตารางได้</a:t>
            </a:r>
          </a:p>
          <a:p>
            <a:pPr algn="l"/>
            <a:endParaRPr lang="en-US" sz="1400"/>
          </a:p>
        </p:txBody>
      </p:sp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F40FCD-B67E-7714-C499-758BDF55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92" y="1243726"/>
            <a:ext cx="6831979" cy="54577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FA84CF-5240-6BE8-1D55-18F051DB5E90}"/>
              </a:ext>
            </a:extLst>
          </p:cNvPr>
          <p:cNvSpPr/>
          <p:nvPr/>
        </p:nvSpPr>
        <p:spPr>
          <a:xfrm>
            <a:off x="3208764" y="2298081"/>
            <a:ext cx="1886413" cy="386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ADFD8A-75D5-DEA8-9EFD-537A7B09CBD9}"/>
              </a:ext>
            </a:extLst>
          </p:cNvPr>
          <p:cNvSpPr/>
          <p:nvPr/>
        </p:nvSpPr>
        <p:spPr>
          <a:xfrm>
            <a:off x="5219468" y="2301565"/>
            <a:ext cx="4274633" cy="3819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19288-F51B-5569-D8EB-D5CBF3864043}"/>
              </a:ext>
            </a:extLst>
          </p:cNvPr>
          <p:cNvSpPr txBox="1"/>
          <p:nvPr/>
        </p:nvSpPr>
        <p:spPr>
          <a:xfrm>
            <a:off x="9596091" y="2663748"/>
            <a:ext cx="159090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err="1"/>
              <a:t>ตารางเเสดงข้อมูล</a:t>
            </a:r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877F85-EC80-48A4-8E25-F904265BE66E}"/>
              </a:ext>
            </a:extLst>
          </p:cNvPr>
          <p:cNvSpPr/>
          <p:nvPr/>
        </p:nvSpPr>
        <p:spPr>
          <a:xfrm>
            <a:off x="5254315" y="1918242"/>
            <a:ext cx="2639121" cy="1858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7EEF99-ACCA-B930-7A09-9E6FA604CD10}"/>
              </a:ext>
            </a:extLst>
          </p:cNvPr>
          <p:cNvSpPr txBox="1"/>
          <p:nvPr/>
        </p:nvSpPr>
        <p:spPr>
          <a:xfrm>
            <a:off x="8032595" y="1918010"/>
            <a:ext cx="2743200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ช่องเลือกช่วง</a:t>
            </a:r>
            <a:r>
              <a:rPr lang="en-US" sz="1400"/>
              <a:t> Range </a:t>
            </a:r>
            <a:r>
              <a:rPr lang="en-US" sz="1400" err="1"/>
              <a:t>วันของข้อมูล</a:t>
            </a:r>
            <a:endParaRPr lang="en-US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84DD3-120E-710F-E4C6-E1E235CEC31B}"/>
              </a:ext>
            </a:extLst>
          </p:cNvPr>
          <p:cNvSpPr/>
          <p:nvPr/>
        </p:nvSpPr>
        <p:spPr>
          <a:xfrm>
            <a:off x="5484308" y="2166821"/>
            <a:ext cx="334537" cy="13939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CAB559-1499-051C-560E-2716CEB24A8E}"/>
              </a:ext>
            </a:extLst>
          </p:cNvPr>
          <p:cNvSpPr txBox="1"/>
          <p:nvPr/>
        </p:nvSpPr>
        <p:spPr>
          <a:xfrm>
            <a:off x="2733442" y="1794882"/>
            <a:ext cx="2287859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Tab </a:t>
            </a:r>
            <a:r>
              <a:rPr lang="en-US" sz="1400" err="1"/>
              <a:t>เเสดง</a:t>
            </a:r>
            <a:r>
              <a:rPr lang="en-US" sz="1400"/>
              <a:t> Graph Sentiment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BAD59-35C6-B05C-DC5C-0DC89E8B007E}"/>
              </a:ext>
            </a:extLst>
          </p:cNvPr>
          <p:cNvSpPr txBox="1"/>
          <p:nvPr/>
        </p:nvSpPr>
        <p:spPr>
          <a:xfrm>
            <a:off x="4725562" y="1166464"/>
            <a:ext cx="2743200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ส่วนของปุ่มเเละช่อง</a:t>
            </a:r>
            <a:r>
              <a:rPr lang="en-US" sz="1400"/>
              <a:t> search 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0E53C-0D86-0EEB-3B78-9CD4FD466A47}"/>
              </a:ext>
            </a:extLst>
          </p:cNvPr>
          <p:cNvSpPr/>
          <p:nvPr/>
        </p:nvSpPr>
        <p:spPr>
          <a:xfrm>
            <a:off x="5160227" y="1619715"/>
            <a:ext cx="3289608" cy="2694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FAD792-10C2-ED5F-9455-7A5F35801839}"/>
              </a:ext>
            </a:extLst>
          </p:cNvPr>
          <p:cNvSpPr/>
          <p:nvPr/>
        </p:nvSpPr>
        <p:spPr>
          <a:xfrm>
            <a:off x="8499785" y="1623199"/>
            <a:ext cx="1523999" cy="2323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AAD135-408B-313A-95AF-F276DF19ADCF}"/>
              </a:ext>
            </a:extLst>
          </p:cNvPr>
          <p:cNvSpPr txBox="1"/>
          <p:nvPr/>
        </p:nvSpPr>
        <p:spPr>
          <a:xfrm>
            <a:off x="8127845" y="888845"/>
            <a:ext cx="2743200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ช่องเเละปุ่มในการ</a:t>
            </a:r>
            <a:r>
              <a:rPr lang="en-US" sz="1400"/>
              <a:t> search keyword</a:t>
            </a:r>
          </a:p>
        </p:txBody>
      </p:sp>
    </p:spTree>
    <p:extLst>
      <p:ext uri="{BB962C8B-B14F-4D97-AF65-F5344CB8AC3E}">
        <p14:creationId xmlns:p14="http://schemas.microsoft.com/office/powerpoint/2010/main" val="6644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33A909-9C41-473C-AA14-300E9AB4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3274" y="-94785"/>
            <a:ext cx="10018713" cy="1752599"/>
          </a:xfrm>
        </p:spPr>
        <p:txBody>
          <a:bodyPr/>
          <a:lstStyle/>
          <a:p>
            <a:r>
              <a:rPr lang="en-US"/>
              <a:t>Web scraping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201300E-36A2-4141-8B93-625D90AE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603" y="-1"/>
            <a:ext cx="10018713" cy="3124201"/>
          </a:xfrm>
        </p:spPr>
        <p:txBody>
          <a:bodyPr/>
          <a:lstStyle/>
          <a:p>
            <a:pPr>
              <a:buClr>
                <a:srgbClr val="1287C3"/>
              </a:buClr>
              <a:buSzPct val="114999"/>
            </a:pPr>
            <a:r>
              <a:rPr lang="th-TH">
                <a:ea typeface="+mn-lt"/>
                <a:cs typeface="+mn-lt"/>
              </a:rPr>
              <a:t>20 </a:t>
            </a:r>
            <a:r>
              <a:rPr lang="th-TH" err="1">
                <a:ea typeface="+mn-lt"/>
                <a:cs typeface="+mn-lt"/>
              </a:rPr>
              <a:t>urls</a:t>
            </a:r>
            <a:r>
              <a:rPr lang="th-TH">
                <a:ea typeface="+mn-lt"/>
                <a:cs typeface="+mn-lt"/>
              </a:rPr>
              <a:t>  </a:t>
            </a:r>
            <a:r>
              <a:rPr lang="th-TH" err="1">
                <a:ea typeface="+mn-lt"/>
                <a:cs typeface="+mn-lt"/>
              </a:rPr>
              <a:t>web</a:t>
            </a:r>
            <a:r>
              <a:rPr lang="th-TH">
                <a:ea typeface="+mn-lt"/>
                <a:cs typeface="+mn-lt"/>
              </a:rPr>
              <a:t> </a:t>
            </a:r>
            <a:r>
              <a:rPr lang="th-TH" err="1">
                <a:ea typeface="+mn-lt"/>
                <a:cs typeface="+mn-lt"/>
              </a:rPr>
              <a:t>crawling</a:t>
            </a:r>
            <a:endParaRPr lang="en-US" err="1">
              <a:ea typeface="+mn-lt"/>
              <a:cs typeface="+mn-lt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F02B98-25A5-58CC-19D7-D0DFC9FC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523" y="1764681"/>
            <a:ext cx="1716127" cy="308703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C96F948-8550-13DF-DC4D-A6C7542E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27" y="1975234"/>
            <a:ext cx="5577467" cy="43850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58BC33-9908-2FCF-A6D9-1136D13FF422}"/>
              </a:ext>
            </a:extLst>
          </p:cNvPr>
          <p:cNvSpPr/>
          <p:nvPr/>
        </p:nvSpPr>
        <p:spPr>
          <a:xfrm>
            <a:off x="2850995" y="1940312"/>
            <a:ext cx="5724290" cy="445119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C0950-D1CB-BCA5-F72A-CFBD353489AC}"/>
              </a:ext>
            </a:extLst>
          </p:cNvPr>
          <p:cNvSpPr txBox="1"/>
          <p:nvPr/>
        </p:nvSpPr>
        <p:spPr>
          <a:xfrm>
            <a:off x="-29968" y="3259641"/>
            <a:ext cx="27432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เก็บข้อมูลในรูปของ</a:t>
            </a:r>
            <a:r>
              <a:rPr lang="en-US" sz="1600"/>
              <a:t> csv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4B333D-5BA3-49E6-9212-B3A1605F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8842" y="-287692"/>
            <a:ext cx="10018713" cy="1752599"/>
          </a:xfrm>
        </p:spPr>
        <p:txBody>
          <a:bodyPr/>
          <a:lstStyle/>
          <a:p>
            <a:r>
              <a:rPr lang="en-US"/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F4C21-291F-F955-AE9C-58177FB05758}"/>
              </a:ext>
            </a:extLst>
          </p:cNvPr>
          <p:cNvSpPr txBox="1"/>
          <p:nvPr/>
        </p:nvSpPr>
        <p:spPr>
          <a:xfrm>
            <a:off x="1600603" y="22469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-Cleansing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2B9C-95AE-D12A-F230-B180FE1B051E}"/>
              </a:ext>
            </a:extLst>
          </p:cNvPr>
          <p:cNvSpPr txBox="1"/>
          <p:nvPr/>
        </p:nvSpPr>
        <p:spPr>
          <a:xfrm>
            <a:off x="1600603" y="27020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-Indexing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1B49A-F820-83DF-32F9-24648CF4AA3C}"/>
              </a:ext>
            </a:extLst>
          </p:cNvPr>
          <p:cNvSpPr txBox="1"/>
          <p:nvPr/>
        </p:nvSpPr>
        <p:spPr>
          <a:xfrm>
            <a:off x="5625790" y="26469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-TH/EN</a:t>
            </a: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3CE702FE-2EE8-2E99-D106-644595A9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77" y="3194981"/>
            <a:ext cx="1965418" cy="350148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26EC470-7488-606B-8CD0-3F1E879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801" y="3282238"/>
            <a:ext cx="2483005" cy="3409486"/>
          </a:xfrm>
          <a:prstGeom prst="rect">
            <a:avLst/>
          </a:prstGeom>
        </p:spPr>
      </p:pic>
      <p:sp>
        <p:nvSpPr>
          <p:cNvPr id="7" name="ตัวแทนเนื้อหา 2">
            <a:extLst>
              <a:ext uri="{FF2B5EF4-FFF2-40B4-BE49-F238E27FC236}">
                <a16:creationId xmlns:a16="http://schemas.microsoft.com/office/drawing/2014/main" id="{8494E95A-28A0-6A09-5D62-30EB17EF5E72}"/>
              </a:ext>
            </a:extLst>
          </p:cNvPr>
          <p:cNvSpPr txBox="1">
            <a:spLocks/>
          </p:cNvSpPr>
          <p:nvPr/>
        </p:nvSpPr>
        <p:spPr>
          <a:xfrm>
            <a:off x="1355892" y="1175132"/>
            <a:ext cx="3803364" cy="1086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287C3"/>
              </a:buClr>
              <a:buSzPct val="114999"/>
            </a:pPr>
            <a:r>
              <a:rPr lang="th-TH">
                <a:ea typeface="+mn-lt"/>
                <a:cs typeface="+mn-lt"/>
              </a:rPr>
              <a:t>ETL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1" name="ตัวแทนเนื้อหา 2">
            <a:extLst>
              <a:ext uri="{FF2B5EF4-FFF2-40B4-BE49-F238E27FC236}">
                <a16:creationId xmlns:a16="http://schemas.microsoft.com/office/drawing/2014/main" id="{EE2638E2-0EFF-0CAD-7B8F-C5A32B10CB23}"/>
              </a:ext>
            </a:extLst>
          </p:cNvPr>
          <p:cNvSpPr txBox="1">
            <a:spLocks/>
          </p:cNvSpPr>
          <p:nvPr/>
        </p:nvSpPr>
        <p:spPr>
          <a:xfrm>
            <a:off x="1355891" y="550842"/>
            <a:ext cx="3803364" cy="1086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287C3"/>
              </a:buClr>
              <a:buSzPct val="114999"/>
            </a:pPr>
            <a:r>
              <a:rPr lang="th-TH" dirty="0" err="1">
                <a:ea typeface="+mn-lt"/>
                <a:cs typeface="+mn-lt"/>
              </a:rPr>
              <a:t>Multithreading</a:t>
            </a:r>
            <a:endParaRPr 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90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82AF-F719-7DBA-AD51-D66B032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9030" y="-57615"/>
            <a:ext cx="10018713" cy="175259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Web scraping</a:t>
            </a:r>
          </a:p>
          <a:p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5AC493-86E5-A7A5-9A5A-B7D5ABE4C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062" y="2313877"/>
            <a:ext cx="1161723" cy="3616713"/>
          </a:xfr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4D04C81C-9A66-B434-3BB7-0DCA02892F54}"/>
              </a:ext>
            </a:extLst>
          </p:cNvPr>
          <p:cNvSpPr txBox="1"/>
          <p:nvPr/>
        </p:nvSpPr>
        <p:spPr>
          <a:xfrm>
            <a:off x="1518425" y="1741448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-Sentiment TH/EN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D17DD08-DC1C-04EA-D924-5D046784E9CF}"/>
              </a:ext>
            </a:extLst>
          </p:cNvPr>
          <p:cNvSpPr txBox="1"/>
          <p:nvPr/>
        </p:nvSpPr>
        <p:spPr>
          <a:xfrm>
            <a:off x="4380571" y="1741448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-Count Keyword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840420-9FEB-73AC-927D-AD544CCB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482" y="2247320"/>
            <a:ext cx="1119768" cy="3283337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08BFAE7-37B0-3C37-2088-633872566966}"/>
              </a:ext>
            </a:extLst>
          </p:cNvPr>
          <p:cNvSpPr txBox="1"/>
          <p:nvPr/>
        </p:nvSpPr>
        <p:spPr>
          <a:xfrm>
            <a:off x="7131205" y="1713570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-Link-Ref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94F6D73F-23FB-7190-AC71-E252C3181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64" y="2115015"/>
            <a:ext cx="16706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7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26234C1-973A-4DD9-920A-E1A8172B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3544" y="24788"/>
            <a:ext cx="10018713" cy="175259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Web scraping</a:t>
            </a:r>
          </a:p>
          <a:p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D21F07-F60B-4BBA-A266-7A9B3FE1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298" y="-328603"/>
            <a:ext cx="10018713" cy="3124201"/>
          </a:xfrm>
        </p:spPr>
        <p:txBody>
          <a:bodyPr/>
          <a:lstStyle/>
          <a:p>
            <a:pPr>
              <a:buClr>
                <a:srgbClr val="1287C3"/>
              </a:buClr>
            </a:pPr>
            <a:r>
              <a:rPr lang="th-TH">
                <a:cs typeface="Angsana New"/>
              </a:rPr>
              <a:t>การ </a:t>
            </a:r>
            <a:r>
              <a:rPr lang="th-TH" err="1">
                <a:cs typeface="Angsana New"/>
              </a:rPr>
              <a:t>Crawler</a:t>
            </a:r>
            <a:r>
              <a:rPr lang="th-TH">
                <a:cs typeface="Angsana New"/>
              </a:rPr>
              <a:t> </a:t>
            </a:r>
            <a:r>
              <a:rPr lang="th-TH" err="1">
                <a:cs typeface="Angsana New"/>
              </a:rPr>
              <a:t>Web</a:t>
            </a:r>
            <a:endParaRPr lang="en-US" err="1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462CE8-D9E2-B996-2E77-E6CDF8F2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41" y="1775657"/>
            <a:ext cx="5252223" cy="4170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8FCF96-9B62-ECA4-0C23-9FB55723C135}"/>
              </a:ext>
            </a:extLst>
          </p:cNvPr>
          <p:cNvSpPr/>
          <p:nvPr/>
        </p:nvSpPr>
        <p:spPr>
          <a:xfrm>
            <a:off x="7450872" y="2061117"/>
            <a:ext cx="2518317" cy="22302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D267-1334-1E17-2250-26F56117AF99}"/>
              </a:ext>
            </a:extLst>
          </p:cNvPr>
          <p:cNvSpPr txBox="1"/>
          <p:nvPr/>
        </p:nvSpPr>
        <p:spPr>
          <a:xfrm>
            <a:off x="471836" y="2060885"/>
            <a:ext cx="528939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กรอกชื่อเว็ปที่ต้องการ</a:t>
            </a:r>
            <a:r>
              <a:rPr lang="en-US" sz="1400"/>
              <a:t> crawl </a:t>
            </a:r>
            <a:r>
              <a:rPr lang="en-US" sz="1400" err="1"/>
              <a:t>จากนั้นกดที่ปุ่ม</a:t>
            </a:r>
            <a:r>
              <a:rPr lang="en-US" sz="1400"/>
              <a:t> search </a:t>
            </a:r>
            <a:r>
              <a:rPr lang="en-US" sz="1400" err="1"/>
              <a:t>ก็จะทำการcrawling</a:t>
            </a:r>
            <a:r>
              <a:rPr lang="en-US" sz="1400"/>
              <a:t> </a:t>
            </a:r>
            <a:endParaRPr lang="en-US"/>
          </a:p>
          <a:p>
            <a:r>
              <a:rPr lang="en-US" sz="1400" err="1"/>
              <a:t>มาเเล้วแปลงเป็น</a:t>
            </a:r>
            <a:r>
              <a:rPr lang="en-US" sz="1400"/>
              <a:t> csv </a:t>
            </a:r>
            <a:r>
              <a:rPr lang="en-US" sz="1400" err="1"/>
              <a:t>ไฟล์เเละเเสดงบน</a:t>
            </a:r>
            <a:r>
              <a:rPr lang="en-US" sz="1400"/>
              <a:t> </a:t>
            </a:r>
            <a:r>
              <a:rPr lang="en-US" sz="1400" err="1"/>
              <a:t>TableView</a:t>
            </a:r>
            <a:endParaRPr lang="en-US" sz="1400"/>
          </a:p>
        </p:txBody>
      </p:sp>
      <p:pic>
        <p:nvPicPr>
          <p:cNvPr id="9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E42395C-9A54-7B2F-86F6-541D496FF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595" y="2756664"/>
            <a:ext cx="3579541" cy="759232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6B9642F9-7AD8-F541-CC88-B245707AC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571" y="3768140"/>
            <a:ext cx="3012687" cy="27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154259-BF73-4EC3-94D9-A8C4B6E9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9738" y="-224883"/>
            <a:ext cx="10018713" cy="1752599"/>
          </a:xfrm>
        </p:spPr>
        <p:txBody>
          <a:bodyPr/>
          <a:lstStyle/>
          <a:p>
            <a:r>
              <a:rPr lang="en-US"/>
              <a:t>Web Scraping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AA1F363-2972-4C68-A8E4-A6615F41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139" y="-223025"/>
            <a:ext cx="10018713" cy="3124201"/>
          </a:xfrm>
        </p:spPr>
        <p:txBody>
          <a:bodyPr/>
          <a:lstStyle/>
          <a:p>
            <a:pPr>
              <a:buClr>
                <a:srgbClr val="1287C3"/>
              </a:buClr>
              <a:buSzPct val="114999"/>
            </a:pPr>
            <a:r>
              <a:rPr lang="th-TH">
                <a:latin typeface="Angsana New"/>
                <a:ea typeface="+mn-lt"/>
                <a:cs typeface="Angsana New"/>
              </a:rPr>
              <a:t>การ </a:t>
            </a:r>
            <a:r>
              <a:rPr lang="th-TH" err="1">
                <a:latin typeface="Angsana New"/>
                <a:ea typeface="+mn-lt"/>
                <a:cs typeface="Angsana New"/>
              </a:rPr>
              <a:t>search</a:t>
            </a:r>
            <a:r>
              <a:rPr lang="th-TH">
                <a:latin typeface="Angsana New"/>
                <a:ea typeface="+mn-lt"/>
                <a:cs typeface="Angsana New"/>
              </a:rPr>
              <a:t> </a:t>
            </a:r>
            <a:r>
              <a:rPr lang="th-TH" err="1">
                <a:latin typeface="Angsana New"/>
                <a:ea typeface="+mn-lt"/>
                <a:cs typeface="Angsana New"/>
              </a:rPr>
              <a:t>for</a:t>
            </a:r>
            <a:r>
              <a:rPr lang="th-TH">
                <a:latin typeface="Angsana New"/>
                <a:ea typeface="+mn-lt"/>
                <a:cs typeface="Angsana New"/>
              </a:rPr>
              <a:t> </a:t>
            </a:r>
            <a:r>
              <a:rPr lang="th-TH" err="1">
                <a:latin typeface="Angsana New"/>
                <a:ea typeface="+mn-lt"/>
                <a:cs typeface="Angsana New"/>
              </a:rPr>
              <a:t>keyword</a:t>
            </a:r>
            <a:r>
              <a:rPr lang="th-TH">
                <a:latin typeface="Angsana New"/>
                <a:ea typeface="+mn-lt"/>
                <a:cs typeface="Angsana New"/>
              </a:rPr>
              <a:t> </a:t>
            </a:r>
            <a:endParaRPr lang="th-TH">
              <a:latin typeface="Angsana New"/>
              <a:cs typeface="Angsana New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E32CF2-E742-75CF-0846-AD1DC0FA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88" y="1517924"/>
            <a:ext cx="5679687" cy="4491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713946-130D-0BD3-8BC0-BCA550910683}"/>
              </a:ext>
            </a:extLst>
          </p:cNvPr>
          <p:cNvSpPr/>
          <p:nvPr/>
        </p:nvSpPr>
        <p:spPr>
          <a:xfrm>
            <a:off x="9383752" y="1810215"/>
            <a:ext cx="1300974" cy="26948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FC8A4-5E25-0C44-1A0C-28F44B56E53B}"/>
              </a:ext>
            </a:extLst>
          </p:cNvPr>
          <p:cNvSpPr txBox="1"/>
          <p:nvPr/>
        </p:nvSpPr>
        <p:spPr>
          <a:xfrm>
            <a:off x="6809445" y="536885"/>
            <a:ext cx="3811858" cy="7386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กรอก</a:t>
            </a:r>
            <a:r>
              <a:rPr lang="en-US" sz="1400"/>
              <a:t> keyword </a:t>
            </a:r>
            <a:r>
              <a:rPr lang="en-US" sz="1400" err="1"/>
              <a:t>ที่ต้องการในช่องเเล้วกดปุ่ม</a:t>
            </a:r>
            <a:endParaRPr lang="en-US" err="1"/>
          </a:p>
          <a:p>
            <a:r>
              <a:rPr lang="en-US" sz="1400"/>
              <a:t> Keyword </a:t>
            </a:r>
            <a:r>
              <a:rPr lang="en-US" sz="1400" err="1"/>
              <a:t>จากนั้นจะนับจำนวน</a:t>
            </a:r>
            <a:r>
              <a:rPr lang="en-US" sz="1400"/>
              <a:t> keyword </a:t>
            </a:r>
            <a:r>
              <a:rPr lang="en-US" sz="1400" err="1"/>
              <a:t>ใน</a:t>
            </a:r>
            <a:r>
              <a:rPr lang="en-US" sz="1400"/>
              <a:t> content</a:t>
            </a:r>
          </a:p>
          <a:p>
            <a:r>
              <a:rPr lang="en-US" sz="1400"/>
              <a:t> </a:t>
            </a:r>
            <a:r>
              <a:rPr lang="en-US" sz="1400" err="1"/>
              <a:t>ของทุกurl</a:t>
            </a:r>
            <a:r>
              <a:rPr lang="en-US" sz="1400"/>
              <a:t> </a:t>
            </a:r>
            <a:r>
              <a:rPr lang="en-US" sz="1400" err="1"/>
              <a:t>เเล้วแปลงเป็น</a:t>
            </a:r>
            <a:r>
              <a:rPr lang="en-US" sz="1400"/>
              <a:t> csv file</a:t>
            </a:r>
            <a:endParaRPr lang="en-US"/>
          </a:p>
        </p:txBody>
      </p:sp>
      <p:pic>
        <p:nvPicPr>
          <p:cNvPr id="8" name="Picture 8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836FB93-F5EC-6060-782D-1AA07D1F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80" y="2107929"/>
            <a:ext cx="2362200" cy="504825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7257CDE4-9363-F72E-5A0E-34618F252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712648"/>
            <a:ext cx="3505199" cy="32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5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2A1F-A454-1928-F476-0A7615F5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5494" y="230459"/>
            <a:ext cx="10018713" cy="175259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Web Scraping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3D07-FF4B-63E1-082F-8BD2E54F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920" y="157975"/>
            <a:ext cx="10018713" cy="3124201"/>
          </a:xfrm>
        </p:spPr>
        <p:txBody>
          <a:bodyPr/>
          <a:lstStyle/>
          <a:p>
            <a:r>
              <a:rPr lang="en-US"/>
              <a:t>Date Range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85F579-2E85-534F-3DBA-A07850D5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41" y="2215989"/>
            <a:ext cx="2743200" cy="177192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AF05F9-620E-6E4E-C614-A271D4107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912" y="1545912"/>
            <a:ext cx="6181491" cy="47140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4DEE13-D083-4711-8F86-9E83A9C6EC43}"/>
              </a:ext>
            </a:extLst>
          </p:cNvPr>
          <p:cNvSpPr/>
          <p:nvPr/>
        </p:nvSpPr>
        <p:spPr>
          <a:xfrm>
            <a:off x="6688873" y="2116873"/>
            <a:ext cx="2332461" cy="204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1F3F9-6F80-CD9D-399B-3D311FFA336C}"/>
              </a:ext>
            </a:extLst>
          </p:cNvPr>
          <p:cNvSpPr txBox="1"/>
          <p:nvPr/>
        </p:nvSpPr>
        <p:spPr>
          <a:xfrm>
            <a:off x="1754227" y="2813592"/>
            <a:ext cx="2752492" cy="9541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ส่วนของการเลือก</a:t>
            </a:r>
            <a:r>
              <a:rPr lang="en-US" sz="1400"/>
              <a:t> </a:t>
            </a:r>
            <a:r>
              <a:rPr lang="en-US" sz="1400" err="1"/>
              <a:t>ช่วงของวันในการ</a:t>
            </a:r>
            <a:endParaRPr lang="en-US" err="1"/>
          </a:p>
          <a:p>
            <a:r>
              <a:rPr lang="en-US" sz="1400" err="1"/>
              <a:t>เเสดงข้อมูลในตาราง</a:t>
            </a:r>
            <a:r>
              <a:rPr lang="en-US" sz="1400"/>
              <a:t> </a:t>
            </a:r>
            <a:r>
              <a:rPr lang="en-US" sz="1400" err="1"/>
              <a:t>กด</a:t>
            </a:r>
            <a:r>
              <a:rPr lang="en-US" sz="1400"/>
              <a:t> active </a:t>
            </a:r>
            <a:r>
              <a:rPr lang="en-US" sz="1400" err="1"/>
              <a:t>เพื่อ</a:t>
            </a:r>
            <a:endParaRPr lang="en-US" sz="1400"/>
          </a:p>
          <a:p>
            <a:r>
              <a:rPr lang="en-US" sz="1400" err="1"/>
              <a:t>กำหนดช่วงของวัน</a:t>
            </a:r>
            <a:r>
              <a:rPr lang="en-US" sz="1400"/>
              <a:t> </a:t>
            </a:r>
            <a:r>
              <a:rPr lang="en-US" sz="1400" err="1"/>
              <a:t>หากไม่กด</a:t>
            </a:r>
            <a:r>
              <a:rPr lang="en-US" sz="1400"/>
              <a:t> active</a:t>
            </a:r>
          </a:p>
          <a:p>
            <a:r>
              <a:rPr lang="en-US" sz="1400"/>
              <a:t> </a:t>
            </a:r>
            <a:r>
              <a:rPr lang="en-US" sz="1400" err="1"/>
              <a:t>จะเเสดงข้อมูลทั้งหมดเเทน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940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50CF-E460-BA78-C61D-7476A8A9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3274" y="249044"/>
            <a:ext cx="10018713" cy="1752599"/>
          </a:xfrm>
        </p:spPr>
        <p:txBody>
          <a:bodyPr/>
          <a:lstStyle/>
          <a:p>
            <a:r>
              <a:rPr lang="en-US"/>
              <a:t>Web Scraping</a:t>
            </a:r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7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6B2AD6E-11FA-5F68-070A-4C5070994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548" y="1121600"/>
            <a:ext cx="6596974" cy="522990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B3D608-0976-E20C-5A65-FD9996B9CEF4}"/>
              </a:ext>
            </a:extLst>
          </p:cNvPr>
          <p:cNvSpPr/>
          <p:nvPr/>
        </p:nvSpPr>
        <p:spPr>
          <a:xfrm>
            <a:off x="4114464" y="2126054"/>
            <a:ext cx="1812072" cy="3754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F6ADA-9419-BC3D-3A83-236DF1145DF2}"/>
              </a:ext>
            </a:extLst>
          </p:cNvPr>
          <p:cNvSpPr txBox="1"/>
          <p:nvPr/>
        </p:nvSpPr>
        <p:spPr>
          <a:xfrm>
            <a:off x="1252421" y="2144518"/>
            <a:ext cx="2743200" cy="7386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err="1"/>
              <a:t>แถบเเสดงรายชื่อไฟล์ในโฟลเดอร์</a:t>
            </a:r>
            <a:endParaRPr lang="en-US" sz="1400"/>
          </a:p>
          <a:p>
            <a:r>
              <a:rPr lang="en-US" sz="1400" err="1"/>
              <a:t>สามารถกดดับเบิลคลิกที่รายชื่อไฟล์</a:t>
            </a:r>
            <a:endParaRPr lang="en-US" sz="1400"/>
          </a:p>
          <a:p>
            <a:r>
              <a:rPr lang="en-US" sz="1400" err="1"/>
              <a:t>เพื่อเเสดงไฟล์นั้นบนตารางได้</a:t>
            </a:r>
            <a:endParaRPr 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FB9AD-D6A4-3468-4CEA-EA6043FF4E0D}"/>
              </a:ext>
            </a:extLst>
          </p:cNvPr>
          <p:cNvSpPr txBox="1"/>
          <p:nvPr/>
        </p:nvSpPr>
        <p:spPr>
          <a:xfrm>
            <a:off x="1506809" y="9771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แถบโฟลเดอร์</a:t>
            </a:r>
          </a:p>
        </p:txBody>
      </p:sp>
    </p:spTree>
    <p:extLst>
      <p:ext uri="{BB962C8B-B14F-4D97-AF65-F5344CB8AC3E}">
        <p14:creationId xmlns:p14="http://schemas.microsoft.com/office/powerpoint/2010/main" val="183076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Parallax</vt:lpstr>
      <vt:lpstr>Web Scraping</vt:lpstr>
      <vt:lpstr>Gui Web scraping</vt:lpstr>
      <vt:lpstr>Web scraping</vt:lpstr>
      <vt:lpstr>Web scraping</vt:lpstr>
      <vt:lpstr>Web scraping </vt:lpstr>
      <vt:lpstr>Web scraping </vt:lpstr>
      <vt:lpstr>Web Scraping</vt:lpstr>
      <vt:lpstr>Web Scraping </vt:lpstr>
      <vt:lpstr>Web Scraping  </vt:lpstr>
      <vt:lpstr>Web Scraping   </vt:lpstr>
      <vt:lpstr>Web scraping</vt:lpstr>
      <vt:lpstr>Twitter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Thaweesuk sutaweesup</dc:creator>
  <cp:revision>10</cp:revision>
  <dcterms:created xsi:type="dcterms:W3CDTF">2022-04-04T04:16:20Z</dcterms:created>
  <dcterms:modified xsi:type="dcterms:W3CDTF">2022-05-05T08:08:57Z</dcterms:modified>
</cp:coreProperties>
</file>