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ลักษณะสีอ่อน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A39-015A-4230-8F17-90975A16562B}" type="datetimeFigureOut">
              <a:rPr lang="th-TH" smtClean="0"/>
              <a:t>15/12/56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7483C6-98C6-4980-9569-D92AE4014C04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A39-015A-4230-8F17-90975A16562B}" type="datetimeFigureOut">
              <a:rPr lang="th-TH" smtClean="0"/>
              <a:t>15/12/56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83C6-98C6-4980-9569-D92AE4014C0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A39-015A-4230-8F17-90975A16562B}" type="datetimeFigureOut">
              <a:rPr lang="th-TH" smtClean="0"/>
              <a:t>15/12/56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83C6-98C6-4980-9569-D92AE4014C0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A39-015A-4230-8F17-90975A16562B}" type="datetimeFigureOut">
              <a:rPr lang="th-TH" smtClean="0"/>
              <a:t>15/12/56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83C6-98C6-4980-9569-D92AE4014C0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A39-015A-4230-8F17-90975A16562B}" type="datetimeFigureOut">
              <a:rPr lang="th-TH" smtClean="0"/>
              <a:t>15/12/56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83C6-98C6-4980-9569-D92AE4014C04}" type="slidenum">
              <a:rPr lang="th-TH" smtClean="0"/>
              <a:t>‹#›</a:t>
            </a:fld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A39-015A-4230-8F17-90975A16562B}" type="datetimeFigureOut">
              <a:rPr lang="th-TH" smtClean="0"/>
              <a:t>15/12/56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83C6-98C6-4980-9569-D92AE4014C04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A39-015A-4230-8F17-90975A16562B}" type="datetimeFigureOut">
              <a:rPr lang="th-TH" smtClean="0"/>
              <a:t>15/12/56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83C6-98C6-4980-9569-D92AE4014C04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A39-015A-4230-8F17-90975A16562B}" type="datetimeFigureOut">
              <a:rPr lang="th-TH" smtClean="0"/>
              <a:t>15/12/56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83C6-98C6-4980-9569-D92AE4014C0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A39-015A-4230-8F17-90975A16562B}" type="datetimeFigureOut">
              <a:rPr lang="th-TH" smtClean="0"/>
              <a:t>15/12/56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83C6-98C6-4980-9569-D92AE4014C0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A39-015A-4230-8F17-90975A16562B}" type="datetimeFigureOut">
              <a:rPr lang="th-TH" smtClean="0"/>
              <a:t>15/12/56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83C6-98C6-4980-9569-D92AE4014C0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A39-015A-4230-8F17-90975A16562B}" type="datetimeFigureOut">
              <a:rPr lang="th-TH" smtClean="0"/>
              <a:t>15/12/56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83C6-98C6-4980-9569-D92AE4014C0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B9FEA39-015A-4230-8F17-90975A16562B}" type="datetimeFigureOut">
              <a:rPr lang="th-TH" smtClean="0"/>
              <a:t>15/12/56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47483C6-98C6-4980-9569-D92AE4014C04}" type="slidenum">
              <a:rPr lang="th-TH" smtClean="0"/>
              <a:t>‹#›</a:t>
            </a:fld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haimail.com/cgi-bin/forg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tara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4267200"/>
          </a:xfrm>
        </p:spPr>
        <p:txBody>
          <a:bodyPr/>
          <a:lstStyle/>
          <a:p>
            <a:pPr algn="ctr"/>
            <a:r>
              <a:rPr lang="en-US" sz="9600" dirty="0" smtClean="0">
                <a:latin typeface="Gabriola" panose="04040605051002020D02" pitchFamily="82" charset="0"/>
              </a:rPr>
              <a:t/>
            </a:r>
            <a:br>
              <a:rPr lang="en-US" sz="9600" dirty="0" smtClean="0">
                <a:latin typeface="Gabriola" panose="04040605051002020D02" pitchFamily="82" charset="0"/>
              </a:rPr>
            </a:br>
            <a:r>
              <a:rPr lang="en-US" sz="9600" dirty="0">
                <a:latin typeface="Gabriola" panose="04040605051002020D02" pitchFamily="82" charset="0"/>
              </a:rPr>
              <a:t/>
            </a:r>
            <a:br>
              <a:rPr lang="en-US" sz="9600" dirty="0">
                <a:latin typeface="Gabriola" panose="04040605051002020D02" pitchFamily="82" charset="0"/>
              </a:rPr>
            </a:br>
            <a:r>
              <a:rPr lang="en-US" sz="9600" dirty="0" smtClean="0">
                <a:latin typeface="Gabriola" panose="04040605051002020D02" pitchFamily="82" charset="0"/>
              </a:rPr>
              <a:t>E/R </a:t>
            </a:r>
            <a:r>
              <a:rPr lang="en-US" sz="9600" dirty="0">
                <a:latin typeface="Gabriola" panose="04040605051002020D02" pitchFamily="82" charset="0"/>
              </a:rPr>
              <a:t>Table 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sz="3200" dirty="0">
                <a:latin typeface="Gabriola" panose="04040605051002020D02" pitchFamily="82" charset="0"/>
              </a:rPr>
              <a:t>present </a:t>
            </a:r>
            <a:r>
              <a:rPr lang="en-US" sz="3200" dirty="0" smtClean="0">
                <a:latin typeface="Gabriola" panose="04040605051002020D02" pitchFamily="82" charset="0"/>
              </a:rPr>
              <a:t>by</a:t>
            </a:r>
            <a:r>
              <a:rPr lang="en-US" sz="3200" dirty="0">
                <a:latin typeface="Gabriola" panose="04040605051002020D02" pitchFamily="82" charset="0"/>
              </a:rPr>
              <a:t/>
            </a:r>
            <a:br>
              <a:rPr lang="en-US" sz="3200" dirty="0">
                <a:latin typeface="Gabriola" panose="04040605051002020D02" pitchFamily="82" charset="0"/>
              </a:rPr>
            </a:br>
            <a:r>
              <a:rPr lang="en-US" sz="3200" dirty="0" err="1" smtClean="0">
                <a:latin typeface="Gabriola" panose="04040605051002020D02" pitchFamily="82" charset="0"/>
              </a:rPr>
              <a:t>ThaWiphon</a:t>
            </a:r>
            <a:r>
              <a:rPr lang="en-US" sz="3200" dirty="0" smtClean="0">
                <a:latin typeface="Gabriola" panose="04040605051002020D02" pitchFamily="82" charset="0"/>
              </a:rPr>
              <a:t> </a:t>
            </a:r>
            <a:r>
              <a:rPr lang="en-US" sz="3200" dirty="0" err="1" smtClean="0">
                <a:latin typeface="Gabriola" panose="04040605051002020D02" pitchFamily="82" charset="0"/>
              </a:rPr>
              <a:t>Phoonsawat</a:t>
            </a:r>
            <a:r>
              <a:rPr lang="en-US" sz="3200" dirty="0" smtClean="0">
                <a:latin typeface="Gabriola" panose="04040605051002020D02" pitchFamily="82" charset="0"/>
              </a:rPr>
              <a:t/>
            </a:r>
            <a:br>
              <a:rPr lang="en-US" sz="3200" dirty="0" smtClean="0">
                <a:latin typeface="Gabriola" panose="04040605051002020D02" pitchFamily="82" charset="0"/>
              </a:rPr>
            </a:br>
            <a:r>
              <a:rPr lang="en-US" sz="3200" dirty="0" smtClean="0">
                <a:latin typeface="Gabriola" panose="04040605051002020D02" pitchFamily="82" charset="0"/>
              </a:rPr>
              <a:t>No.544259118 </a:t>
            </a:r>
            <a:r>
              <a:rPr lang="en-US" sz="3200" dirty="0">
                <a:latin typeface="Gabriola" panose="04040605051002020D02" pitchFamily="82" charset="0"/>
              </a:rPr>
              <a:t>Class. 54/94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1027" name="Picture 3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22804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088899" cy="606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2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E/R Table for sign </a:t>
            </a:r>
            <a:r>
              <a:rPr lang="en-US" dirty="0" smtClean="0">
                <a:latin typeface="Gabriola" panose="04040605051002020D02" pitchFamily="82" charset="0"/>
              </a:rPr>
              <a:t>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(จากเว็บไซด์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https://www.thaimail.com)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851682"/>
              </p:ext>
            </p:extLst>
          </p:nvPr>
        </p:nvGraphicFramePr>
        <p:xfrm>
          <a:off x="1009650" y="1806575"/>
          <a:ext cx="7234760" cy="4057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086"/>
                <a:gridCol w="1080120"/>
                <a:gridCol w="1080120"/>
                <a:gridCol w="2160240"/>
                <a:gridCol w="1728194"/>
              </a:tblGrid>
              <a:tr h="765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Event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Type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Time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Physical Response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Procedure / Steps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765646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Calibri"/>
                          <a:ea typeface="Calibri"/>
                          <a:cs typeface="Angsana New"/>
                        </a:rPr>
                        <a:t>การสมัครสมาชิก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โดยตรงผ่านทางเว็บไซด์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7 </a:t>
                      </a:r>
                      <a:r>
                        <a:rPr lang="th-TH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นาที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จะขึ้นหน้าเว็บ มุมบนซ้ายมือ จะขึ้น </a:t>
                      </a:r>
                      <a:r>
                        <a:rPr lang="th-TH" sz="2400" b="1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สมัครสมาชิก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 เปิดหน้าเว็บ</a:t>
                      </a:r>
                      <a:r>
                        <a:rPr lang="en-US" sz="1600" b="1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https://www.thaimail.com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76564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หน้าเว็บเปลี่ยนไป เป็นหน้าเงื่อนไขการใช้บริการไทย</a:t>
                      </a:r>
                      <a:r>
                        <a:rPr lang="th-TH" sz="2400" dirty="0" err="1">
                          <a:effectLst/>
                          <a:latin typeface="Calibri"/>
                          <a:ea typeface="Calibri"/>
                          <a:cs typeface="Angsana New"/>
                        </a:rPr>
                        <a:t>เมลล์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คลิก </a:t>
                      </a:r>
                      <a:r>
                        <a:rPr lang="th-TH" sz="2400" b="1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สมัครสมาชิก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76564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/>
                          <a:ea typeface="Calibri"/>
                          <a:cs typeface="Angsana New"/>
                        </a:rPr>
                        <a:t>หน้าเว็บเปลี่ยนไปเป็นหน้าสำหรับกรอกข้อมูลสมาชิก</a:t>
                      </a:r>
                      <a:endParaRPr lang="en-US" sz="2400" dirty="0">
                        <a:effectLst/>
                        <a:latin typeface="Angsana New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คลิก </a:t>
                      </a: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  </a:t>
                      </a:r>
                      <a:endParaRPr lang="th-TH" sz="2400" dirty="0" smtClean="0">
                        <a:effectLst/>
                        <a:latin typeface="Angsana New"/>
                        <a:ea typeface="Calibri"/>
                        <a:cs typeface="Cordia New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effectLst/>
                          <a:latin typeface="Angsana New"/>
                          <a:ea typeface="Calibri"/>
                          <a:cs typeface="Cordia New"/>
                        </a:rPr>
                        <a:t>(</a:t>
                      </a:r>
                      <a:r>
                        <a:rPr lang="th-TH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เงื่อนไขการใช้บริการไทย</a:t>
                      </a:r>
                      <a:r>
                        <a:rPr lang="th-TH" sz="2400" dirty="0" err="1">
                          <a:effectLst/>
                          <a:latin typeface="Angsana New"/>
                          <a:ea typeface="Calibri"/>
                          <a:cs typeface="Cordia New"/>
                        </a:rPr>
                        <a:t>เมลล์</a:t>
                      </a:r>
                      <a:r>
                        <a:rPr lang="th-TH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859066"/>
            <a:ext cx="7858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81128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E/R Table for sign up</a:t>
            </a:r>
            <a:endParaRPr lang="th-TH" dirty="0">
              <a:latin typeface="Gabriola" panose="04040605051002020D02" pitchFamily="82" charset="0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325719"/>
              </p:ext>
            </p:extLst>
          </p:nvPr>
        </p:nvGraphicFramePr>
        <p:xfrm>
          <a:off x="457200" y="1600200"/>
          <a:ext cx="8229600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448"/>
                <a:gridCol w="1080120"/>
                <a:gridCol w="1080120"/>
                <a:gridCol w="2808312"/>
                <a:gridCol w="231460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Event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Type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Time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Physical Response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Procedure / Steps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370840">
                <a:tc rowSpan="2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thaiDi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ถ้ากรอกข้อมูลไม่ครบทุกช่องจะทำการลงทะเบียนไปหน้าต่อไปไม่ได้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 algn="thaiDi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ชื่อสมาชิกต้องมีความยาวอย่างน้อย 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3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ตัวอักษร ต้องขึ้นด้วย 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a-z ,0-9 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เท่านั้น ห้ามมีช่องว่างในชื่ออย่างเด็กขาด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 algn="thaiDi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ถ้ากดตรวจสอบชื่อ ถ้าชื่อนั้นมีคนใช้แล้วจะขึ้นข้อความเตือนสีแดงว่า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“</a:t>
                      </a:r>
                      <a:r>
                        <a:rPr lang="th-TH" sz="1600" dirty="0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มีผู้ใช้แล้ว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”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 แต่ถ้ายังไม่มีขึ้นข้อความเตือนเขียวว่า 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“ </a:t>
                      </a:r>
                      <a:r>
                        <a:rPr lang="th-TH" sz="1600" dirty="0">
                          <a:solidFill>
                            <a:srgbClr val="33CC3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ชื้อนี้ยังว่าง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”</a:t>
                      </a:r>
                    </a:p>
                    <a:p>
                      <a:pPr marL="342900" lvl="0" indent="-342900" algn="thaiDi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การกรอกรหัสผ่าน ความยาวอย่างน้อย 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4 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ตัวอักษร แต่ไม่เกิน 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30 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ตัวอักษร ควรใช้ตัวอักษรภาษาอังกฤษ (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a-z, A-Z), 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ตัวเลข (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0-9) 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และตัวอักษรพิเศษอื่น ๆ (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$, #, @, !, %, &amp;, *, +, -)</a:t>
                      </a:r>
                    </a:p>
                    <a:p>
                      <a:pPr marL="457200" algn="thaiDist"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กรอกข้อมูล ดังนี้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6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ส่วนที่</a:t>
                      </a:r>
                      <a:r>
                        <a:rPr lang="en-US" sz="16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1</a:t>
                      </a:r>
                      <a:r>
                        <a:rPr lang="th-TH" sz="16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กรอกข้อมูลส่วนตัว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1.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ชื่อ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นามสกุล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ที่อยู่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รหัสไปรษณีย์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หมายเลขโทรศัพท์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6.</a:t>
                      </a: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เพศ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7.</a:t>
                      </a: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วันเกิด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8.</a:t>
                      </a: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สาขาอาชีพ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6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ส่วนที่</a:t>
                      </a:r>
                      <a:r>
                        <a:rPr lang="en-US" sz="16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2</a:t>
                      </a:r>
                      <a:r>
                        <a:rPr lang="th-TH" sz="16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กรอกข้อมูลสมาชิก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1.</a:t>
                      </a: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ชื่อสมาชิก (ตรวจสอบชื่อ)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รหัสผ่าน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ยืนยันรหัสผ่าน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คำถาม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th-TH" sz="1600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คำตอบ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หน้าเว็บเปลี่ยนไป เป็นหน้า </a:t>
                      </a:r>
                      <a:r>
                        <a:rPr lang="th-TH" sz="1600" b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หน้าที่การงาน</a:t>
                      </a:r>
                      <a:r>
                        <a:rPr lang="th-TH" sz="16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และ</a:t>
                      </a:r>
                      <a:r>
                        <a:rPr lang="th-TH" sz="1600" b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ความสนใจ</a:t>
                      </a:r>
                      <a:endParaRPr lang="en-US" sz="16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 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01" y="5877272"/>
            <a:ext cx="7239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3" y="4869160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3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E/R Table for sign up</a:t>
            </a:r>
            <a:endParaRPr lang="th-TH" dirty="0">
              <a:latin typeface="Gabriola" panose="04040605051002020D02" pitchFamily="82" charset="0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91892"/>
              </p:ext>
            </p:extLst>
          </p:nvPr>
        </p:nvGraphicFramePr>
        <p:xfrm>
          <a:off x="529208" y="1619956"/>
          <a:ext cx="8229600" cy="506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448"/>
                <a:gridCol w="1008112"/>
                <a:gridCol w="1008112"/>
                <a:gridCol w="2952328"/>
                <a:gridCol w="231460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Event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Physical Response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Procedure / Steps</a:t>
                      </a:r>
                    </a:p>
                  </a:txBody>
                  <a:tcPr marL="68580" marR="68580" marT="0" marB="0"/>
                </a:tc>
              </a:tr>
              <a:tr h="370840">
                <a:tc rowSpan="2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ถ้ากรอกข้อมูลไม่ครบทุกช่องจะทำการลงทะเบียนไปหน้าต่อไปไม่ได้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กรอกส่วนที่ </a:t>
                      </a: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1 </a:t>
                      </a:r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หน้าที่การงาน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1.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ชื่อบริษัท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2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.ตำแหน่ง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รายได้เฉลี่ยต่อ</a:t>
                      </a:r>
                      <a:r>
                        <a:rPr lang="th-TH" sz="18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เดือน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4.ขนาดองค์กร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5.บัตร</a:t>
                      </a:r>
                      <a:r>
                        <a:rPr lang="th-TH" sz="1800" dirty="0" err="1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เคดิต</a:t>
                      </a:r>
                      <a:endParaRPr lang="th-TH" sz="1800" dirty="0" smtClean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1800" b="1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กรอกส่วนที่ 2 ความสนใจ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คลิกเลือกที่หัวข้อ ที่คุณต้องการรับข้อมูลข่าวสารเพิ่มเติม จากไทยเมล์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1955120"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หน้าเว็บเปลี่ยนไป  เป็น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th-TH" sz="18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คลิก</a:t>
                      </a:r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947753"/>
            <a:ext cx="2016224" cy="1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652" y="4819165"/>
            <a:ext cx="5048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31466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8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E/R Table for sign up</a:t>
            </a:r>
            <a:endParaRPr lang="th-TH" dirty="0">
              <a:latin typeface="Gabriola" panose="04040605051002020D02" pitchFamily="82" charset="0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179542"/>
              </p:ext>
            </p:extLst>
          </p:nvPr>
        </p:nvGraphicFramePr>
        <p:xfrm>
          <a:off x="457200" y="1600200"/>
          <a:ext cx="8229600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472"/>
                <a:gridCol w="1080120"/>
                <a:gridCol w="1152128"/>
                <a:gridCol w="318896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Event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Physical Response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Procedure / Steps</a:t>
                      </a:r>
                    </a:p>
                  </a:txBody>
                  <a:tcPr marL="68580" marR="68580" marT="0" marB="0"/>
                </a:tc>
              </a:tr>
              <a:tr h="370840">
                <a:tc rowSpan="2">
                  <a:txBody>
                    <a:bodyPr/>
                    <a:lstStyle/>
                    <a:p>
                      <a:endParaRPr lang="th-TH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h-TH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ngsana New"/>
                        </a:rPr>
                        <a:t>ถ้ากรอก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Calibri"/>
                          <a:cs typeface="Cordia New"/>
                        </a:rPr>
                        <a:t> Username 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ngsana New"/>
                        </a:rPr>
                        <a:t>หรือ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Calibri"/>
                          <a:cs typeface="Cordia New"/>
                        </a:rPr>
                        <a:t> Password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ngsana New"/>
                        </a:rPr>
                        <a:t> ไม่ถูกต้องจะขึ้นข้อความเตือนว่า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Calibri"/>
                          <a:cs typeface="Cordia New"/>
                        </a:rPr>
                        <a:t>“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Angsana New"/>
                          <a:ea typeface="Calibri"/>
                          <a:cs typeface="Cordia New"/>
                        </a:rPr>
                        <a:t> </a:t>
                      </a:r>
                      <a:r>
                        <a:rPr lang="th-TH" sz="2400" dirty="0">
                          <a:solidFill>
                            <a:srgbClr val="666666"/>
                          </a:solidFill>
                          <a:effectLst/>
                          <a:latin typeface="Angsana New"/>
                          <a:ea typeface="Calibri"/>
                          <a:cs typeface="Cordia New"/>
                        </a:rPr>
                        <a:t>ชื่อผู้ใช้ หรือรหัสผ่านผิด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Angsana New"/>
                          <a:ea typeface="Calibri"/>
                          <a:cs typeface="Cordia New"/>
                        </a:rPr>
                        <a:t> </a:t>
                      </a:r>
                      <a:r>
                        <a:rPr lang="th-TH" sz="2400" u="none" strike="noStrike" dirty="0">
                          <a:solidFill>
                            <a:srgbClr val="4040A0"/>
                          </a:solidFill>
                          <a:effectLst/>
                          <a:latin typeface="Calibri"/>
                          <a:ea typeface="Calibri"/>
                          <a:cs typeface="Angsana New"/>
                          <a:hlinkClick r:id="rId2"/>
                        </a:rPr>
                        <a:t>คุณลืมรหัสผ่านหรือเปล่า</a:t>
                      </a:r>
                      <a:r>
                        <a:rPr lang="en-US" sz="2400" u="none" strike="noStrike" dirty="0">
                          <a:solidFill>
                            <a:srgbClr val="4040A0"/>
                          </a:solidFill>
                          <a:effectLst/>
                          <a:latin typeface="Angsana New"/>
                          <a:ea typeface="Calibri"/>
                          <a:cs typeface="Cordia New"/>
                          <a:hlinkClick r:id="rId2"/>
                        </a:rPr>
                        <a:t>?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Calibri"/>
                          <a:cs typeface="Cordia New"/>
                        </a:rPr>
                        <a:t>”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ngsana New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ngsana New"/>
                        </a:rPr>
                        <a:t>กรอกข้อมูล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Calibri"/>
                          <a:cs typeface="Cordia New"/>
                        </a:rPr>
                        <a:t>1.Username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Calibri"/>
                          <a:cs typeface="Cordia New"/>
                        </a:rPr>
                        <a:t>2. Password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Calibri"/>
                          <a:cs typeface="Cordia New"/>
                        </a:rPr>
                        <a:t>3. Language  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th-TH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หน้าเว็บเปลี่ยนไป  เข้าสู่หน้า</a:t>
                      </a:r>
                      <a:r>
                        <a:rPr lang="th-TH" sz="2400" dirty="0" err="1">
                          <a:effectLst/>
                          <a:latin typeface="Calibri"/>
                          <a:ea typeface="Calibri"/>
                          <a:cs typeface="Angsana New"/>
                        </a:rPr>
                        <a:t>โปร</a:t>
                      </a:r>
                      <a:r>
                        <a:rPr lang="th-TH" sz="24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ไฟล์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คลิก   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93305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09119"/>
            <a:ext cx="1868487" cy="17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8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E/R Table for sign </a:t>
            </a:r>
            <a:r>
              <a:rPr lang="en-US" dirty="0" smtClean="0">
                <a:latin typeface="Gabriola" panose="04040605051002020D02" pitchFamily="82" charset="0"/>
              </a:rPr>
              <a:t>up</a:t>
            </a:r>
            <a:r>
              <a:rPr lang="th-TH" dirty="0" smtClean="0">
                <a:latin typeface="Gabriola" panose="04040605051002020D02" pitchFamily="82" charset="0"/>
              </a:rPr>
              <a:t/>
            </a:r>
            <a:br>
              <a:rPr lang="th-TH" dirty="0" smtClean="0">
                <a:latin typeface="Gabriola" panose="04040605051002020D02" pitchFamily="82" charset="0"/>
              </a:rPr>
            </a:br>
            <a:r>
              <a:rPr lang="th-TH" sz="2400" dirty="0" smtClean="0">
                <a:latin typeface="Gabriola" panose="04040605051002020D02" pitchFamily="82" charset="0"/>
              </a:rPr>
              <a:t>(</a:t>
            </a:r>
            <a:r>
              <a:rPr lang="th-TH" sz="2400" dirty="0">
                <a:latin typeface="Gabriola" panose="04040605051002020D02" pitchFamily="82" charset="0"/>
              </a:rPr>
              <a:t>กำหนดเอง)</a:t>
            </a: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27221"/>
              </p:ext>
            </p:extLst>
          </p:nvPr>
        </p:nvGraphicFramePr>
        <p:xfrm>
          <a:off x="457200" y="1600200"/>
          <a:ext cx="8229600" cy="409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472"/>
                <a:gridCol w="1152128"/>
                <a:gridCol w="1152128"/>
                <a:gridCol w="3116952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Event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Physical Response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Procedure / Steps</a:t>
                      </a:r>
                    </a:p>
                  </a:txBody>
                  <a:tcPr marL="68580" marR="68580" marT="0" marB="0"/>
                </a:tc>
              </a:tr>
              <a:tr h="37084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การสมัครสมาชิก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โดยตรงผ่านทางเว็บไซด์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ประมาณ 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นาที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ตรงมุมขวาบน จะมีปุ่มลงทะเบียน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เปิดหน้าเว็บ</a:t>
                      </a:r>
                      <a:endParaRPr lang="en-US" sz="20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หน้าเว็บเปลี่ยนไป เป็นหน้าให้กรอกข้อมูลการสมัครสมาชิก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 ปุ่มลงทะเบียน</a:t>
                      </a:r>
                      <a:endParaRPr lang="en-US" sz="20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1.. </a:t>
                      </a: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จะปรากฏ เครื่องหมายผิด  </a:t>
                      </a:r>
                      <a:r>
                        <a:rPr lang="th-TH" sz="20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 </a:t>
                      </a: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เมื่อกรอกข้อมูลผิดหรือ ไม่ได้กรอกตรงไหน และ  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E-mail </a:t>
                      </a: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ไปตรงกับที่มีอยู่จะปรากฏเครื่องหมายแบบนี้ 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2</a:t>
                      </a: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.ถ้ากรอกข้อมูลถูกต้องและ 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E-mail </a:t>
                      </a: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ไม่ไปตรงกับที่มีอยู่จะปรากฏเครื่องหมายถูก  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กรอกข้อมูลการสมัครสมาชิก ดังนี้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ชื่อ-นามสกุล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วันเกิด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เพศ 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เบอร์โทรศัพท์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E-mail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รหัสผ่าน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ยืนยันรหัสผ่าน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32" y="3237808"/>
            <a:ext cx="216024" cy="22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4149080"/>
            <a:ext cx="3238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7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E/R Table for sign up</a:t>
            </a:r>
            <a:endParaRPr lang="th-TH" dirty="0">
              <a:latin typeface="Gabriola" panose="04040605051002020D02" pitchFamily="82" charset="0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560275"/>
              </p:ext>
            </p:extLst>
          </p:nvPr>
        </p:nvGraphicFramePr>
        <p:xfrm>
          <a:off x="457200" y="1600200"/>
          <a:ext cx="8229600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80"/>
                <a:gridCol w="1224136"/>
                <a:gridCol w="1152128"/>
                <a:gridCol w="297293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Event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Physical Response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Procedure / Steps</a:t>
                      </a:r>
                    </a:p>
                  </a:txBody>
                  <a:tcPr marL="68580" marR="68580" marT="0" marB="0"/>
                </a:tc>
              </a:tr>
              <a:tr h="370840">
                <a:tc rowSpan="4">
                  <a:txBody>
                    <a:bodyPr/>
                    <a:lstStyle/>
                    <a:p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หน้าเว็บเปลี่ยนไป ปรากฏหน้าจอตรวจสอบความถูกต้อง โดยผู้ใช้จะต้องทำการเข้าไปยืนยันตัวตนทาง </a:t>
                      </a: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e-mail </a:t>
                      </a: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อีกครั้งเพื่อให้การสมัครสมาชิกสมบูรณ์ 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 </a:t>
                      </a:r>
                      <a:r>
                        <a:rPr lang="th-TH" sz="24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ตกลง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มี </a:t>
                      </a:r>
                      <a:r>
                        <a:rPr lang="en-US" sz="24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link</a:t>
                      </a: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ข้อความจากทางเว็บไซด์ที่ทำการสมัครไปเมื่อซักครู่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Login e-mail </a:t>
                      </a: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ส่วนตัว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ขึ้น </a:t>
                      </a: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tab </a:t>
                      </a: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หน้าเว็บอีก</a:t>
                      </a:r>
                      <a:r>
                        <a:rPr lang="th-TH" sz="2400" dirty="0" err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อันนึง</a:t>
                      </a: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ไปยังเว็บไซด์ที่สมัครไปเมื่อซักครู่ และมีข้อความยินดีต้อนรับ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 </a:t>
                      </a:r>
                      <a:r>
                        <a:rPr lang="en-US" sz="24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link 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หน้าเว็บเปลี่ยนไปเป็นหน้า</a:t>
                      </a:r>
                      <a:r>
                        <a:rPr lang="th-TH" sz="2400" dirty="0" err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โปร</a:t>
                      </a: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ไฟล์ส่วนตัว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 </a:t>
                      </a:r>
                      <a:r>
                        <a:rPr lang="th-TH" sz="24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เข้าสู่หน้า</a:t>
                      </a:r>
                      <a:r>
                        <a:rPr lang="th-TH" sz="2400" b="1" dirty="0" err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โปร</a:t>
                      </a:r>
                      <a:r>
                        <a:rPr lang="th-TH" sz="24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ไฟล์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42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69160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E/R Table search for </a:t>
            </a:r>
            <a:r>
              <a:rPr lang="en-US" dirty="0" smtClean="0">
                <a:latin typeface="Gabriola" panose="04040605051002020D02" pitchFamily="82" charset="0"/>
              </a:rPr>
              <a:t>order</a:t>
            </a:r>
            <a:r>
              <a:rPr lang="en-US" dirty="0">
                <a:latin typeface="Gabriola" panose="04040605051002020D02" pitchFamily="82" charset="0"/>
              </a:rPr>
              <a:t/>
            </a:r>
            <a:br>
              <a:rPr lang="en-US" dirty="0">
                <a:latin typeface="Gabriola" panose="04040605051002020D02" pitchFamily="82" charset="0"/>
              </a:rPr>
            </a:br>
            <a:r>
              <a:rPr lang="en-US" sz="2400" dirty="0">
                <a:latin typeface="Gabriola" panose="04040605051002020D02" pitchFamily="82" charset="0"/>
              </a:rPr>
              <a:t>(</a:t>
            </a:r>
            <a:r>
              <a:rPr lang="en-US" sz="2400" dirty="0" smtClean="0">
                <a:latin typeface="Gabriola" panose="04040605051002020D02" pitchFamily="82" charset="0"/>
              </a:rPr>
              <a:t>http</a:t>
            </a:r>
            <a:r>
              <a:rPr lang="en-US" sz="2400" dirty="0">
                <a:latin typeface="Gabriola" panose="04040605051002020D02" pitchFamily="82" charset="0"/>
              </a:rPr>
              <a:t>://www.tarad.com</a:t>
            </a:r>
            <a:r>
              <a:rPr lang="en-US" sz="2400" dirty="0" smtClean="0">
                <a:latin typeface="Gabriola" panose="04040605051002020D02" pitchFamily="82" charset="0"/>
              </a:rPr>
              <a:t>/)</a:t>
            </a:r>
            <a:endParaRPr lang="th-TH" sz="2400" dirty="0">
              <a:latin typeface="Gabriola" panose="04040605051002020D02" pitchFamily="82" charset="0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350214"/>
              </p:ext>
            </p:extLst>
          </p:nvPr>
        </p:nvGraphicFramePr>
        <p:xfrm>
          <a:off x="457200" y="1600200"/>
          <a:ext cx="8229600" cy="484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448"/>
                <a:gridCol w="936104"/>
                <a:gridCol w="936104"/>
                <a:gridCol w="2880320"/>
                <a:gridCol w="2530624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Event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Physical Response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Procedure / Steps</a:t>
                      </a:r>
                    </a:p>
                  </a:txBody>
                  <a:tcPr marL="68580" marR="68580" marT="0" marB="0"/>
                </a:tc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ค้นหาสินค้า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(กล้องดิจิตอล)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โดยตรงผ่านทางเว็บไซด์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30 </a:t>
                      </a:r>
                      <a:r>
                        <a:rPr lang="th-TH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วินาที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ngsana New"/>
                        </a:rPr>
                        <a:t>มีให้ค้นหาสินค้าอยู่ตรงกลางด้านบน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เปิดเว็บ </a:t>
                      </a:r>
                      <a:r>
                        <a:rPr lang="en-US" sz="2400" u="sng" dirty="0">
                          <a:solidFill>
                            <a:srgbClr val="000000"/>
                          </a:solidFill>
                          <a:effectLst/>
                          <a:latin typeface="Angsana New"/>
                          <a:ea typeface="Calibri"/>
                          <a:cs typeface="Cordia New"/>
                          <a:hlinkClick r:id="rId2"/>
                        </a:rPr>
                        <a:t>http://www.tarad.com/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195121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effectLst/>
                          <a:latin typeface="Calibri"/>
                          <a:ea typeface="Calibri"/>
                          <a:cs typeface="Angsana New"/>
                        </a:rPr>
                        <a:t>แสดง</a:t>
                      </a:r>
                      <a:endParaRPr lang="en-US" sz="2400" dirty="0" smtClean="0">
                        <a:effectLst/>
                        <a:latin typeface="Calibri"/>
                        <a:ea typeface="Calibri"/>
                        <a:cs typeface="Angsan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ngsana New"/>
                        </a:rPr>
                        <a:t>พิมพ์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ngsana New"/>
                        </a:rPr>
                        <a:t>กล้องดิจิตอล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ngsana New"/>
                        </a:rPr>
                        <a:t>ในช่อง</a:t>
                      </a:r>
                      <a:r>
                        <a:rPr lang="th-TH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ngsana New"/>
                        </a:rPr>
                        <a:t>ค้นหา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Calibri"/>
                          <a:ea typeface="Calibri"/>
                          <a:cs typeface="Angsana New"/>
                        </a:rPr>
                        <a:t>หน้าเว็บเปลี่ยนไปแสดงรายการสินค้าทั้งหมด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คลิก 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39" y="3138095"/>
            <a:ext cx="2562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17" y="4802163"/>
            <a:ext cx="6286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619500"/>
            <a:ext cx="2276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02163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4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E/R Table search for </a:t>
            </a:r>
            <a:r>
              <a:rPr lang="en-US" dirty="0" smtClean="0">
                <a:latin typeface="Gabriola" panose="04040605051002020D02" pitchFamily="82" charset="0"/>
              </a:rPr>
              <a:t>order</a:t>
            </a:r>
            <a:br>
              <a:rPr lang="en-US" dirty="0" smtClean="0">
                <a:latin typeface="Gabriola" panose="04040605051002020D02" pitchFamily="82" charset="0"/>
              </a:rPr>
            </a:br>
            <a:r>
              <a:rPr lang="th-TH" sz="2800" dirty="0" smtClean="0">
                <a:latin typeface="Gabriola" panose="04040605051002020D02" pitchFamily="82" charset="0"/>
              </a:rPr>
              <a:t>(กำหนดเอง)</a:t>
            </a:r>
            <a:endParaRPr lang="th-TH" sz="2800" dirty="0">
              <a:latin typeface="Gabriola" panose="04040605051002020D02" pitchFamily="82" charset="0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408857"/>
              </p:ext>
            </p:extLst>
          </p:nvPr>
        </p:nvGraphicFramePr>
        <p:xfrm>
          <a:off x="457200" y="1600200"/>
          <a:ext cx="8229600" cy="2259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464"/>
                <a:gridCol w="1008112"/>
                <a:gridCol w="1008112"/>
                <a:gridCol w="2880320"/>
                <a:gridCol w="2242592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Event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Physical Response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Procedure/steps</a:t>
                      </a:r>
                    </a:p>
                  </a:txBody>
                  <a:tcPr marL="68580" marR="68580" marT="0" marB="0"/>
                </a:tc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ค้นหาสินค้า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โดยตรงผ่านทางเว็บไซด์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20 </a:t>
                      </a: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วินาที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มีให้ค้นหาสินค้าอยู่ตรงมุมขวาบน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เปิดเว็บไซด์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ขึ้นชื่อสินค้าที่เกี่ยวข้องประมาณ </a:t>
                      </a:r>
                      <a:r>
                        <a:rPr lang="en-US" sz="24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10 </a:t>
                      </a:r>
                      <a:r>
                        <a:rPr lang="th-TH" sz="24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รายการ</a:t>
                      </a:r>
                      <a:endParaRPr lang="en-US" sz="24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พิมพ์สินค้าที่ต้องการค้นหาลงในช่องค้นหาสินค้า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แสดงรายการสินค้าทั้งหมด</a:t>
                      </a:r>
                      <a:endParaRPr lang="en-US" sz="24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 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21088"/>
            <a:ext cx="304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4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75</TotalTime>
  <Words>670</Words>
  <Application>Microsoft Office PowerPoint</Application>
  <PresentationFormat>นำเสนอทางหน้าจอ (4:3)</PresentationFormat>
  <Paragraphs>165</Paragraphs>
  <Slides>10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10</vt:i4>
      </vt:variant>
    </vt:vector>
  </HeadingPairs>
  <TitlesOfParts>
    <vt:vector size="11" baseType="lpstr">
      <vt:lpstr>Executive</vt:lpstr>
      <vt:lpstr>  E/R Table  present by ThaWiphon Phoonsawat No.544259118 Class. 54/94 </vt:lpstr>
      <vt:lpstr>E/R Table for sign up (จากเว็บไซด์ https://www.thaimail.com)</vt:lpstr>
      <vt:lpstr>E/R Table for sign up</vt:lpstr>
      <vt:lpstr>E/R Table for sign up</vt:lpstr>
      <vt:lpstr>E/R Table for sign up</vt:lpstr>
      <vt:lpstr>E/R Table for sign up (กำหนดเอง)</vt:lpstr>
      <vt:lpstr>E/R Table for sign up</vt:lpstr>
      <vt:lpstr>E/R Table search for order (http://www.tarad.com/)</vt:lpstr>
      <vt:lpstr>E/R Table search for order (กำหนดเอง)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E/R Table  present by ThaWiphon Phoonsawat No.544259118 Class. 54/94</dc:title>
  <dc:creator>Giranino</dc:creator>
  <cp:lastModifiedBy>Giranino</cp:lastModifiedBy>
  <cp:revision>8</cp:revision>
  <dcterms:created xsi:type="dcterms:W3CDTF">2013-12-15T15:54:49Z</dcterms:created>
  <dcterms:modified xsi:type="dcterms:W3CDTF">2013-12-15T17:09:53Z</dcterms:modified>
</cp:coreProperties>
</file>