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7B0"/>
    <a:srgbClr val="A9D18E"/>
    <a:srgbClr val="002060"/>
    <a:srgbClr val="AAC4D0"/>
    <a:srgbClr val="0D0D0D"/>
    <a:srgbClr val="E9E6DF"/>
    <a:srgbClr val="000000"/>
    <a:srgbClr val="FFFFFF"/>
    <a:srgbClr val="3FAF87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48"/>
    <p:restoredTop sz="96137"/>
  </p:normalViewPr>
  <p:slideViewPr>
    <p:cSldViewPr snapToGrid="0">
      <p:cViewPr>
        <p:scale>
          <a:sx n="213" d="100"/>
          <a:sy n="213" d="100"/>
        </p:scale>
        <p:origin x="-8032" y="-3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Por Thaylo de Freitas </a:t>
            </a:r>
            <a:r>
              <a:rPr lang="en-US" dirty="0" err="1"/>
              <a:t>thayloxavier@gmail.com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tabela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tabela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52801"/>
            <a:ext cx="7288282" cy="978263"/>
          </a:xfrm>
        </p:spPr>
        <p:txBody>
          <a:bodyPr/>
          <a:lstStyle/>
          <a:p>
            <a:r>
              <a:rPr lang="en-US" dirty="0"/>
              <a:t>Naive rag - High-level design (HLD)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3D2F7-BF27-5A97-D129-8EF6632FB239}"/>
              </a:ext>
            </a:extLst>
          </p:cNvPr>
          <p:cNvSpPr/>
          <p:nvPr/>
        </p:nvSpPr>
        <p:spPr>
          <a:xfrm>
            <a:off x="5618318" y="1865374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Chunking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0A63C2-D8F8-CAAA-892A-59EA90A52425}"/>
              </a:ext>
            </a:extLst>
          </p:cNvPr>
          <p:cNvSpPr/>
          <p:nvPr/>
        </p:nvSpPr>
        <p:spPr>
          <a:xfrm>
            <a:off x="4232601" y="1865374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Upload Interface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C4BE08E-7A56-4194-4F8C-74D5A297A7FE}"/>
              </a:ext>
            </a:extLst>
          </p:cNvPr>
          <p:cNvSpPr/>
          <p:nvPr/>
        </p:nvSpPr>
        <p:spPr>
          <a:xfrm>
            <a:off x="4232601" y="3120151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Chunking Config Service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FF42D0-9C45-6A5E-1BE1-437CFBFA3A7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233262" y="2391336"/>
            <a:ext cx="999339" cy="125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E9B5F-1147-0105-F0F7-17E5C7FCA322}"/>
              </a:ext>
            </a:extLst>
          </p:cNvPr>
          <p:cNvSpPr/>
          <p:nvPr/>
        </p:nvSpPr>
        <p:spPr>
          <a:xfrm>
            <a:off x="8851496" y="1865374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Embedding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E38B5E-971A-3895-1A85-3A21726F75A1}"/>
              </a:ext>
            </a:extLst>
          </p:cNvPr>
          <p:cNvSpPr/>
          <p:nvPr/>
        </p:nvSpPr>
        <p:spPr>
          <a:xfrm>
            <a:off x="10237213" y="1865374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Vectorial Database Service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8810F-FCD3-173B-238C-3BDE016FC0F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803013" y="2392581"/>
            <a:ext cx="2048483" cy="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CB4425-AE26-6D48-A41A-1888F0DF1E72}"/>
              </a:ext>
            </a:extLst>
          </p:cNvPr>
          <p:cNvCxnSpPr>
            <a:cxnSpLocks/>
          </p:cNvCxnSpPr>
          <p:nvPr/>
        </p:nvCxnSpPr>
        <p:spPr>
          <a:xfrm>
            <a:off x="10061446" y="2391336"/>
            <a:ext cx="20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E50704-F86F-9F65-E96B-8BF67B6B2130}"/>
              </a:ext>
            </a:extLst>
          </p:cNvPr>
          <p:cNvCxnSpPr>
            <a:cxnSpLocks/>
            <a:stCxn id="3" idx="3"/>
            <a:endCxn id="44" idx="1"/>
          </p:cNvCxnSpPr>
          <p:nvPr/>
        </p:nvCxnSpPr>
        <p:spPr>
          <a:xfrm>
            <a:off x="3233262" y="3648603"/>
            <a:ext cx="999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F6E69-D7F7-F172-D8A5-0F66D3353B13}"/>
              </a:ext>
            </a:extLst>
          </p:cNvPr>
          <p:cNvCxnSpPr>
            <a:cxnSpLocks/>
            <a:stCxn id="6" idx="2"/>
            <a:endCxn id="44" idx="3"/>
          </p:cNvCxnSpPr>
          <p:nvPr/>
        </p:nvCxnSpPr>
        <p:spPr>
          <a:xfrm flipH="1">
            <a:off x="5417296" y="2922278"/>
            <a:ext cx="793370" cy="726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0C2E9-4FF3-B7BB-9476-266A719A8EB1}"/>
              </a:ext>
            </a:extLst>
          </p:cNvPr>
          <p:cNvSpPr/>
          <p:nvPr/>
        </p:nvSpPr>
        <p:spPr>
          <a:xfrm>
            <a:off x="4232600" y="4374928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RAG Query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1DB10E-85A6-C535-A8E4-E208508A9C8C}"/>
              </a:ext>
            </a:extLst>
          </p:cNvPr>
          <p:cNvSpPr/>
          <p:nvPr/>
        </p:nvSpPr>
        <p:spPr>
          <a:xfrm>
            <a:off x="8851497" y="3120151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Embedding LLM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83BD45-3263-A3DE-1FC3-4385857B0F74}"/>
              </a:ext>
            </a:extLst>
          </p:cNvPr>
          <p:cNvSpPr/>
          <p:nvPr/>
        </p:nvSpPr>
        <p:spPr>
          <a:xfrm>
            <a:off x="8851496" y="4392225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Chat LLM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893285-C8DB-01D1-8193-6E4F5203B3A3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417295" y="5261680"/>
            <a:ext cx="3191530" cy="1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491BF4-AE11-7CA6-0045-42B467A837F4}"/>
              </a:ext>
            </a:extLst>
          </p:cNvPr>
          <p:cNvCxnSpPr>
            <a:cxnSpLocks/>
          </p:cNvCxnSpPr>
          <p:nvPr/>
        </p:nvCxnSpPr>
        <p:spPr>
          <a:xfrm flipV="1">
            <a:off x="5417295" y="2745132"/>
            <a:ext cx="3434201" cy="250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DD49161-9436-8FAD-867C-AF3307539CCD}"/>
              </a:ext>
            </a:extLst>
          </p:cNvPr>
          <p:cNvSpPr/>
          <p:nvPr/>
        </p:nvSpPr>
        <p:spPr>
          <a:xfrm>
            <a:off x="2048567" y="3120151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7A9BB9-25B8-E6E6-5B29-ED45FA403273}"/>
              </a:ext>
            </a:extLst>
          </p:cNvPr>
          <p:cNvSpPr/>
          <p:nvPr/>
        </p:nvSpPr>
        <p:spPr>
          <a:xfrm>
            <a:off x="2048567" y="1862884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Identity Provider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553DE1-E264-EF78-BEC4-BCF7E22732C4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2640915" y="2919788"/>
            <a:ext cx="0" cy="20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8F86FC2-2753-7E17-F9B6-46FF16CD1A22}"/>
              </a:ext>
            </a:extLst>
          </p:cNvPr>
          <p:cNvSpPr/>
          <p:nvPr/>
        </p:nvSpPr>
        <p:spPr>
          <a:xfrm>
            <a:off x="592432" y="3120151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Frontend Web 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0A2A1-73F7-9127-74DD-A03288112F24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1777127" y="3648603"/>
            <a:ext cx="27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FBEC20-7417-261A-2F90-965129E31D2F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 flipV="1">
            <a:off x="1184780" y="2391336"/>
            <a:ext cx="863787" cy="72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5F1DF-3B44-0824-2E75-1F93BFBA0B76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3233262" y="3648603"/>
            <a:ext cx="999338" cy="125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D06C4D-E16D-1CA9-5432-19DAC259CA50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9443844" y="2922278"/>
            <a:ext cx="1" cy="197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70B483E-3A3B-A36B-7D50-E2807A995D03}"/>
              </a:ext>
            </a:extLst>
          </p:cNvPr>
          <p:cNvSpPr/>
          <p:nvPr/>
        </p:nvSpPr>
        <p:spPr>
          <a:xfrm>
            <a:off x="4232600" y="5957794"/>
            <a:ext cx="7189308" cy="728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Master Task Database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8E8626-8B77-A3DB-BB48-56096628E5C5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6803013" y="2393826"/>
            <a:ext cx="1024241" cy="356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B33972-ECB7-9838-4455-DDF728CF7DB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435602" y="2873221"/>
            <a:ext cx="2391652" cy="3084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F28219-A722-ADBF-5895-74DC529E3AB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7827254" y="2905256"/>
            <a:ext cx="1011543" cy="305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A3F92C-E92C-4C24-8446-38D4D250B318}"/>
              </a:ext>
            </a:extLst>
          </p:cNvPr>
          <p:cNvSpPr txBox="1"/>
          <p:nvPr/>
        </p:nvSpPr>
        <p:spPr>
          <a:xfrm rot="17249128">
            <a:off x="7552860" y="3633304"/>
            <a:ext cx="1545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sz="1200" dirty="0"/>
              <a:t>Polls for tasks &amp; Updates Status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04462E-9174-9657-6946-46D75C0C768D}"/>
              </a:ext>
            </a:extLst>
          </p:cNvPr>
          <p:cNvSpPr txBox="1"/>
          <p:nvPr/>
        </p:nvSpPr>
        <p:spPr>
          <a:xfrm rot="3236091">
            <a:off x="5814503" y="3849909"/>
            <a:ext cx="1596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sz="1200" dirty="0"/>
              <a:t>Creates tasks &amp; Updates Status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AFE32-64E8-3EE8-020E-F1A3474653A1}"/>
              </a:ext>
            </a:extLst>
          </p:cNvPr>
          <p:cNvSpPr txBox="1"/>
          <p:nvPr/>
        </p:nvSpPr>
        <p:spPr>
          <a:xfrm rot="4402188">
            <a:off x="6639160" y="3505406"/>
            <a:ext cx="1596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sz="1200" dirty="0"/>
              <a:t>Polls for tasks &amp; Updates Status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E56FF01-6658-1A7B-6A17-6CCD8CF30D19}"/>
              </a:ext>
            </a:extLst>
          </p:cNvPr>
          <p:cNvCxnSpPr>
            <a:cxnSpLocks/>
            <a:stCxn id="14" idx="3"/>
            <a:endCxn id="5" idx="3"/>
          </p:cNvCxnSpPr>
          <p:nvPr/>
        </p:nvCxnSpPr>
        <p:spPr>
          <a:xfrm>
            <a:off x="11421908" y="2393826"/>
            <a:ext cx="12700" cy="39283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383E85E-0031-6728-9861-E3A79B596BC9}"/>
              </a:ext>
            </a:extLst>
          </p:cNvPr>
          <p:cNvSpPr txBox="1"/>
          <p:nvPr/>
        </p:nvSpPr>
        <p:spPr>
          <a:xfrm>
            <a:off x="10859343" y="2945778"/>
            <a:ext cx="1332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sz="1200" dirty="0"/>
              <a:t>Polls for tasks &amp; Updates Status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7C5897-2010-8BBB-4694-35399694F676}"/>
              </a:ext>
            </a:extLst>
          </p:cNvPr>
          <p:cNvSpPr txBox="1"/>
          <p:nvPr/>
        </p:nvSpPr>
        <p:spPr>
          <a:xfrm>
            <a:off x="1857286" y="4275991"/>
            <a:ext cx="1596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sz="1200" dirty="0"/>
              <a:t>Validates Access Token &amp; Enforce policies (e.g.: Rate Limiting)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197BDE-F44D-A822-F178-5CC504490833}"/>
              </a:ext>
            </a:extLst>
          </p:cNvPr>
          <p:cNvSpPr txBox="1"/>
          <p:nvPr/>
        </p:nvSpPr>
        <p:spPr>
          <a:xfrm rot="19000956">
            <a:off x="5074503" y="3243890"/>
            <a:ext cx="1596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</a:t>
            </a:r>
            <a:r>
              <a:rPr lang="en-BR" sz="1200" dirty="0"/>
              <a:t>rovides config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F6CF0F-CA52-6952-86FC-04F0DA2E3ADC}"/>
              </a:ext>
            </a:extLst>
          </p:cNvPr>
          <p:cNvSpPr/>
          <p:nvPr/>
        </p:nvSpPr>
        <p:spPr>
          <a:xfrm>
            <a:off x="10249913" y="4392225"/>
            <a:ext cx="1184695" cy="1056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sz="1600" dirty="0">
                <a:solidFill>
                  <a:schemeClr val="tx1"/>
                </a:solidFill>
              </a:rPr>
              <a:t>Vector DBMS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1247C6-55F9-1B41-64E0-5181D789464D}"/>
              </a:ext>
            </a:extLst>
          </p:cNvPr>
          <p:cNvCxnSpPr>
            <a:cxnSpLocks/>
            <a:stCxn id="14" idx="2"/>
            <a:endCxn id="49" idx="0"/>
          </p:cNvCxnSpPr>
          <p:nvPr/>
        </p:nvCxnSpPr>
        <p:spPr>
          <a:xfrm>
            <a:off x="10829561" y="2922278"/>
            <a:ext cx="12700" cy="14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17F9377-A620-BD56-090E-DDFF19F7989B}"/>
              </a:ext>
            </a:extLst>
          </p:cNvPr>
          <p:cNvSpPr txBox="1"/>
          <p:nvPr/>
        </p:nvSpPr>
        <p:spPr>
          <a:xfrm rot="16200000">
            <a:off x="10098420" y="3276020"/>
            <a:ext cx="13326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P</a:t>
            </a:r>
            <a:r>
              <a:rPr lang="en-BR" sz="1200" dirty="0"/>
              <a:t>ersists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138CC-6C3B-1E3C-B2B0-EB00F71F761D}"/>
              </a:ext>
            </a:extLst>
          </p:cNvPr>
          <p:cNvSpPr txBox="1"/>
          <p:nvPr/>
        </p:nvSpPr>
        <p:spPr>
          <a:xfrm rot="19467702">
            <a:off x="5050877" y="4212165"/>
            <a:ext cx="1596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Queries for </a:t>
            </a:r>
            <a:r>
              <a:rPr lang="pt-BR" sz="1200" dirty="0" err="1"/>
              <a:t>Semantically</a:t>
            </a:r>
            <a:r>
              <a:rPr lang="pt-BR" sz="1200" dirty="0"/>
              <a:t> </a:t>
            </a:r>
            <a:r>
              <a:rPr lang="pt-BR" sz="1200" dirty="0" err="1"/>
              <a:t>relevant</a:t>
            </a:r>
            <a:r>
              <a:rPr lang="pt-BR" sz="1200" dirty="0"/>
              <a:t> </a:t>
            </a:r>
            <a:r>
              <a:rPr lang="pt-BR" sz="1200" dirty="0" err="1"/>
              <a:t>Chunks</a:t>
            </a:r>
            <a:endParaRPr lang="en-B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E450D8-A0A1-DB44-1008-70144B61335B}"/>
              </a:ext>
            </a:extLst>
          </p:cNvPr>
          <p:cNvSpPr txBox="1"/>
          <p:nvPr/>
        </p:nvSpPr>
        <p:spPr>
          <a:xfrm>
            <a:off x="7041641" y="1925440"/>
            <a:ext cx="1596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 err="1"/>
              <a:t>Submits</a:t>
            </a:r>
            <a:r>
              <a:rPr lang="pt-BR" sz="1200" dirty="0"/>
              <a:t> </a:t>
            </a:r>
            <a:r>
              <a:rPr lang="pt-BR" sz="1200" dirty="0" err="1"/>
              <a:t>chunks</a:t>
            </a:r>
            <a:r>
              <a:rPr lang="pt-BR" sz="1200" dirty="0"/>
              <a:t> for </a:t>
            </a:r>
            <a:r>
              <a:rPr lang="pt-BR" sz="1200" dirty="0" err="1"/>
              <a:t>embeddings</a:t>
            </a:r>
            <a:endParaRPr lang="en-B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094708-A00D-5E4C-6A63-A2A8122A3309}"/>
              </a:ext>
            </a:extLst>
          </p:cNvPr>
          <p:cNvSpPr txBox="1"/>
          <p:nvPr/>
        </p:nvSpPr>
        <p:spPr>
          <a:xfrm>
            <a:off x="5784733" y="1343733"/>
            <a:ext cx="1596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 err="1"/>
              <a:t>Retrieves</a:t>
            </a:r>
            <a:r>
              <a:rPr lang="pt-BR" sz="1200" dirty="0"/>
              <a:t> files for </a:t>
            </a:r>
            <a:r>
              <a:rPr lang="pt-BR" sz="1200" dirty="0" err="1"/>
              <a:t>chunking</a:t>
            </a:r>
            <a:endParaRPr lang="en-BR" sz="1200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C97BDEF5-DB74-6ED0-19DB-400F71361DCC}"/>
              </a:ext>
            </a:extLst>
          </p:cNvPr>
          <p:cNvCxnSpPr>
            <a:cxnSpLocks/>
            <a:stCxn id="6" idx="0"/>
            <a:endCxn id="43" idx="0"/>
          </p:cNvCxnSpPr>
          <p:nvPr/>
        </p:nvCxnSpPr>
        <p:spPr>
          <a:xfrm rot="16200000" flipV="1">
            <a:off x="5517808" y="1172515"/>
            <a:ext cx="12700" cy="138571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EC5CC7-7718-06A4-CEC2-4B17DE119A59}"/>
              </a:ext>
            </a:extLst>
          </p:cNvPr>
          <p:cNvSpPr txBox="1"/>
          <p:nvPr/>
        </p:nvSpPr>
        <p:spPr>
          <a:xfrm>
            <a:off x="3613489" y="1628190"/>
            <a:ext cx="8938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 err="1"/>
              <a:t>Receives</a:t>
            </a:r>
            <a:r>
              <a:rPr lang="pt-BR" sz="1200" dirty="0"/>
              <a:t> files</a:t>
            </a:r>
            <a:endParaRPr lang="en-BR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1DF054-57F6-16C3-6D10-2584BD19B9E5}"/>
              </a:ext>
            </a:extLst>
          </p:cNvPr>
          <p:cNvSpPr txBox="1"/>
          <p:nvPr/>
        </p:nvSpPr>
        <p:spPr>
          <a:xfrm>
            <a:off x="1814658" y="1295681"/>
            <a:ext cx="1692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 err="1"/>
              <a:t>Provides</a:t>
            </a:r>
            <a:r>
              <a:rPr lang="pt-BR" sz="1200" dirty="0"/>
              <a:t> AAA</a:t>
            </a:r>
          </a:p>
          <a:p>
            <a:pPr algn="ctr"/>
            <a:r>
              <a:rPr lang="pt-BR" sz="1200" dirty="0"/>
              <a:t>(</a:t>
            </a:r>
            <a:r>
              <a:rPr lang="pt-BR" sz="1200" dirty="0" err="1"/>
              <a:t>also</a:t>
            </a:r>
            <a:r>
              <a:rPr lang="pt-BR" sz="1200" dirty="0"/>
              <a:t> requires </a:t>
            </a:r>
            <a:r>
              <a:rPr lang="pt-BR" sz="1200" dirty="0" err="1"/>
              <a:t>our</a:t>
            </a:r>
            <a:r>
              <a:rPr lang="pt-BR" sz="1200" dirty="0"/>
              <a:t> app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be</a:t>
            </a:r>
            <a:r>
              <a:rPr lang="pt-BR" sz="1200" dirty="0"/>
              <a:t> </a:t>
            </a:r>
            <a:r>
              <a:rPr lang="pt-BR" sz="1200" dirty="0" err="1"/>
              <a:t>registerd</a:t>
            </a:r>
            <a:r>
              <a:rPr lang="pt-BR" sz="1200" dirty="0"/>
              <a:t>)</a:t>
            </a:r>
            <a:endParaRPr lang="en-B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78A5993-2F00-9B4E-C6A9-175F8CAC9BD9}"/>
              </a:ext>
            </a:extLst>
          </p:cNvPr>
          <p:cNvSpPr txBox="1"/>
          <p:nvPr/>
        </p:nvSpPr>
        <p:spPr>
          <a:xfrm>
            <a:off x="632145" y="4208803"/>
            <a:ext cx="1082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Uses </a:t>
            </a:r>
            <a:r>
              <a:rPr lang="pt-BR" sz="1200" dirty="0" err="1"/>
              <a:t>Identity</a:t>
            </a:r>
            <a:r>
              <a:rPr lang="pt-BR" sz="1200" dirty="0"/>
              <a:t> </a:t>
            </a:r>
            <a:r>
              <a:rPr lang="pt-BR" sz="1200" dirty="0" err="1"/>
              <a:t>Provider</a:t>
            </a:r>
            <a:r>
              <a:rPr lang="pt-BR" sz="1200" dirty="0"/>
              <a:t>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obtain</a:t>
            </a:r>
            <a:r>
              <a:rPr lang="pt-BR" sz="1200" dirty="0"/>
              <a:t> </a:t>
            </a:r>
            <a:r>
              <a:rPr lang="pt-BR" sz="1200" dirty="0" err="1"/>
              <a:t>session</a:t>
            </a:r>
            <a:r>
              <a:rPr lang="pt-BR" sz="1200" dirty="0"/>
              <a:t> token</a:t>
            </a:r>
            <a:endParaRPr lang="en-BR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72ECE9-EA01-3C6D-48E6-F034793A94B9}"/>
              </a:ext>
            </a:extLst>
          </p:cNvPr>
          <p:cNvSpPr txBox="1"/>
          <p:nvPr/>
        </p:nvSpPr>
        <p:spPr>
          <a:xfrm>
            <a:off x="2612166" y="5999035"/>
            <a:ext cx="1596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sz="1200" dirty="0"/>
              <a:t>Registers all task statuses and relevant metadata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721A59-AB07-15AF-C3E0-7538C36ACE36}"/>
              </a:ext>
            </a:extLst>
          </p:cNvPr>
          <p:cNvSpPr txBox="1"/>
          <p:nvPr/>
        </p:nvSpPr>
        <p:spPr>
          <a:xfrm>
            <a:off x="9943582" y="1048394"/>
            <a:ext cx="17719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Stores data </a:t>
            </a:r>
            <a:r>
              <a:rPr lang="pt-BR" sz="1200" dirty="0" err="1"/>
              <a:t>to</a:t>
            </a:r>
            <a:r>
              <a:rPr lang="pt-BR" sz="1200" dirty="0"/>
              <a:t> </a:t>
            </a:r>
            <a:r>
              <a:rPr lang="pt-BR" sz="1200" dirty="0" err="1"/>
              <a:t>be</a:t>
            </a:r>
            <a:r>
              <a:rPr lang="pt-BR" sz="1200" dirty="0"/>
              <a:t> </a:t>
            </a:r>
            <a:r>
              <a:rPr lang="pt-BR" sz="1200" dirty="0" err="1"/>
              <a:t>retrieved</a:t>
            </a:r>
            <a:r>
              <a:rPr lang="pt-BR" sz="1200" dirty="0"/>
              <a:t> </a:t>
            </a:r>
            <a:r>
              <a:rPr lang="pt-BR" sz="1200" dirty="0" err="1"/>
              <a:t>by</a:t>
            </a:r>
            <a:r>
              <a:rPr lang="pt-BR" sz="1200" dirty="0"/>
              <a:t> vector </a:t>
            </a:r>
            <a:r>
              <a:rPr lang="pt-BR" sz="1200" dirty="0" err="1"/>
              <a:t>similarity</a:t>
            </a:r>
            <a:r>
              <a:rPr lang="pt-BR" sz="1200" dirty="0"/>
              <a:t> later (</a:t>
            </a:r>
            <a:r>
              <a:rPr lang="pt-BR" sz="1200" dirty="0" err="1"/>
              <a:t>semantic</a:t>
            </a:r>
            <a:r>
              <a:rPr lang="pt-BR" sz="1200" dirty="0"/>
              <a:t> Search)</a:t>
            </a:r>
            <a:endParaRPr lang="en-BR" sz="1200" dirty="0"/>
          </a:p>
        </p:txBody>
      </p:sp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93751CBD-0710-341D-B3BC-3F48480FA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6637" y="2648167"/>
            <a:ext cx="271621" cy="271621"/>
          </a:xfrm>
          <a:prstGeom prst="rect">
            <a:avLst/>
          </a:prstGeom>
        </p:spPr>
      </p:pic>
      <p:pic>
        <p:nvPicPr>
          <p:cNvPr id="39" name="Graphic 38" descr="Database outline">
            <a:extLst>
              <a:ext uri="{FF2B5EF4-FFF2-40B4-BE49-F238E27FC236}">
                <a16:creationId xmlns:a16="http://schemas.microsoft.com/office/drawing/2014/main" id="{D41860B7-826A-0520-B6AF-D84E2CAE2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8825" y="5143189"/>
            <a:ext cx="271621" cy="27162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D3381CE-A2C6-0E96-8DAD-F496ECE53165}"/>
              </a:ext>
            </a:extLst>
          </p:cNvPr>
          <p:cNvSpPr txBox="1"/>
          <p:nvPr/>
        </p:nvSpPr>
        <p:spPr>
          <a:xfrm>
            <a:off x="8189904" y="5375159"/>
            <a:ext cx="1073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sz="1200" dirty="0"/>
              <a:t>Client-side LLM Caching</a:t>
            </a:r>
          </a:p>
        </p:txBody>
      </p:sp>
    </p:spTree>
    <p:extLst>
      <p:ext uri="{BB962C8B-B14F-4D97-AF65-F5344CB8AC3E}">
        <p14:creationId xmlns:p14="http://schemas.microsoft.com/office/powerpoint/2010/main" val="4086883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{68346652-4718-41EF-8776-48526FAC8F1E}tf67328976_win32</Template>
  <TotalTime>113</TotalTime>
  <Words>149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Custom</vt:lpstr>
      <vt:lpstr>Naive rag - High-level design (HLD)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Thaylo de Freitas</dc:creator>
  <cp:lastModifiedBy>Thaylo Xavier de Freitas</cp:lastModifiedBy>
  <cp:revision>16</cp:revision>
  <dcterms:created xsi:type="dcterms:W3CDTF">2024-04-23T20:07:22Z</dcterms:created>
  <dcterms:modified xsi:type="dcterms:W3CDTF">2025-07-17T06:30:09Z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