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313" r:id="rId4"/>
    <p:sldId id="314" r:id="rId5"/>
    <p:sldId id="359" r:id="rId6"/>
    <p:sldId id="385" r:id="rId7"/>
    <p:sldId id="386" r:id="rId8"/>
    <p:sldId id="387" r:id="rId9"/>
    <p:sldId id="388" r:id="rId10"/>
    <p:sldId id="360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4" r:id="rId20"/>
    <p:sldId id="325" r:id="rId21"/>
    <p:sldId id="320" r:id="rId22"/>
    <p:sldId id="326" r:id="rId23"/>
    <p:sldId id="327" r:id="rId24"/>
    <p:sldId id="328" r:id="rId25"/>
    <p:sldId id="330" r:id="rId26"/>
    <p:sldId id="331" r:id="rId27"/>
    <p:sldId id="332" r:id="rId28"/>
    <p:sldId id="329" r:id="rId29"/>
    <p:sldId id="333" r:id="rId30"/>
    <p:sldId id="334" r:id="rId31"/>
    <p:sldId id="336" r:id="rId32"/>
    <p:sldId id="335" r:id="rId33"/>
    <p:sldId id="337" r:id="rId34"/>
    <p:sldId id="338" r:id="rId35"/>
    <p:sldId id="339" r:id="rId36"/>
    <p:sldId id="340" r:id="rId37"/>
    <p:sldId id="341" r:id="rId38"/>
    <p:sldId id="342" r:id="rId39"/>
    <p:sldId id="346" r:id="rId40"/>
    <p:sldId id="343" r:id="rId41"/>
    <p:sldId id="344" r:id="rId42"/>
    <p:sldId id="345" r:id="rId43"/>
    <p:sldId id="347" r:id="rId44"/>
    <p:sldId id="350" r:id="rId45"/>
    <p:sldId id="348" r:id="rId46"/>
    <p:sldId id="351" r:id="rId47"/>
    <p:sldId id="349" r:id="rId48"/>
    <p:sldId id="352" r:id="rId49"/>
    <p:sldId id="353" r:id="rId50"/>
    <p:sldId id="356" r:id="rId51"/>
    <p:sldId id="357" r:id="rId52"/>
    <p:sldId id="358" r:id="rId53"/>
    <p:sldId id="381" r:id="rId54"/>
    <p:sldId id="355" r:id="rId55"/>
    <p:sldId id="354" r:id="rId56"/>
    <p:sldId id="370" r:id="rId57"/>
    <p:sldId id="362" r:id="rId58"/>
    <p:sldId id="361" r:id="rId59"/>
    <p:sldId id="363" r:id="rId60"/>
    <p:sldId id="364" r:id="rId61"/>
    <p:sldId id="365" r:id="rId62"/>
    <p:sldId id="373" r:id="rId63"/>
    <p:sldId id="367" r:id="rId64"/>
    <p:sldId id="366" r:id="rId65"/>
    <p:sldId id="368" r:id="rId66"/>
    <p:sldId id="374" r:id="rId67"/>
    <p:sldId id="369" r:id="rId68"/>
    <p:sldId id="376" r:id="rId69"/>
    <p:sldId id="378" r:id="rId70"/>
    <p:sldId id="372" r:id="rId71"/>
    <p:sldId id="371" r:id="rId72"/>
    <p:sldId id="382" r:id="rId73"/>
    <p:sldId id="377" r:id="rId74"/>
    <p:sldId id="380" r:id="rId75"/>
    <p:sldId id="383" r:id="rId76"/>
    <p:sldId id="384" r:id="rId77"/>
    <p:sldId id="271" r:id="rId7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 userDrawn="1"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 userDrawn="1"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 userDrawn="1"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72" y="2242575"/>
            <a:ext cx="5612457" cy="17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57" y="5665508"/>
            <a:ext cx="1712706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5" name="Google Shape;243;gdce390f3aa_0_0">
            <a:extLst>
              <a:ext uri="{FF2B5EF4-FFF2-40B4-BE49-F238E27FC236}">
                <a16:creationId xmlns:a16="http://schemas.microsoft.com/office/drawing/2014/main" id="{E4751BB6-7C19-5C70-0638-53AF80E7A4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2014538"/>
            <a:ext cx="10515600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>
              <a:defRPr/>
            </a:lvl1pPr>
          </a:lstStyle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8177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37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4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1" y="6558166"/>
            <a:ext cx="911659" cy="2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 userDrawn="1"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 userDrawn="1"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192" name="Imagem 19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72" y="2242575"/>
            <a:ext cx="5612457" cy="1705581"/>
          </a:xfrm>
          <a:prstGeom prst="rect">
            <a:avLst/>
          </a:prstGeom>
        </p:spPr>
      </p:pic>
      <p:grpSp>
        <p:nvGrpSpPr>
          <p:cNvPr id="193" name="Agrupar 192"/>
          <p:cNvGrpSpPr/>
          <p:nvPr userDrawn="1"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194" name="Freeform 16"/>
            <p:cNvSpPr>
              <a:spLocks/>
            </p:cNvSpPr>
            <p:nvPr/>
          </p:nvSpPr>
          <p:spPr bwMode="auto">
            <a:xfrm>
              <a:off x="6710363" y="3921125"/>
              <a:ext cx="77788" cy="82550"/>
            </a:xfrm>
            <a:custGeom>
              <a:avLst/>
              <a:gdLst>
                <a:gd name="T0" fmla="*/ 0 w 97"/>
                <a:gd name="T1" fmla="*/ 102 h 102"/>
                <a:gd name="T2" fmla="*/ 97 w 97"/>
                <a:gd name="T3" fmla="*/ 52 h 102"/>
                <a:gd name="T4" fmla="*/ 0 w 97"/>
                <a:gd name="T5" fmla="*/ 0 h 102"/>
                <a:gd name="T6" fmla="*/ 0 w 9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Freeform 17"/>
            <p:cNvSpPr>
              <a:spLocks noEditPoints="1"/>
            </p:cNvSpPr>
            <p:nvPr/>
          </p:nvSpPr>
          <p:spPr bwMode="auto">
            <a:xfrm>
              <a:off x="6534151" y="3759200"/>
              <a:ext cx="412750" cy="412750"/>
            </a:xfrm>
            <a:custGeom>
              <a:avLst/>
              <a:gdLst>
                <a:gd name="T0" fmla="*/ 233 w 520"/>
                <a:gd name="T1" fmla="*/ 2 h 521"/>
                <a:gd name="T2" fmla="*/ 158 w 520"/>
                <a:gd name="T3" fmla="*/ 20 h 521"/>
                <a:gd name="T4" fmla="*/ 95 w 520"/>
                <a:gd name="T5" fmla="*/ 59 h 521"/>
                <a:gd name="T6" fmla="*/ 44 w 520"/>
                <a:gd name="T7" fmla="*/ 115 h 521"/>
                <a:gd name="T8" fmla="*/ 10 w 520"/>
                <a:gd name="T9" fmla="*/ 183 h 521"/>
                <a:gd name="T10" fmla="*/ 0 w 520"/>
                <a:gd name="T11" fmla="*/ 260 h 521"/>
                <a:gd name="T12" fmla="*/ 5 w 520"/>
                <a:gd name="T13" fmla="*/ 313 h 521"/>
                <a:gd name="T14" fmla="*/ 30 w 520"/>
                <a:gd name="T15" fmla="*/ 384 h 521"/>
                <a:gd name="T16" fmla="*/ 75 w 520"/>
                <a:gd name="T17" fmla="*/ 444 h 521"/>
                <a:gd name="T18" fmla="*/ 136 w 520"/>
                <a:gd name="T19" fmla="*/ 489 h 521"/>
                <a:gd name="T20" fmla="*/ 208 w 520"/>
                <a:gd name="T21" fmla="*/ 516 h 521"/>
                <a:gd name="T22" fmla="*/ 260 w 520"/>
                <a:gd name="T23" fmla="*/ 521 h 521"/>
                <a:gd name="T24" fmla="*/ 337 w 520"/>
                <a:gd name="T25" fmla="*/ 508 h 521"/>
                <a:gd name="T26" fmla="*/ 406 w 520"/>
                <a:gd name="T27" fmla="*/ 476 h 521"/>
                <a:gd name="T28" fmla="*/ 459 w 520"/>
                <a:gd name="T29" fmla="*/ 426 h 521"/>
                <a:gd name="T30" fmla="*/ 499 w 520"/>
                <a:gd name="T31" fmla="*/ 361 h 521"/>
                <a:gd name="T32" fmla="*/ 519 w 520"/>
                <a:gd name="T33" fmla="*/ 287 h 521"/>
                <a:gd name="T34" fmla="*/ 519 w 520"/>
                <a:gd name="T35" fmla="*/ 233 h 521"/>
                <a:gd name="T36" fmla="*/ 499 w 520"/>
                <a:gd name="T37" fmla="*/ 158 h 521"/>
                <a:gd name="T38" fmla="*/ 459 w 520"/>
                <a:gd name="T39" fmla="*/ 95 h 521"/>
                <a:gd name="T40" fmla="*/ 406 w 520"/>
                <a:gd name="T41" fmla="*/ 45 h 521"/>
                <a:gd name="T42" fmla="*/ 337 w 520"/>
                <a:gd name="T43" fmla="*/ 11 h 521"/>
                <a:gd name="T44" fmla="*/ 260 w 520"/>
                <a:gd name="T45" fmla="*/ 0 h 521"/>
                <a:gd name="T46" fmla="*/ 441 w 520"/>
                <a:gd name="T47" fmla="*/ 273 h 521"/>
                <a:gd name="T48" fmla="*/ 436 w 520"/>
                <a:gd name="T49" fmla="*/ 332 h 521"/>
                <a:gd name="T50" fmla="*/ 427 w 520"/>
                <a:gd name="T51" fmla="*/ 365 h 521"/>
                <a:gd name="T52" fmla="*/ 413 w 520"/>
                <a:gd name="T53" fmla="*/ 377 h 521"/>
                <a:gd name="T54" fmla="*/ 386 w 520"/>
                <a:gd name="T55" fmla="*/ 384 h 521"/>
                <a:gd name="T56" fmla="*/ 303 w 520"/>
                <a:gd name="T57" fmla="*/ 388 h 521"/>
                <a:gd name="T58" fmla="*/ 208 w 520"/>
                <a:gd name="T59" fmla="*/ 388 h 521"/>
                <a:gd name="T60" fmla="*/ 136 w 520"/>
                <a:gd name="T61" fmla="*/ 384 h 521"/>
                <a:gd name="T62" fmla="*/ 102 w 520"/>
                <a:gd name="T63" fmla="*/ 374 h 521"/>
                <a:gd name="T64" fmla="*/ 93 w 520"/>
                <a:gd name="T65" fmla="*/ 365 h 521"/>
                <a:gd name="T66" fmla="*/ 82 w 520"/>
                <a:gd name="T67" fmla="*/ 332 h 521"/>
                <a:gd name="T68" fmla="*/ 79 w 520"/>
                <a:gd name="T69" fmla="*/ 273 h 521"/>
                <a:gd name="T70" fmla="*/ 80 w 520"/>
                <a:gd name="T71" fmla="*/ 205 h 521"/>
                <a:gd name="T72" fmla="*/ 86 w 520"/>
                <a:gd name="T73" fmla="*/ 172 h 521"/>
                <a:gd name="T74" fmla="*/ 97 w 520"/>
                <a:gd name="T75" fmla="*/ 151 h 521"/>
                <a:gd name="T76" fmla="*/ 116 w 520"/>
                <a:gd name="T77" fmla="*/ 138 h 521"/>
                <a:gd name="T78" fmla="*/ 132 w 520"/>
                <a:gd name="T79" fmla="*/ 135 h 521"/>
                <a:gd name="T80" fmla="*/ 260 w 520"/>
                <a:gd name="T81" fmla="*/ 131 h 521"/>
                <a:gd name="T82" fmla="*/ 303 w 520"/>
                <a:gd name="T83" fmla="*/ 133 h 521"/>
                <a:gd name="T84" fmla="*/ 386 w 520"/>
                <a:gd name="T85" fmla="*/ 135 h 521"/>
                <a:gd name="T86" fmla="*/ 413 w 520"/>
                <a:gd name="T87" fmla="*/ 142 h 521"/>
                <a:gd name="T88" fmla="*/ 427 w 520"/>
                <a:gd name="T89" fmla="*/ 156 h 521"/>
                <a:gd name="T90" fmla="*/ 436 w 520"/>
                <a:gd name="T91" fmla="*/ 187 h 521"/>
                <a:gd name="T92" fmla="*/ 441 w 520"/>
                <a:gd name="T93" fmla="*/ 24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Freeform 18"/>
            <p:cNvSpPr>
              <a:spLocks noEditPoints="1"/>
            </p:cNvSpPr>
            <p:nvPr/>
          </p:nvSpPr>
          <p:spPr bwMode="auto">
            <a:xfrm>
              <a:off x="5530851" y="3759200"/>
              <a:ext cx="412750" cy="412750"/>
            </a:xfrm>
            <a:custGeom>
              <a:avLst/>
              <a:gdLst>
                <a:gd name="T0" fmla="*/ 233 w 519"/>
                <a:gd name="T1" fmla="*/ 2 h 521"/>
                <a:gd name="T2" fmla="*/ 158 w 519"/>
                <a:gd name="T3" fmla="*/ 20 h 521"/>
                <a:gd name="T4" fmla="*/ 93 w 519"/>
                <a:gd name="T5" fmla="*/ 59 h 521"/>
                <a:gd name="T6" fmla="*/ 43 w 519"/>
                <a:gd name="T7" fmla="*/ 115 h 521"/>
                <a:gd name="T8" fmla="*/ 10 w 519"/>
                <a:gd name="T9" fmla="*/ 183 h 521"/>
                <a:gd name="T10" fmla="*/ 0 w 519"/>
                <a:gd name="T11" fmla="*/ 260 h 521"/>
                <a:gd name="T12" fmla="*/ 5 w 519"/>
                <a:gd name="T13" fmla="*/ 313 h 521"/>
                <a:gd name="T14" fmla="*/ 30 w 519"/>
                <a:gd name="T15" fmla="*/ 384 h 521"/>
                <a:gd name="T16" fmla="*/ 75 w 519"/>
                <a:gd name="T17" fmla="*/ 444 h 521"/>
                <a:gd name="T18" fmla="*/ 136 w 519"/>
                <a:gd name="T19" fmla="*/ 489 h 521"/>
                <a:gd name="T20" fmla="*/ 206 w 519"/>
                <a:gd name="T21" fmla="*/ 516 h 521"/>
                <a:gd name="T22" fmla="*/ 260 w 519"/>
                <a:gd name="T23" fmla="*/ 521 h 521"/>
                <a:gd name="T24" fmla="*/ 337 w 519"/>
                <a:gd name="T25" fmla="*/ 508 h 521"/>
                <a:gd name="T26" fmla="*/ 406 w 519"/>
                <a:gd name="T27" fmla="*/ 476 h 521"/>
                <a:gd name="T28" fmla="*/ 459 w 519"/>
                <a:gd name="T29" fmla="*/ 426 h 521"/>
                <a:gd name="T30" fmla="*/ 499 w 519"/>
                <a:gd name="T31" fmla="*/ 361 h 521"/>
                <a:gd name="T32" fmla="*/ 519 w 519"/>
                <a:gd name="T33" fmla="*/ 287 h 521"/>
                <a:gd name="T34" fmla="*/ 519 w 519"/>
                <a:gd name="T35" fmla="*/ 233 h 521"/>
                <a:gd name="T36" fmla="*/ 499 w 519"/>
                <a:gd name="T37" fmla="*/ 158 h 521"/>
                <a:gd name="T38" fmla="*/ 459 w 519"/>
                <a:gd name="T39" fmla="*/ 95 h 521"/>
                <a:gd name="T40" fmla="*/ 406 w 519"/>
                <a:gd name="T41" fmla="*/ 45 h 521"/>
                <a:gd name="T42" fmla="*/ 337 w 519"/>
                <a:gd name="T43" fmla="*/ 11 h 521"/>
                <a:gd name="T44" fmla="*/ 260 w 519"/>
                <a:gd name="T45" fmla="*/ 0 h 521"/>
                <a:gd name="T46" fmla="*/ 109 w 519"/>
                <a:gd name="T47" fmla="*/ 370 h 521"/>
                <a:gd name="T48" fmla="*/ 172 w 519"/>
                <a:gd name="T49" fmla="*/ 370 h 521"/>
                <a:gd name="T50" fmla="*/ 138 w 519"/>
                <a:gd name="T51" fmla="*/ 147 h 521"/>
                <a:gd name="T52" fmla="*/ 116 w 519"/>
                <a:gd name="T53" fmla="*/ 140 h 521"/>
                <a:gd name="T54" fmla="*/ 104 w 519"/>
                <a:gd name="T55" fmla="*/ 126 h 521"/>
                <a:gd name="T56" fmla="*/ 102 w 519"/>
                <a:gd name="T57" fmla="*/ 111 h 521"/>
                <a:gd name="T58" fmla="*/ 107 w 519"/>
                <a:gd name="T59" fmla="*/ 93 h 521"/>
                <a:gd name="T60" fmla="*/ 124 w 519"/>
                <a:gd name="T61" fmla="*/ 81 h 521"/>
                <a:gd name="T62" fmla="*/ 140 w 519"/>
                <a:gd name="T63" fmla="*/ 77 h 521"/>
                <a:gd name="T64" fmla="*/ 161 w 519"/>
                <a:gd name="T65" fmla="*/ 83 h 521"/>
                <a:gd name="T66" fmla="*/ 174 w 519"/>
                <a:gd name="T67" fmla="*/ 99 h 521"/>
                <a:gd name="T68" fmla="*/ 177 w 519"/>
                <a:gd name="T69" fmla="*/ 111 h 521"/>
                <a:gd name="T70" fmla="*/ 172 w 519"/>
                <a:gd name="T71" fmla="*/ 131 h 521"/>
                <a:gd name="T72" fmla="*/ 156 w 519"/>
                <a:gd name="T73" fmla="*/ 144 h 521"/>
                <a:gd name="T74" fmla="*/ 140 w 519"/>
                <a:gd name="T75" fmla="*/ 147 h 521"/>
                <a:gd name="T76" fmla="*/ 352 w 519"/>
                <a:gd name="T77" fmla="*/ 268 h 521"/>
                <a:gd name="T78" fmla="*/ 350 w 519"/>
                <a:gd name="T79" fmla="*/ 250 h 521"/>
                <a:gd name="T80" fmla="*/ 339 w 519"/>
                <a:gd name="T81" fmla="*/ 230 h 521"/>
                <a:gd name="T82" fmla="*/ 316 w 519"/>
                <a:gd name="T83" fmla="*/ 223 h 521"/>
                <a:gd name="T84" fmla="*/ 303 w 519"/>
                <a:gd name="T85" fmla="*/ 224 h 521"/>
                <a:gd name="T86" fmla="*/ 283 w 519"/>
                <a:gd name="T87" fmla="*/ 246 h 521"/>
                <a:gd name="T88" fmla="*/ 282 w 519"/>
                <a:gd name="T89" fmla="*/ 262 h 521"/>
                <a:gd name="T90" fmla="*/ 210 w 519"/>
                <a:gd name="T91" fmla="*/ 370 h 521"/>
                <a:gd name="T92" fmla="*/ 282 w 519"/>
                <a:gd name="T93" fmla="*/ 171 h 521"/>
                <a:gd name="T94" fmla="*/ 283 w 519"/>
                <a:gd name="T95" fmla="*/ 198 h 521"/>
                <a:gd name="T96" fmla="*/ 300 w 519"/>
                <a:gd name="T97" fmla="*/ 181 h 521"/>
                <a:gd name="T98" fmla="*/ 330 w 519"/>
                <a:gd name="T99" fmla="*/ 171 h 521"/>
                <a:gd name="T100" fmla="*/ 361 w 519"/>
                <a:gd name="T101" fmla="*/ 171 h 521"/>
                <a:gd name="T102" fmla="*/ 400 w 519"/>
                <a:gd name="T103" fmla="*/ 192 h 521"/>
                <a:gd name="T104" fmla="*/ 422 w 519"/>
                <a:gd name="T105" fmla="*/ 239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Freeform 19"/>
            <p:cNvSpPr>
              <a:spLocks noEditPoints="1"/>
            </p:cNvSpPr>
            <p:nvPr/>
          </p:nvSpPr>
          <p:spPr bwMode="auto">
            <a:xfrm>
              <a:off x="6032501" y="3759200"/>
              <a:ext cx="412750" cy="412750"/>
            </a:xfrm>
            <a:custGeom>
              <a:avLst/>
              <a:gdLst>
                <a:gd name="T0" fmla="*/ 234 w 521"/>
                <a:gd name="T1" fmla="*/ 2 h 521"/>
                <a:gd name="T2" fmla="*/ 160 w 521"/>
                <a:gd name="T3" fmla="*/ 20 h 521"/>
                <a:gd name="T4" fmla="*/ 95 w 521"/>
                <a:gd name="T5" fmla="*/ 59 h 521"/>
                <a:gd name="T6" fmla="*/ 45 w 521"/>
                <a:gd name="T7" fmla="*/ 115 h 521"/>
                <a:gd name="T8" fmla="*/ 13 w 521"/>
                <a:gd name="T9" fmla="*/ 183 h 521"/>
                <a:gd name="T10" fmla="*/ 0 w 521"/>
                <a:gd name="T11" fmla="*/ 260 h 521"/>
                <a:gd name="T12" fmla="*/ 6 w 521"/>
                <a:gd name="T13" fmla="*/ 313 h 521"/>
                <a:gd name="T14" fmla="*/ 32 w 521"/>
                <a:gd name="T15" fmla="*/ 384 h 521"/>
                <a:gd name="T16" fmla="*/ 77 w 521"/>
                <a:gd name="T17" fmla="*/ 444 h 521"/>
                <a:gd name="T18" fmla="*/ 137 w 521"/>
                <a:gd name="T19" fmla="*/ 489 h 521"/>
                <a:gd name="T20" fmla="*/ 209 w 521"/>
                <a:gd name="T21" fmla="*/ 516 h 521"/>
                <a:gd name="T22" fmla="*/ 261 w 521"/>
                <a:gd name="T23" fmla="*/ 521 h 521"/>
                <a:gd name="T24" fmla="*/ 338 w 521"/>
                <a:gd name="T25" fmla="*/ 508 h 521"/>
                <a:gd name="T26" fmla="*/ 406 w 521"/>
                <a:gd name="T27" fmla="*/ 476 h 521"/>
                <a:gd name="T28" fmla="*/ 462 w 521"/>
                <a:gd name="T29" fmla="*/ 426 h 521"/>
                <a:gd name="T30" fmla="*/ 501 w 521"/>
                <a:gd name="T31" fmla="*/ 361 h 521"/>
                <a:gd name="T32" fmla="*/ 519 w 521"/>
                <a:gd name="T33" fmla="*/ 287 h 521"/>
                <a:gd name="T34" fmla="*/ 519 w 521"/>
                <a:gd name="T35" fmla="*/ 233 h 521"/>
                <a:gd name="T36" fmla="*/ 501 w 521"/>
                <a:gd name="T37" fmla="*/ 158 h 521"/>
                <a:gd name="T38" fmla="*/ 462 w 521"/>
                <a:gd name="T39" fmla="*/ 95 h 521"/>
                <a:gd name="T40" fmla="*/ 406 w 521"/>
                <a:gd name="T41" fmla="*/ 45 h 521"/>
                <a:gd name="T42" fmla="*/ 338 w 521"/>
                <a:gd name="T43" fmla="*/ 11 h 521"/>
                <a:gd name="T44" fmla="*/ 261 w 521"/>
                <a:gd name="T45" fmla="*/ 0 h 521"/>
                <a:gd name="T46" fmla="*/ 331 w 521"/>
                <a:gd name="T47" fmla="*/ 411 h 521"/>
                <a:gd name="T48" fmla="*/ 237 w 521"/>
                <a:gd name="T49" fmla="*/ 410 h 521"/>
                <a:gd name="T50" fmla="*/ 192 w 521"/>
                <a:gd name="T51" fmla="*/ 386 h 521"/>
                <a:gd name="T52" fmla="*/ 171 w 521"/>
                <a:gd name="T53" fmla="*/ 363 h 521"/>
                <a:gd name="T54" fmla="*/ 155 w 521"/>
                <a:gd name="T55" fmla="*/ 329 h 521"/>
                <a:gd name="T56" fmla="*/ 151 w 521"/>
                <a:gd name="T57" fmla="*/ 298 h 521"/>
                <a:gd name="T58" fmla="*/ 151 w 521"/>
                <a:gd name="T59" fmla="*/ 208 h 521"/>
                <a:gd name="T60" fmla="*/ 151 w 521"/>
                <a:gd name="T61" fmla="*/ 196 h 521"/>
                <a:gd name="T62" fmla="*/ 156 w 521"/>
                <a:gd name="T63" fmla="*/ 129 h 521"/>
                <a:gd name="T64" fmla="*/ 169 w 521"/>
                <a:gd name="T65" fmla="*/ 111 h 521"/>
                <a:gd name="T66" fmla="*/ 191 w 521"/>
                <a:gd name="T67" fmla="*/ 106 h 521"/>
                <a:gd name="T68" fmla="*/ 219 w 521"/>
                <a:gd name="T69" fmla="*/ 120 h 521"/>
                <a:gd name="T70" fmla="*/ 230 w 521"/>
                <a:gd name="T71" fmla="*/ 154 h 521"/>
                <a:gd name="T72" fmla="*/ 340 w 521"/>
                <a:gd name="T73" fmla="*/ 183 h 521"/>
                <a:gd name="T74" fmla="*/ 358 w 521"/>
                <a:gd name="T75" fmla="*/ 190 h 521"/>
                <a:gd name="T76" fmla="*/ 368 w 521"/>
                <a:gd name="T77" fmla="*/ 210 h 521"/>
                <a:gd name="T78" fmla="*/ 370 w 521"/>
                <a:gd name="T79" fmla="*/ 228 h 521"/>
                <a:gd name="T80" fmla="*/ 361 w 521"/>
                <a:gd name="T81" fmla="*/ 251 h 521"/>
                <a:gd name="T82" fmla="*/ 341 w 521"/>
                <a:gd name="T83" fmla="*/ 260 h 521"/>
                <a:gd name="T84" fmla="*/ 228 w 521"/>
                <a:gd name="T85" fmla="*/ 262 h 521"/>
                <a:gd name="T86" fmla="*/ 228 w 521"/>
                <a:gd name="T87" fmla="*/ 305 h 521"/>
                <a:gd name="T88" fmla="*/ 237 w 521"/>
                <a:gd name="T89" fmla="*/ 323 h 521"/>
                <a:gd name="T90" fmla="*/ 262 w 521"/>
                <a:gd name="T91" fmla="*/ 334 h 521"/>
                <a:gd name="T92" fmla="*/ 336 w 521"/>
                <a:gd name="T93" fmla="*/ 336 h 521"/>
                <a:gd name="T94" fmla="*/ 354 w 521"/>
                <a:gd name="T95" fmla="*/ 341 h 521"/>
                <a:gd name="T96" fmla="*/ 368 w 521"/>
                <a:gd name="T97" fmla="*/ 357 h 521"/>
                <a:gd name="T98" fmla="*/ 372 w 521"/>
                <a:gd name="T99" fmla="*/ 377 h 521"/>
                <a:gd name="T100" fmla="*/ 361 w 521"/>
                <a:gd name="T101" fmla="*/ 402 h 521"/>
                <a:gd name="T102" fmla="*/ 341 w 521"/>
                <a:gd name="T103" fmla="*/ 41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Freeform 20"/>
            <p:cNvSpPr>
              <a:spLocks noEditPoints="1"/>
            </p:cNvSpPr>
            <p:nvPr/>
          </p:nvSpPr>
          <p:spPr bwMode="auto">
            <a:xfrm>
              <a:off x="5029201" y="3759200"/>
              <a:ext cx="414338" cy="412750"/>
            </a:xfrm>
            <a:custGeom>
              <a:avLst/>
              <a:gdLst>
                <a:gd name="T0" fmla="*/ 261 w 521"/>
                <a:gd name="T1" fmla="*/ 0 h 521"/>
                <a:gd name="T2" fmla="*/ 209 w 521"/>
                <a:gd name="T3" fmla="*/ 5 h 521"/>
                <a:gd name="T4" fmla="*/ 160 w 521"/>
                <a:gd name="T5" fmla="*/ 20 h 521"/>
                <a:gd name="T6" fmla="*/ 115 w 521"/>
                <a:gd name="T7" fmla="*/ 45 h 521"/>
                <a:gd name="T8" fmla="*/ 78 w 521"/>
                <a:gd name="T9" fmla="*/ 75 h 521"/>
                <a:gd name="T10" fmla="*/ 45 w 521"/>
                <a:gd name="T11" fmla="*/ 115 h 521"/>
                <a:gd name="T12" fmla="*/ 22 w 521"/>
                <a:gd name="T13" fmla="*/ 158 h 521"/>
                <a:gd name="T14" fmla="*/ 6 w 521"/>
                <a:gd name="T15" fmla="*/ 208 h 521"/>
                <a:gd name="T16" fmla="*/ 0 w 521"/>
                <a:gd name="T17" fmla="*/ 260 h 521"/>
                <a:gd name="T18" fmla="*/ 2 w 521"/>
                <a:gd name="T19" fmla="*/ 287 h 521"/>
                <a:gd name="T20" fmla="*/ 13 w 521"/>
                <a:gd name="T21" fmla="*/ 338 h 521"/>
                <a:gd name="T22" fmla="*/ 33 w 521"/>
                <a:gd name="T23" fmla="*/ 384 h 521"/>
                <a:gd name="T24" fmla="*/ 60 w 521"/>
                <a:gd name="T25" fmla="*/ 426 h 521"/>
                <a:gd name="T26" fmla="*/ 95 w 521"/>
                <a:gd name="T27" fmla="*/ 462 h 521"/>
                <a:gd name="T28" fmla="*/ 137 w 521"/>
                <a:gd name="T29" fmla="*/ 489 h 521"/>
                <a:gd name="T30" fmla="*/ 183 w 521"/>
                <a:gd name="T31" fmla="*/ 508 h 521"/>
                <a:gd name="T32" fmla="*/ 234 w 521"/>
                <a:gd name="T33" fmla="*/ 519 h 521"/>
                <a:gd name="T34" fmla="*/ 261 w 521"/>
                <a:gd name="T35" fmla="*/ 521 h 521"/>
                <a:gd name="T36" fmla="*/ 313 w 521"/>
                <a:gd name="T37" fmla="*/ 516 h 521"/>
                <a:gd name="T38" fmla="*/ 361 w 521"/>
                <a:gd name="T39" fmla="*/ 499 h 521"/>
                <a:gd name="T40" fmla="*/ 406 w 521"/>
                <a:gd name="T41" fmla="*/ 476 h 521"/>
                <a:gd name="T42" fmla="*/ 444 w 521"/>
                <a:gd name="T43" fmla="*/ 444 h 521"/>
                <a:gd name="T44" fmla="*/ 476 w 521"/>
                <a:gd name="T45" fmla="*/ 406 h 521"/>
                <a:gd name="T46" fmla="*/ 500 w 521"/>
                <a:gd name="T47" fmla="*/ 361 h 521"/>
                <a:gd name="T48" fmla="*/ 516 w 521"/>
                <a:gd name="T49" fmla="*/ 313 h 521"/>
                <a:gd name="T50" fmla="*/ 521 w 521"/>
                <a:gd name="T51" fmla="*/ 260 h 521"/>
                <a:gd name="T52" fmla="*/ 519 w 521"/>
                <a:gd name="T53" fmla="*/ 233 h 521"/>
                <a:gd name="T54" fmla="*/ 509 w 521"/>
                <a:gd name="T55" fmla="*/ 183 h 521"/>
                <a:gd name="T56" fmla="*/ 489 w 521"/>
                <a:gd name="T57" fmla="*/ 136 h 521"/>
                <a:gd name="T58" fmla="*/ 462 w 521"/>
                <a:gd name="T59" fmla="*/ 95 h 521"/>
                <a:gd name="T60" fmla="*/ 426 w 521"/>
                <a:gd name="T61" fmla="*/ 59 h 521"/>
                <a:gd name="T62" fmla="*/ 385 w 521"/>
                <a:gd name="T63" fmla="*/ 30 h 521"/>
                <a:gd name="T64" fmla="*/ 338 w 521"/>
                <a:gd name="T65" fmla="*/ 11 h 521"/>
                <a:gd name="T66" fmla="*/ 288 w 521"/>
                <a:gd name="T67" fmla="*/ 2 h 521"/>
                <a:gd name="T68" fmla="*/ 261 w 521"/>
                <a:gd name="T69" fmla="*/ 0 h 521"/>
                <a:gd name="T70" fmla="*/ 284 w 521"/>
                <a:gd name="T71" fmla="*/ 259 h 521"/>
                <a:gd name="T72" fmla="*/ 284 w 521"/>
                <a:gd name="T73" fmla="*/ 420 h 521"/>
                <a:gd name="T74" fmla="*/ 218 w 521"/>
                <a:gd name="T75" fmla="*/ 420 h 521"/>
                <a:gd name="T76" fmla="*/ 185 w 521"/>
                <a:gd name="T77" fmla="*/ 259 h 521"/>
                <a:gd name="T78" fmla="*/ 218 w 521"/>
                <a:gd name="T79" fmla="*/ 203 h 521"/>
                <a:gd name="T80" fmla="*/ 218 w 521"/>
                <a:gd name="T81" fmla="*/ 165 h 521"/>
                <a:gd name="T82" fmla="*/ 221 w 521"/>
                <a:gd name="T83" fmla="*/ 144 h 521"/>
                <a:gd name="T84" fmla="*/ 230 w 521"/>
                <a:gd name="T85" fmla="*/ 122 h 521"/>
                <a:gd name="T86" fmla="*/ 252 w 521"/>
                <a:gd name="T87" fmla="*/ 104 h 521"/>
                <a:gd name="T88" fmla="*/ 286 w 521"/>
                <a:gd name="T89" fmla="*/ 99 h 521"/>
                <a:gd name="T90" fmla="*/ 334 w 521"/>
                <a:gd name="T91" fmla="*/ 153 h 521"/>
                <a:gd name="T92" fmla="*/ 298 w 521"/>
                <a:gd name="T93" fmla="*/ 153 h 521"/>
                <a:gd name="T94" fmla="*/ 295 w 521"/>
                <a:gd name="T95" fmla="*/ 154 h 521"/>
                <a:gd name="T96" fmla="*/ 286 w 521"/>
                <a:gd name="T97" fmla="*/ 162 h 521"/>
                <a:gd name="T98" fmla="*/ 284 w 521"/>
                <a:gd name="T99" fmla="*/ 203 h 521"/>
                <a:gd name="T100" fmla="*/ 329 w 521"/>
                <a:gd name="T101" fmla="*/ 259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Freeform 64"/>
            <p:cNvSpPr>
              <a:spLocks noEditPoints="1"/>
            </p:cNvSpPr>
            <p:nvPr/>
          </p:nvSpPr>
          <p:spPr bwMode="auto">
            <a:xfrm>
              <a:off x="2243138" y="3800475"/>
              <a:ext cx="174625" cy="293688"/>
            </a:xfrm>
            <a:custGeom>
              <a:avLst/>
              <a:gdLst>
                <a:gd name="T0" fmla="*/ 111 w 221"/>
                <a:gd name="T1" fmla="*/ 370 h 370"/>
                <a:gd name="T2" fmla="*/ 68 w 221"/>
                <a:gd name="T3" fmla="*/ 363 h 370"/>
                <a:gd name="T4" fmla="*/ 32 w 221"/>
                <a:gd name="T5" fmla="*/ 341 h 370"/>
                <a:gd name="T6" fmla="*/ 20 w 221"/>
                <a:gd name="T7" fmla="*/ 327 h 370"/>
                <a:gd name="T8" fmla="*/ 9 w 221"/>
                <a:gd name="T9" fmla="*/ 307 h 370"/>
                <a:gd name="T10" fmla="*/ 2 w 221"/>
                <a:gd name="T11" fmla="*/ 286 h 370"/>
                <a:gd name="T12" fmla="*/ 0 w 221"/>
                <a:gd name="T13" fmla="*/ 262 h 370"/>
                <a:gd name="T14" fmla="*/ 0 w 221"/>
                <a:gd name="T15" fmla="*/ 108 h 370"/>
                <a:gd name="T16" fmla="*/ 2 w 221"/>
                <a:gd name="T17" fmla="*/ 83 h 370"/>
                <a:gd name="T18" fmla="*/ 9 w 221"/>
                <a:gd name="T19" fmla="*/ 61 h 370"/>
                <a:gd name="T20" fmla="*/ 20 w 221"/>
                <a:gd name="T21" fmla="*/ 43 h 370"/>
                <a:gd name="T22" fmla="*/ 32 w 221"/>
                <a:gd name="T23" fmla="*/ 27 h 370"/>
                <a:gd name="T24" fmla="*/ 68 w 221"/>
                <a:gd name="T25" fmla="*/ 7 h 370"/>
                <a:gd name="T26" fmla="*/ 111 w 221"/>
                <a:gd name="T27" fmla="*/ 0 h 370"/>
                <a:gd name="T28" fmla="*/ 133 w 221"/>
                <a:gd name="T29" fmla="*/ 2 h 370"/>
                <a:gd name="T30" fmla="*/ 172 w 221"/>
                <a:gd name="T31" fmla="*/ 16 h 370"/>
                <a:gd name="T32" fmla="*/ 196 w 221"/>
                <a:gd name="T33" fmla="*/ 34 h 370"/>
                <a:gd name="T34" fmla="*/ 208 w 221"/>
                <a:gd name="T35" fmla="*/ 52 h 370"/>
                <a:gd name="T36" fmla="*/ 217 w 221"/>
                <a:gd name="T37" fmla="*/ 72 h 370"/>
                <a:gd name="T38" fmla="*/ 221 w 221"/>
                <a:gd name="T39" fmla="*/ 95 h 370"/>
                <a:gd name="T40" fmla="*/ 221 w 221"/>
                <a:gd name="T41" fmla="*/ 262 h 370"/>
                <a:gd name="T42" fmla="*/ 221 w 221"/>
                <a:gd name="T43" fmla="*/ 275 h 370"/>
                <a:gd name="T44" fmla="*/ 217 w 221"/>
                <a:gd name="T45" fmla="*/ 298 h 370"/>
                <a:gd name="T46" fmla="*/ 208 w 221"/>
                <a:gd name="T47" fmla="*/ 318 h 370"/>
                <a:gd name="T48" fmla="*/ 196 w 221"/>
                <a:gd name="T49" fmla="*/ 334 h 370"/>
                <a:gd name="T50" fmla="*/ 172 w 221"/>
                <a:gd name="T51" fmla="*/ 354 h 370"/>
                <a:gd name="T52" fmla="*/ 133 w 221"/>
                <a:gd name="T53" fmla="*/ 368 h 370"/>
                <a:gd name="T54" fmla="*/ 111 w 221"/>
                <a:gd name="T55" fmla="*/ 370 h 370"/>
                <a:gd name="T56" fmla="*/ 154 w 221"/>
                <a:gd name="T57" fmla="*/ 110 h 370"/>
                <a:gd name="T58" fmla="*/ 153 w 221"/>
                <a:gd name="T59" fmla="*/ 88 h 370"/>
                <a:gd name="T60" fmla="*/ 144 w 221"/>
                <a:gd name="T61" fmla="*/ 72 h 370"/>
                <a:gd name="T62" fmla="*/ 129 w 221"/>
                <a:gd name="T63" fmla="*/ 63 h 370"/>
                <a:gd name="T64" fmla="*/ 111 w 221"/>
                <a:gd name="T65" fmla="*/ 59 h 370"/>
                <a:gd name="T66" fmla="*/ 101 w 221"/>
                <a:gd name="T67" fmla="*/ 61 h 370"/>
                <a:gd name="T68" fmla="*/ 84 w 221"/>
                <a:gd name="T69" fmla="*/ 66 h 370"/>
                <a:gd name="T70" fmla="*/ 74 w 221"/>
                <a:gd name="T71" fmla="*/ 79 h 370"/>
                <a:gd name="T72" fmla="*/ 66 w 221"/>
                <a:gd name="T73" fmla="*/ 99 h 370"/>
                <a:gd name="T74" fmla="*/ 66 w 221"/>
                <a:gd name="T75" fmla="*/ 261 h 370"/>
                <a:gd name="T76" fmla="*/ 66 w 221"/>
                <a:gd name="T77" fmla="*/ 271 h 370"/>
                <a:gd name="T78" fmla="*/ 74 w 221"/>
                <a:gd name="T79" fmla="*/ 291 h 370"/>
                <a:gd name="T80" fmla="*/ 84 w 221"/>
                <a:gd name="T81" fmla="*/ 304 h 370"/>
                <a:gd name="T82" fmla="*/ 101 w 221"/>
                <a:gd name="T83" fmla="*/ 309 h 370"/>
                <a:gd name="T84" fmla="*/ 111 w 221"/>
                <a:gd name="T85" fmla="*/ 311 h 370"/>
                <a:gd name="T86" fmla="*/ 129 w 221"/>
                <a:gd name="T87" fmla="*/ 307 h 370"/>
                <a:gd name="T88" fmla="*/ 144 w 221"/>
                <a:gd name="T89" fmla="*/ 296 h 370"/>
                <a:gd name="T90" fmla="*/ 153 w 221"/>
                <a:gd name="T91" fmla="*/ 282 h 370"/>
                <a:gd name="T92" fmla="*/ 154 w 221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Freeform 65"/>
            <p:cNvSpPr>
              <a:spLocks noEditPoints="1"/>
            </p:cNvSpPr>
            <p:nvPr/>
          </p:nvSpPr>
          <p:spPr bwMode="auto">
            <a:xfrm>
              <a:off x="2460626" y="3800475"/>
              <a:ext cx="184150" cy="293688"/>
            </a:xfrm>
            <a:custGeom>
              <a:avLst/>
              <a:gdLst>
                <a:gd name="T0" fmla="*/ 93 w 234"/>
                <a:gd name="T1" fmla="*/ 368 h 370"/>
                <a:gd name="T2" fmla="*/ 41 w 234"/>
                <a:gd name="T3" fmla="*/ 349 h 370"/>
                <a:gd name="T4" fmla="*/ 20 w 234"/>
                <a:gd name="T5" fmla="*/ 327 h 370"/>
                <a:gd name="T6" fmla="*/ 5 w 234"/>
                <a:gd name="T7" fmla="*/ 298 h 370"/>
                <a:gd name="T8" fmla="*/ 0 w 234"/>
                <a:gd name="T9" fmla="*/ 261 h 370"/>
                <a:gd name="T10" fmla="*/ 4 w 234"/>
                <a:gd name="T11" fmla="*/ 232 h 370"/>
                <a:gd name="T12" fmla="*/ 22 w 234"/>
                <a:gd name="T13" fmla="*/ 199 h 370"/>
                <a:gd name="T14" fmla="*/ 45 w 234"/>
                <a:gd name="T15" fmla="*/ 180 h 370"/>
                <a:gd name="T16" fmla="*/ 18 w 234"/>
                <a:gd name="T17" fmla="*/ 151 h 370"/>
                <a:gd name="T18" fmla="*/ 5 w 234"/>
                <a:gd name="T19" fmla="*/ 117 h 370"/>
                <a:gd name="T20" fmla="*/ 5 w 234"/>
                <a:gd name="T21" fmla="*/ 92 h 370"/>
                <a:gd name="T22" fmla="*/ 13 w 234"/>
                <a:gd name="T23" fmla="*/ 59 h 370"/>
                <a:gd name="T24" fmla="*/ 31 w 234"/>
                <a:gd name="T25" fmla="*/ 34 h 370"/>
                <a:gd name="T26" fmla="*/ 74 w 234"/>
                <a:gd name="T27" fmla="*/ 7 h 370"/>
                <a:gd name="T28" fmla="*/ 117 w 234"/>
                <a:gd name="T29" fmla="*/ 0 h 370"/>
                <a:gd name="T30" fmla="*/ 178 w 234"/>
                <a:gd name="T31" fmla="*/ 16 h 370"/>
                <a:gd name="T32" fmla="*/ 214 w 234"/>
                <a:gd name="T33" fmla="*/ 50 h 370"/>
                <a:gd name="T34" fmla="*/ 225 w 234"/>
                <a:gd name="T35" fmla="*/ 81 h 370"/>
                <a:gd name="T36" fmla="*/ 228 w 234"/>
                <a:gd name="T37" fmla="*/ 104 h 370"/>
                <a:gd name="T38" fmla="*/ 219 w 234"/>
                <a:gd name="T39" fmla="*/ 142 h 370"/>
                <a:gd name="T40" fmla="*/ 201 w 234"/>
                <a:gd name="T41" fmla="*/ 167 h 370"/>
                <a:gd name="T42" fmla="*/ 203 w 234"/>
                <a:gd name="T43" fmla="*/ 192 h 370"/>
                <a:gd name="T44" fmla="*/ 223 w 234"/>
                <a:gd name="T45" fmla="*/ 219 h 370"/>
                <a:gd name="T46" fmla="*/ 234 w 234"/>
                <a:gd name="T47" fmla="*/ 261 h 370"/>
                <a:gd name="T48" fmla="*/ 230 w 234"/>
                <a:gd name="T49" fmla="*/ 286 h 370"/>
                <a:gd name="T50" fmla="*/ 219 w 234"/>
                <a:gd name="T51" fmla="*/ 318 h 370"/>
                <a:gd name="T52" fmla="*/ 199 w 234"/>
                <a:gd name="T53" fmla="*/ 341 h 370"/>
                <a:gd name="T54" fmla="*/ 162 w 234"/>
                <a:gd name="T55" fmla="*/ 363 h 370"/>
                <a:gd name="T56" fmla="*/ 117 w 234"/>
                <a:gd name="T57" fmla="*/ 370 h 370"/>
                <a:gd name="T58" fmla="*/ 106 w 234"/>
                <a:gd name="T59" fmla="*/ 210 h 370"/>
                <a:gd name="T60" fmla="*/ 81 w 234"/>
                <a:gd name="T61" fmla="*/ 225 h 370"/>
                <a:gd name="T62" fmla="*/ 67 w 234"/>
                <a:gd name="T63" fmla="*/ 250 h 370"/>
                <a:gd name="T64" fmla="*/ 67 w 234"/>
                <a:gd name="T65" fmla="*/ 271 h 370"/>
                <a:gd name="T66" fmla="*/ 81 w 234"/>
                <a:gd name="T67" fmla="*/ 296 h 370"/>
                <a:gd name="T68" fmla="*/ 106 w 234"/>
                <a:gd name="T69" fmla="*/ 309 h 370"/>
                <a:gd name="T70" fmla="*/ 126 w 234"/>
                <a:gd name="T71" fmla="*/ 309 h 370"/>
                <a:gd name="T72" fmla="*/ 151 w 234"/>
                <a:gd name="T73" fmla="*/ 296 h 370"/>
                <a:gd name="T74" fmla="*/ 165 w 234"/>
                <a:gd name="T75" fmla="*/ 271 h 370"/>
                <a:gd name="T76" fmla="*/ 165 w 234"/>
                <a:gd name="T77" fmla="*/ 250 h 370"/>
                <a:gd name="T78" fmla="*/ 151 w 234"/>
                <a:gd name="T79" fmla="*/ 225 h 370"/>
                <a:gd name="T80" fmla="*/ 126 w 234"/>
                <a:gd name="T81" fmla="*/ 210 h 370"/>
                <a:gd name="T82" fmla="*/ 117 w 234"/>
                <a:gd name="T83" fmla="*/ 59 h 370"/>
                <a:gd name="T84" fmla="*/ 99 w 234"/>
                <a:gd name="T85" fmla="*/ 63 h 370"/>
                <a:gd name="T86" fmla="*/ 77 w 234"/>
                <a:gd name="T87" fmla="*/ 79 h 370"/>
                <a:gd name="T88" fmla="*/ 70 w 234"/>
                <a:gd name="T89" fmla="*/ 106 h 370"/>
                <a:gd name="T90" fmla="*/ 74 w 234"/>
                <a:gd name="T91" fmla="*/ 124 h 370"/>
                <a:gd name="T92" fmla="*/ 90 w 234"/>
                <a:gd name="T93" fmla="*/ 144 h 370"/>
                <a:gd name="T94" fmla="*/ 117 w 234"/>
                <a:gd name="T95" fmla="*/ 151 h 370"/>
                <a:gd name="T96" fmla="*/ 135 w 234"/>
                <a:gd name="T97" fmla="*/ 147 h 370"/>
                <a:gd name="T98" fmla="*/ 155 w 234"/>
                <a:gd name="T99" fmla="*/ 131 h 370"/>
                <a:gd name="T100" fmla="*/ 162 w 234"/>
                <a:gd name="T101" fmla="*/ 106 h 370"/>
                <a:gd name="T102" fmla="*/ 158 w 234"/>
                <a:gd name="T103" fmla="*/ 88 h 370"/>
                <a:gd name="T104" fmla="*/ 142 w 234"/>
                <a:gd name="T105" fmla="*/ 66 h 370"/>
                <a:gd name="T106" fmla="*/ 117 w 234"/>
                <a:gd name="T107" fmla="*/ 5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Freeform 66"/>
            <p:cNvSpPr>
              <a:spLocks noEditPoints="1"/>
            </p:cNvSpPr>
            <p:nvPr/>
          </p:nvSpPr>
          <p:spPr bwMode="auto">
            <a:xfrm>
              <a:off x="2684463" y="3800475"/>
              <a:ext cx="176213" cy="293688"/>
            </a:xfrm>
            <a:custGeom>
              <a:avLst/>
              <a:gdLst>
                <a:gd name="T0" fmla="*/ 109 w 221"/>
                <a:gd name="T1" fmla="*/ 370 h 370"/>
                <a:gd name="T2" fmla="*/ 68 w 221"/>
                <a:gd name="T3" fmla="*/ 363 h 370"/>
                <a:gd name="T4" fmla="*/ 32 w 221"/>
                <a:gd name="T5" fmla="*/ 341 h 370"/>
                <a:gd name="T6" fmla="*/ 18 w 221"/>
                <a:gd name="T7" fmla="*/ 327 h 370"/>
                <a:gd name="T8" fmla="*/ 9 w 221"/>
                <a:gd name="T9" fmla="*/ 307 h 370"/>
                <a:gd name="T10" fmla="*/ 2 w 221"/>
                <a:gd name="T11" fmla="*/ 286 h 370"/>
                <a:gd name="T12" fmla="*/ 0 w 221"/>
                <a:gd name="T13" fmla="*/ 262 h 370"/>
                <a:gd name="T14" fmla="*/ 0 w 221"/>
                <a:gd name="T15" fmla="*/ 108 h 370"/>
                <a:gd name="T16" fmla="*/ 2 w 221"/>
                <a:gd name="T17" fmla="*/ 83 h 370"/>
                <a:gd name="T18" fmla="*/ 9 w 221"/>
                <a:gd name="T19" fmla="*/ 61 h 370"/>
                <a:gd name="T20" fmla="*/ 18 w 221"/>
                <a:gd name="T21" fmla="*/ 43 h 370"/>
                <a:gd name="T22" fmla="*/ 32 w 221"/>
                <a:gd name="T23" fmla="*/ 27 h 370"/>
                <a:gd name="T24" fmla="*/ 68 w 221"/>
                <a:gd name="T25" fmla="*/ 7 h 370"/>
                <a:gd name="T26" fmla="*/ 109 w 221"/>
                <a:gd name="T27" fmla="*/ 0 h 370"/>
                <a:gd name="T28" fmla="*/ 133 w 221"/>
                <a:gd name="T29" fmla="*/ 2 h 370"/>
                <a:gd name="T30" fmla="*/ 171 w 221"/>
                <a:gd name="T31" fmla="*/ 16 h 370"/>
                <a:gd name="T32" fmla="*/ 196 w 221"/>
                <a:gd name="T33" fmla="*/ 34 h 370"/>
                <a:gd name="T34" fmla="*/ 206 w 221"/>
                <a:gd name="T35" fmla="*/ 52 h 370"/>
                <a:gd name="T36" fmla="*/ 215 w 221"/>
                <a:gd name="T37" fmla="*/ 72 h 370"/>
                <a:gd name="T38" fmla="*/ 221 w 221"/>
                <a:gd name="T39" fmla="*/ 95 h 370"/>
                <a:gd name="T40" fmla="*/ 221 w 221"/>
                <a:gd name="T41" fmla="*/ 262 h 370"/>
                <a:gd name="T42" fmla="*/ 221 w 221"/>
                <a:gd name="T43" fmla="*/ 275 h 370"/>
                <a:gd name="T44" fmla="*/ 215 w 221"/>
                <a:gd name="T45" fmla="*/ 298 h 370"/>
                <a:gd name="T46" fmla="*/ 206 w 221"/>
                <a:gd name="T47" fmla="*/ 318 h 370"/>
                <a:gd name="T48" fmla="*/ 196 w 221"/>
                <a:gd name="T49" fmla="*/ 334 h 370"/>
                <a:gd name="T50" fmla="*/ 171 w 221"/>
                <a:gd name="T51" fmla="*/ 354 h 370"/>
                <a:gd name="T52" fmla="*/ 133 w 221"/>
                <a:gd name="T53" fmla="*/ 368 h 370"/>
                <a:gd name="T54" fmla="*/ 109 w 221"/>
                <a:gd name="T55" fmla="*/ 370 h 370"/>
                <a:gd name="T56" fmla="*/ 154 w 221"/>
                <a:gd name="T57" fmla="*/ 110 h 370"/>
                <a:gd name="T58" fmla="*/ 151 w 221"/>
                <a:gd name="T59" fmla="*/ 88 h 370"/>
                <a:gd name="T60" fmla="*/ 142 w 221"/>
                <a:gd name="T61" fmla="*/ 72 h 370"/>
                <a:gd name="T62" fmla="*/ 129 w 221"/>
                <a:gd name="T63" fmla="*/ 63 h 370"/>
                <a:gd name="T64" fmla="*/ 109 w 221"/>
                <a:gd name="T65" fmla="*/ 59 h 370"/>
                <a:gd name="T66" fmla="*/ 100 w 221"/>
                <a:gd name="T67" fmla="*/ 61 h 370"/>
                <a:gd name="T68" fmla="*/ 84 w 221"/>
                <a:gd name="T69" fmla="*/ 66 h 370"/>
                <a:gd name="T70" fmla="*/ 74 w 221"/>
                <a:gd name="T71" fmla="*/ 79 h 370"/>
                <a:gd name="T72" fmla="*/ 66 w 221"/>
                <a:gd name="T73" fmla="*/ 99 h 370"/>
                <a:gd name="T74" fmla="*/ 66 w 221"/>
                <a:gd name="T75" fmla="*/ 261 h 370"/>
                <a:gd name="T76" fmla="*/ 66 w 221"/>
                <a:gd name="T77" fmla="*/ 271 h 370"/>
                <a:gd name="T78" fmla="*/ 74 w 221"/>
                <a:gd name="T79" fmla="*/ 291 h 370"/>
                <a:gd name="T80" fmla="*/ 84 w 221"/>
                <a:gd name="T81" fmla="*/ 304 h 370"/>
                <a:gd name="T82" fmla="*/ 100 w 221"/>
                <a:gd name="T83" fmla="*/ 309 h 370"/>
                <a:gd name="T84" fmla="*/ 109 w 221"/>
                <a:gd name="T85" fmla="*/ 311 h 370"/>
                <a:gd name="T86" fmla="*/ 129 w 221"/>
                <a:gd name="T87" fmla="*/ 307 h 370"/>
                <a:gd name="T88" fmla="*/ 142 w 221"/>
                <a:gd name="T89" fmla="*/ 296 h 370"/>
                <a:gd name="T90" fmla="*/ 151 w 221"/>
                <a:gd name="T91" fmla="*/ 282 h 370"/>
                <a:gd name="T92" fmla="*/ 154 w 221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Freeform 67"/>
            <p:cNvSpPr>
              <a:spLocks noEditPoints="1"/>
            </p:cNvSpPr>
            <p:nvPr/>
          </p:nvSpPr>
          <p:spPr bwMode="auto">
            <a:xfrm>
              <a:off x="2905126" y="3800475"/>
              <a:ext cx="176213" cy="293688"/>
            </a:xfrm>
            <a:custGeom>
              <a:avLst/>
              <a:gdLst>
                <a:gd name="T0" fmla="*/ 111 w 222"/>
                <a:gd name="T1" fmla="*/ 370 h 370"/>
                <a:gd name="T2" fmla="*/ 70 w 222"/>
                <a:gd name="T3" fmla="*/ 363 h 370"/>
                <a:gd name="T4" fmla="*/ 34 w 222"/>
                <a:gd name="T5" fmla="*/ 341 h 370"/>
                <a:gd name="T6" fmla="*/ 19 w 222"/>
                <a:gd name="T7" fmla="*/ 327 h 370"/>
                <a:gd name="T8" fmla="*/ 9 w 222"/>
                <a:gd name="T9" fmla="*/ 307 h 370"/>
                <a:gd name="T10" fmla="*/ 3 w 222"/>
                <a:gd name="T11" fmla="*/ 286 h 370"/>
                <a:gd name="T12" fmla="*/ 0 w 222"/>
                <a:gd name="T13" fmla="*/ 262 h 370"/>
                <a:gd name="T14" fmla="*/ 0 w 222"/>
                <a:gd name="T15" fmla="*/ 108 h 370"/>
                <a:gd name="T16" fmla="*/ 3 w 222"/>
                <a:gd name="T17" fmla="*/ 83 h 370"/>
                <a:gd name="T18" fmla="*/ 9 w 222"/>
                <a:gd name="T19" fmla="*/ 61 h 370"/>
                <a:gd name="T20" fmla="*/ 19 w 222"/>
                <a:gd name="T21" fmla="*/ 43 h 370"/>
                <a:gd name="T22" fmla="*/ 34 w 222"/>
                <a:gd name="T23" fmla="*/ 27 h 370"/>
                <a:gd name="T24" fmla="*/ 70 w 222"/>
                <a:gd name="T25" fmla="*/ 7 h 370"/>
                <a:gd name="T26" fmla="*/ 111 w 222"/>
                <a:gd name="T27" fmla="*/ 0 h 370"/>
                <a:gd name="T28" fmla="*/ 132 w 222"/>
                <a:gd name="T29" fmla="*/ 2 h 370"/>
                <a:gd name="T30" fmla="*/ 172 w 222"/>
                <a:gd name="T31" fmla="*/ 16 h 370"/>
                <a:gd name="T32" fmla="*/ 195 w 222"/>
                <a:gd name="T33" fmla="*/ 34 h 370"/>
                <a:gd name="T34" fmla="*/ 208 w 222"/>
                <a:gd name="T35" fmla="*/ 52 h 370"/>
                <a:gd name="T36" fmla="*/ 217 w 222"/>
                <a:gd name="T37" fmla="*/ 72 h 370"/>
                <a:gd name="T38" fmla="*/ 221 w 222"/>
                <a:gd name="T39" fmla="*/ 95 h 370"/>
                <a:gd name="T40" fmla="*/ 222 w 222"/>
                <a:gd name="T41" fmla="*/ 262 h 370"/>
                <a:gd name="T42" fmla="*/ 221 w 222"/>
                <a:gd name="T43" fmla="*/ 275 h 370"/>
                <a:gd name="T44" fmla="*/ 217 w 222"/>
                <a:gd name="T45" fmla="*/ 298 h 370"/>
                <a:gd name="T46" fmla="*/ 208 w 222"/>
                <a:gd name="T47" fmla="*/ 318 h 370"/>
                <a:gd name="T48" fmla="*/ 195 w 222"/>
                <a:gd name="T49" fmla="*/ 334 h 370"/>
                <a:gd name="T50" fmla="*/ 172 w 222"/>
                <a:gd name="T51" fmla="*/ 354 h 370"/>
                <a:gd name="T52" fmla="*/ 132 w 222"/>
                <a:gd name="T53" fmla="*/ 368 h 370"/>
                <a:gd name="T54" fmla="*/ 111 w 222"/>
                <a:gd name="T55" fmla="*/ 370 h 370"/>
                <a:gd name="T56" fmla="*/ 156 w 222"/>
                <a:gd name="T57" fmla="*/ 110 h 370"/>
                <a:gd name="T58" fmla="*/ 152 w 222"/>
                <a:gd name="T59" fmla="*/ 88 h 370"/>
                <a:gd name="T60" fmla="*/ 143 w 222"/>
                <a:gd name="T61" fmla="*/ 72 h 370"/>
                <a:gd name="T62" fmla="*/ 129 w 222"/>
                <a:gd name="T63" fmla="*/ 63 h 370"/>
                <a:gd name="T64" fmla="*/ 111 w 222"/>
                <a:gd name="T65" fmla="*/ 59 h 370"/>
                <a:gd name="T66" fmla="*/ 102 w 222"/>
                <a:gd name="T67" fmla="*/ 61 h 370"/>
                <a:gd name="T68" fmla="*/ 86 w 222"/>
                <a:gd name="T69" fmla="*/ 66 h 370"/>
                <a:gd name="T70" fmla="*/ 73 w 222"/>
                <a:gd name="T71" fmla="*/ 79 h 370"/>
                <a:gd name="T72" fmla="*/ 68 w 222"/>
                <a:gd name="T73" fmla="*/ 99 h 370"/>
                <a:gd name="T74" fmla="*/ 66 w 222"/>
                <a:gd name="T75" fmla="*/ 261 h 370"/>
                <a:gd name="T76" fmla="*/ 68 w 222"/>
                <a:gd name="T77" fmla="*/ 271 h 370"/>
                <a:gd name="T78" fmla="*/ 73 w 222"/>
                <a:gd name="T79" fmla="*/ 291 h 370"/>
                <a:gd name="T80" fmla="*/ 86 w 222"/>
                <a:gd name="T81" fmla="*/ 304 h 370"/>
                <a:gd name="T82" fmla="*/ 102 w 222"/>
                <a:gd name="T83" fmla="*/ 309 h 370"/>
                <a:gd name="T84" fmla="*/ 111 w 222"/>
                <a:gd name="T85" fmla="*/ 311 h 370"/>
                <a:gd name="T86" fmla="*/ 129 w 222"/>
                <a:gd name="T87" fmla="*/ 307 h 370"/>
                <a:gd name="T88" fmla="*/ 143 w 222"/>
                <a:gd name="T89" fmla="*/ 296 h 370"/>
                <a:gd name="T90" fmla="*/ 152 w 222"/>
                <a:gd name="T91" fmla="*/ 282 h 370"/>
                <a:gd name="T92" fmla="*/ 156 w 222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Freeform 68"/>
            <p:cNvSpPr>
              <a:spLocks noEditPoints="1"/>
            </p:cNvSpPr>
            <p:nvPr/>
          </p:nvSpPr>
          <p:spPr bwMode="auto">
            <a:xfrm>
              <a:off x="3219451" y="3800475"/>
              <a:ext cx="177800" cy="293688"/>
            </a:xfrm>
            <a:custGeom>
              <a:avLst/>
              <a:gdLst>
                <a:gd name="T0" fmla="*/ 111 w 222"/>
                <a:gd name="T1" fmla="*/ 370 h 370"/>
                <a:gd name="T2" fmla="*/ 70 w 222"/>
                <a:gd name="T3" fmla="*/ 363 h 370"/>
                <a:gd name="T4" fmla="*/ 34 w 222"/>
                <a:gd name="T5" fmla="*/ 341 h 370"/>
                <a:gd name="T6" fmla="*/ 19 w 222"/>
                <a:gd name="T7" fmla="*/ 327 h 370"/>
                <a:gd name="T8" fmla="*/ 9 w 222"/>
                <a:gd name="T9" fmla="*/ 307 h 370"/>
                <a:gd name="T10" fmla="*/ 3 w 222"/>
                <a:gd name="T11" fmla="*/ 286 h 370"/>
                <a:gd name="T12" fmla="*/ 0 w 222"/>
                <a:gd name="T13" fmla="*/ 262 h 370"/>
                <a:gd name="T14" fmla="*/ 0 w 222"/>
                <a:gd name="T15" fmla="*/ 108 h 370"/>
                <a:gd name="T16" fmla="*/ 3 w 222"/>
                <a:gd name="T17" fmla="*/ 83 h 370"/>
                <a:gd name="T18" fmla="*/ 9 w 222"/>
                <a:gd name="T19" fmla="*/ 61 h 370"/>
                <a:gd name="T20" fmla="*/ 19 w 222"/>
                <a:gd name="T21" fmla="*/ 43 h 370"/>
                <a:gd name="T22" fmla="*/ 34 w 222"/>
                <a:gd name="T23" fmla="*/ 27 h 370"/>
                <a:gd name="T24" fmla="*/ 70 w 222"/>
                <a:gd name="T25" fmla="*/ 7 h 370"/>
                <a:gd name="T26" fmla="*/ 111 w 222"/>
                <a:gd name="T27" fmla="*/ 0 h 370"/>
                <a:gd name="T28" fmla="*/ 133 w 222"/>
                <a:gd name="T29" fmla="*/ 2 h 370"/>
                <a:gd name="T30" fmla="*/ 172 w 222"/>
                <a:gd name="T31" fmla="*/ 16 h 370"/>
                <a:gd name="T32" fmla="*/ 195 w 222"/>
                <a:gd name="T33" fmla="*/ 34 h 370"/>
                <a:gd name="T34" fmla="*/ 208 w 222"/>
                <a:gd name="T35" fmla="*/ 52 h 370"/>
                <a:gd name="T36" fmla="*/ 217 w 222"/>
                <a:gd name="T37" fmla="*/ 72 h 370"/>
                <a:gd name="T38" fmla="*/ 221 w 222"/>
                <a:gd name="T39" fmla="*/ 95 h 370"/>
                <a:gd name="T40" fmla="*/ 222 w 222"/>
                <a:gd name="T41" fmla="*/ 262 h 370"/>
                <a:gd name="T42" fmla="*/ 221 w 222"/>
                <a:gd name="T43" fmla="*/ 275 h 370"/>
                <a:gd name="T44" fmla="*/ 217 w 222"/>
                <a:gd name="T45" fmla="*/ 298 h 370"/>
                <a:gd name="T46" fmla="*/ 208 w 222"/>
                <a:gd name="T47" fmla="*/ 318 h 370"/>
                <a:gd name="T48" fmla="*/ 195 w 222"/>
                <a:gd name="T49" fmla="*/ 334 h 370"/>
                <a:gd name="T50" fmla="*/ 172 w 222"/>
                <a:gd name="T51" fmla="*/ 354 h 370"/>
                <a:gd name="T52" fmla="*/ 133 w 222"/>
                <a:gd name="T53" fmla="*/ 368 h 370"/>
                <a:gd name="T54" fmla="*/ 111 w 222"/>
                <a:gd name="T55" fmla="*/ 370 h 370"/>
                <a:gd name="T56" fmla="*/ 156 w 222"/>
                <a:gd name="T57" fmla="*/ 110 h 370"/>
                <a:gd name="T58" fmla="*/ 152 w 222"/>
                <a:gd name="T59" fmla="*/ 88 h 370"/>
                <a:gd name="T60" fmla="*/ 143 w 222"/>
                <a:gd name="T61" fmla="*/ 72 h 370"/>
                <a:gd name="T62" fmla="*/ 129 w 222"/>
                <a:gd name="T63" fmla="*/ 63 h 370"/>
                <a:gd name="T64" fmla="*/ 111 w 222"/>
                <a:gd name="T65" fmla="*/ 59 h 370"/>
                <a:gd name="T66" fmla="*/ 102 w 222"/>
                <a:gd name="T67" fmla="*/ 61 h 370"/>
                <a:gd name="T68" fmla="*/ 86 w 222"/>
                <a:gd name="T69" fmla="*/ 66 h 370"/>
                <a:gd name="T70" fmla="*/ 73 w 222"/>
                <a:gd name="T71" fmla="*/ 79 h 370"/>
                <a:gd name="T72" fmla="*/ 68 w 222"/>
                <a:gd name="T73" fmla="*/ 99 h 370"/>
                <a:gd name="T74" fmla="*/ 66 w 222"/>
                <a:gd name="T75" fmla="*/ 261 h 370"/>
                <a:gd name="T76" fmla="*/ 68 w 222"/>
                <a:gd name="T77" fmla="*/ 271 h 370"/>
                <a:gd name="T78" fmla="*/ 73 w 222"/>
                <a:gd name="T79" fmla="*/ 291 h 370"/>
                <a:gd name="T80" fmla="*/ 86 w 222"/>
                <a:gd name="T81" fmla="*/ 304 h 370"/>
                <a:gd name="T82" fmla="*/ 102 w 222"/>
                <a:gd name="T83" fmla="*/ 309 h 370"/>
                <a:gd name="T84" fmla="*/ 111 w 222"/>
                <a:gd name="T85" fmla="*/ 311 h 370"/>
                <a:gd name="T86" fmla="*/ 129 w 222"/>
                <a:gd name="T87" fmla="*/ 307 h 370"/>
                <a:gd name="T88" fmla="*/ 143 w 222"/>
                <a:gd name="T89" fmla="*/ 296 h 370"/>
                <a:gd name="T90" fmla="*/ 152 w 222"/>
                <a:gd name="T91" fmla="*/ 282 h 370"/>
                <a:gd name="T92" fmla="*/ 156 w 222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auto">
            <a:xfrm>
              <a:off x="3430588" y="3802063"/>
              <a:ext cx="195263" cy="288925"/>
            </a:xfrm>
            <a:custGeom>
              <a:avLst/>
              <a:gdLst>
                <a:gd name="T0" fmla="*/ 214 w 247"/>
                <a:gd name="T1" fmla="*/ 314 h 365"/>
                <a:gd name="T2" fmla="*/ 214 w 247"/>
                <a:gd name="T3" fmla="*/ 365 h 365"/>
                <a:gd name="T4" fmla="*/ 150 w 247"/>
                <a:gd name="T5" fmla="*/ 365 h 365"/>
                <a:gd name="T6" fmla="*/ 150 w 247"/>
                <a:gd name="T7" fmla="*/ 314 h 365"/>
                <a:gd name="T8" fmla="*/ 0 w 247"/>
                <a:gd name="T9" fmla="*/ 314 h 365"/>
                <a:gd name="T10" fmla="*/ 0 w 247"/>
                <a:gd name="T11" fmla="*/ 251 h 365"/>
                <a:gd name="T12" fmla="*/ 126 w 247"/>
                <a:gd name="T13" fmla="*/ 0 h 365"/>
                <a:gd name="T14" fmla="*/ 198 w 247"/>
                <a:gd name="T15" fmla="*/ 0 h 365"/>
                <a:gd name="T16" fmla="*/ 74 w 247"/>
                <a:gd name="T17" fmla="*/ 251 h 365"/>
                <a:gd name="T18" fmla="*/ 150 w 247"/>
                <a:gd name="T19" fmla="*/ 251 h 365"/>
                <a:gd name="T20" fmla="*/ 150 w 247"/>
                <a:gd name="T21" fmla="*/ 183 h 365"/>
                <a:gd name="T22" fmla="*/ 214 w 247"/>
                <a:gd name="T23" fmla="*/ 183 h 365"/>
                <a:gd name="T24" fmla="*/ 214 w 247"/>
                <a:gd name="T25" fmla="*/ 251 h 365"/>
                <a:gd name="T26" fmla="*/ 247 w 247"/>
                <a:gd name="T27" fmla="*/ 251 h 365"/>
                <a:gd name="T28" fmla="*/ 247 w 247"/>
                <a:gd name="T29" fmla="*/ 314 h 365"/>
                <a:gd name="T30" fmla="*/ 214 w 247"/>
                <a:gd name="T31" fmla="*/ 31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Freeform 70"/>
            <p:cNvSpPr>
              <a:spLocks noEditPoints="1"/>
            </p:cNvSpPr>
            <p:nvPr/>
          </p:nvSpPr>
          <p:spPr bwMode="auto">
            <a:xfrm>
              <a:off x="3657601" y="3800475"/>
              <a:ext cx="185738" cy="293688"/>
            </a:xfrm>
            <a:custGeom>
              <a:avLst/>
              <a:gdLst>
                <a:gd name="T0" fmla="*/ 93 w 234"/>
                <a:gd name="T1" fmla="*/ 368 h 370"/>
                <a:gd name="T2" fmla="*/ 41 w 234"/>
                <a:gd name="T3" fmla="*/ 349 h 370"/>
                <a:gd name="T4" fmla="*/ 20 w 234"/>
                <a:gd name="T5" fmla="*/ 327 h 370"/>
                <a:gd name="T6" fmla="*/ 5 w 234"/>
                <a:gd name="T7" fmla="*/ 298 h 370"/>
                <a:gd name="T8" fmla="*/ 0 w 234"/>
                <a:gd name="T9" fmla="*/ 261 h 370"/>
                <a:gd name="T10" fmla="*/ 4 w 234"/>
                <a:gd name="T11" fmla="*/ 232 h 370"/>
                <a:gd name="T12" fmla="*/ 22 w 234"/>
                <a:gd name="T13" fmla="*/ 199 h 370"/>
                <a:gd name="T14" fmla="*/ 45 w 234"/>
                <a:gd name="T15" fmla="*/ 180 h 370"/>
                <a:gd name="T16" fmla="*/ 18 w 234"/>
                <a:gd name="T17" fmla="*/ 151 h 370"/>
                <a:gd name="T18" fmla="*/ 5 w 234"/>
                <a:gd name="T19" fmla="*/ 117 h 370"/>
                <a:gd name="T20" fmla="*/ 5 w 234"/>
                <a:gd name="T21" fmla="*/ 92 h 370"/>
                <a:gd name="T22" fmla="*/ 13 w 234"/>
                <a:gd name="T23" fmla="*/ 59 h 370"/>
                <a:gd name="T24" fmla="*/ 31 w 234"/>
                <a:gd name="T25" fmla="*/ 34 h 370"/>
                <a:gd name="T26" fmla="*/ 74 w 234"/>
                <a:gd name="T27" fmla="*/ 7 h 370"/>
                <a:gd name="T28" fmla="*/ 117 w 234"/>
                <a:gd name="T29" fmla="*/ 0 h 370"/>
                <a:gd name="T30" fmla="*/ 178 w 234"/>
                <a:gd name="T31" fmla="*/ 16 h 370"/>
                <a:gd name="T32" fmla="*/ 214 w 234"/>
                <a:gd name="T33" fmla="*/ 50 h 370"/>
                <a:gd name="T34" fmla="*/ 226 w 234"/>
                <a:gd name="T35" fmla="*/ 81 h 370"/>
                <a:gd name="T36" fmla="*/ 228 w 234"/>
                <a:gd name="T37" fmla="*/ 104 h 370"/>
                <a:gd name="T38" fmla="*/ 219 w 234"/>
                <a:gd name="T39" fmla="*/ 142 h 370"/>
                <a:gd name="T40" fmla="*/ 201 w 234"/>
                <a:gd name="T41" fmla="*/ 167 h 370"/>
                <a:gd name="T42" fmla="*/ 203 w 234"/>
                <a:gd name="T43" fmla="*/ 192 h 370"/>
                <a:gd name="T44" fmla="*/ 225 w 234"/>
                <a:gd name="T45" fmla="*/ 219 h 370"/>
                <a:gd name="T46" fmla="*/ 234 w 234"/>
                <a:gd name="T47" fmla="*/ 261 h 370"/>
                <a:gd name="T48" fmla="*/ 232 w 234"/>
                <a:gd name="T49" fmla="*/ 286 h 370"/>
                <a:gd name="T50" fmla="*/ 219 w 234"/>
                <a:gd name="T51" fmla="*/ 318 h 370"/>
                <a:gd name="T52" fmla="*/ 199 w 234"/>
                <a:gd name="T53" fmla="*/ 341 h 370"/>
                <a:gd name="T54" fmla="*/ 162 w 234"/>
                <a:gd name="T55" fmla="*/ 363 h 370"/>
                <a:gd name="T56" fmla="*/ 117 w 234"/>
                <a:gd name="T57" fmla="*/ 370 h 370"/>
                <a:gd name="T58" fmla="*/ 106 w 234"/>
                <a:gd name="T59" fmla="*/ 210 h 370"/>
                <a:gd name="T60" fmla="*/ 81 w 234"/>
                <a:gd name="T61" fmla="*/ 225 h 370"/>
                <a:gd name="T62" fmla="*/ 67 w 234"/>
                <a:gd name="T63" fmla="*/ 250 h 370"/>
                <a:gd name="T64" fmla="*/ 67 w 234"/>
                <a:gd name="T65" fmla="*/ 271 h 370"/>
                <a:gd name="T66" fmla="*/ 81 w 234"/>
                <a:gd name="T67" fmla="*/ 296 h 370"/>
                <a:gd name="T68" fmla="*/ 106 w 234"/>
                <a:gd name="T69" fmla="*/ 309 h 370"/>
                <a:gd name="T70" fmla="*/ 128 w 234"/>
                <a:gd name="T71" fmla="*/ 309 h 370"/>
                <a:gd name="T72" fmla="*/ 153 w 234"/>
                <a:gd name="T73" fmla="*/ 296 h 370"/>
                <a:gd name="T74" fmla="*/ 165 w 234"/>
                <a:gd name="T75" fmla="*/ 271 h 370"/>
                <a:gd name="T76" fmla="*/ 165 w 234"/>
                <a:gd name="T77" fmla="*/ 250 h 370"/>
                <a:gd name="T78" fmla="*/ 153 w 234"/>
                <a:gd name="T79" fmla="*/ 225 h 370"/>
                <a:gd name="T80" fmla="*/ 128 w 234"/>
                <a:gd name="T81" fmla="*/ 210 h 370"/>
                <a:gd name="T82" fmla="*/ 117 w 234"/>
                <a:gd name="T83" fmla="*/ 59 h 370"/>
                <a:gd name="T84" fmla="*/ 99 w 234"/>
                <a:gd name="T85" fmla="*/ 63 h 370"/>
                <a:gd name="T86" fmla="*/ 79 w 234"/>
                <a:gd name="T87" fmla="*/ 79 h 370"/>
                <a:gd name="T88" fmla="*/ 70 w 234"/>
                <a:gd name="T89" fmla="*/ 106 h 370"/>
                <a:gd name="T90" fmla="*/ 74 w 234"/>
                <a:gd name="T91" fmla="*/ 124 h 370"/>
                <a:gd name="T92" fmla="*/ 90 w 234"/>
                <a:gd name="T93" fmla="*/ 144 h 370"/>
                <a:gd name="T94" fmla="*/ 117 w 234"/>
                <a:gd name="T95" fmla="*/ 151 h 370"/>
                <a:gd name="T96" fmla="*/ 135 w 234"/>
                <a:gd name="T97" fmla="*/ 147 h 370"/>
                <a:gd name="T98" fmla="*/ 155 w 234"/>
                <a:gd name="T99" fmla="*/ 131 h 370"/>
                <a:gd name="T100" fmla="*/ 162 w 234"/>
                <a:gd name="T101" fmla="*/ 106 h 370"/>
                <a:gd name="T102" fmla="*/ 158 w 234"/>
                <a:gd name="T103" fmla="*/ 88 h 370"/>
                <a:gd name="T104" fmla="*/ 142 w 234"/>
                <a:gd name="T105" fmla="*/ 66 h 370"/>
                <a:gd name="T106" fmla="*/ 117 w 234"/>
                <a:gd name="T107" fmla="*/ 5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Freeform 71"/>
            <p:cNvSpPr>
              <a:spLocks/>
            </p:cNvSpPr>
            <p:nvPr/>
          </p:nvSpPr>
          <p:spPr bwMode="auto">
            <a:xfrm>
              <a:off x="3997326" y="3802063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6 h 365"/>
                <a:gd name="T6" fmla="*/ 0 w 140"/>
                <a:gd name="T7" fmla="*/ 64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" name="Freeform 72"/>
            <p:cNvSpPr>
              <a:spLocks/>
            </p:cNvSpPr>
            <p:nvPr/>
          </p:nvSpPr>
          <p:spPr bwMode="auto">
            <a:xfrm>
              <a:off x="4198938" y="3800475"/>
              <a:ext cx="176213" cy="290513"/>
            </a:xfrm>
            <a:custGeom>
              <a:avLst/>
              <a:gdLst>
                <a:gd name="T0" fmla="*/ 0 w 221"/>
                <a:gd name="T1" fmla="*/ 307 h 367"/>
                <a:gd name="T2" fmla="*/ 136 w 221"/>
                <a:gd name="T3" fmla="*/ 149 h 367"/>
                <a:gd name="T4" fmla="*/ 151 w 221"/>
                <a:gd name="T5" fmla="*/ 128 h 367"/>
                <a:gd name="T6" fmla="*/ 154 w 221"/>
                <a:gd name="T7" fmla="*/ 104 h 367"/>
                <a:gd name="T8" fmla="*/ 154 w 221"/>
                <a:gd name="T9" fmla="*/ 95 h 367"/>
                <a:gd name="T10" fmla="*/ 149 w 221"/>
                <a:gd name="T11" fmla="*/ 79 h 367"/>
                <a:gd name="T12" fmla="*/ 136 w 221"/>
                <a:gd name="T13" fmla="*/ 66 h 367"/>
                <a:gd name="T14" fmla="*/ 120 w 221"/>
                <a:gd name="T15" fmla="*/ 61 h 367"/>
                <a:gd name="T16" fmla="*/ 111 w 221"/>
                <a:gd name="T17" fmla="*/ 59 h 367"/>
                <a:gd name="T18" fmla="*/ 95 w 221"/>
                <a:gd name="T19" fmla="*/ 61 h 367"/>
                <a:gd name="T20" fmla="*/ 81 w 221"/>
                <a:gd name="T21" fmla="*/ 70 h 367"/>
                <a:gd name="T22" fmla="*/ 70 w 221"/>
                <a:gd name="T23" fmla="*/ 84 h 367"/>
                <a:gd name="T24" fmla="*/ 66 w 221"/>
                <a:gd name="T25" fmla="*/ 106 h 367"/>
                <a:gd name="T26" fmla="*/ 0 w 221"/>
                <a:gd name="T27" fmla="*/ 106 h 367"/>
                <a:gd name="T28" fmla="*/ 2 w 221"/>
                <a:gd name="T29" fmla="*/ 83 h 367"/>
                <a:gd name="T30" fmla="*/ 9 w 221"/>
                <a:gd name="T31" fmla="*/ 61 h 367"/>
                <a:gd name="T32" fmla="*/ 18 w 221"/>
                <a:gd name="T33" fmla="*/ 43 h 367"/>
                <a:gd name="T34" fmla="*/ 32 w 221"/>
                <a:gd name="T35" fmla="*/ 27 h 367"/>
                <a:gd name="T36" fmla="*/ 66 w 221"/>
                <a:gd name="T37" fmla="*/ 7 h 367"/>
                <a:gd name="T38" fmla="*/ 111 w 221"/>
                <a:gd name="T39" fmla="*/ 0 h 367"/>
                <a:gd name="T40" fmla="*/ 134 w 221"/>
                <a:gd name="T41" fmla="*/ 2 h 367"/>
                <a:gd name="T42" fmla="*/ 174 w 221"/>
                <a:gd name="T43" fmla="*/ 16 h 367"/>
                <a:gd name="T44" fmla="*/ 197 w 221"/>
                <a:gd name="T45" fmla="*/ 36 h 367"/>
                <a:gd name="T46" fmla="*/ 208 w 221"/>
                <a:gd name="T47" fmla="*/ 52 h 367"/>
                <a:gd name="T48" fmla="*/ 217 w 221"/>
                <a:gd name="T49" fmla="*/ 72 h 367"/>
                <a:gd name="T50" fmla="*/ 221 w 221"/>
                <a:gd name="T51" fmla="*/ 93 h 367"/>
                <a:gd name="T52" fmla="*/ 221 w 221"/>
                <a:gd name="T53" fmla="*/ 106 h 367"/>
                <a:gd name="T54" fmla="*/ 219 w 221"/>
                <a:gd name="T55" fmla="*/ 129 h 367"/>
                <a:gd name="T56" fmla="*/ 212 w 221"/>
                <a:gd name="T57" fmla="*/ 149 h 367"/>
                <a:gd name="T58" fmla="*/ 183 w 221"/>
                <a:gd name="T59" fmla="*/ 189 h 367"/>
                <a:gd name="T60" fmla="*/ 221 w 221"/>
                <a:gd name="T61" fmla="*/ 307 h 367"/>
                <a:gd name="T62" fmla="*/ 0 w 221"/>
                <a:gd name="T6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auto">
            <a:xfrm>
              <a:off x="4437063" y="3802063"/>
              <a:ext cx="112713" cy="288925"/>
            </a:xfrm>
            <a:custGeom>
              <a:avLst/>
              <a:gdLst>
                <a:gd name="T0" fmla="*/ 75 w 142"/>
                <a:gd name="T1" fmla="*/ 365 h 365"/>
                <a:gd name="T2" fmla="*/ 75 w 142"/>
                <a:gd name="T3" fmla="*/ 72 h 365"/>
                <a:gd name="T4" fmla="*/ 0 w 142"/>
                <a:gd name="T5" fmla="*/ 136 h 365"/>
                <a:gd name="T6" fmla="*/ 0 w 142"/>
                <a:gd name="T7" fmla="*/ 64 h 365"/>
                <a:gd name="T8" fmla="*/ 75 w 142"/>
                <a:gd name="T9" fmla="*/ 0 h 365"/>
                <a:gd name="T10" fmla="*/ 142 w 142"/>
                <a:gd name="T11" fmla="*/ 0 h 365"/>
                <a:gd name="T12" fmla="*/ 142 w 142"/>
                <a:gd name="T13" fmla="*/ 365 h 365"/>
                <a:gd name="T14" fmla="*/ 75 w 142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auto">
            <a:xfrm>
              <a:off x="4641851" y="3800475"/>
              <a:ext cx="174625" cy="290513"/>
            </a:xfrm>
            <a:custGeom>
              <a:avLst/>
              <a:gdLst>
                <a:gd name="T0" fmla="*/ 0 w 221"/>
                <a:gd name="T1" fmla="*/ 307 h 367"/>
                <a:gd name="T2" fmla="*/ 134 w 221"/>
                <a:gd name="T3" fmla="*/ 149 h 367"/>
                <a:gd name="T4" fmla="*/ 149 w 221"/>
                <a:gd name="T5" fmla="*/ 128 h 367"/>
                <a:gd name="T6" fmla="*/ 154 w 221"/>
                <a:gd name="T7" fmla="*/ 104 h 367"/>
                <a:gd name="T8" fmla="*/ 154 w 221"/>
                <a:gd name="T9" fmla="*/ 95 h 367"/>
                <a:gd name="T10" fmla="*/ 147 w 221"/>
                <a:gd name="T11" fmla="*/ 79 h 367"/>
                <a:gd name="T12" fmla="*/ 136 w 221"/>
                <a:gd name="T13" fmla="*/ 66 h 367"/>
                <a:gd name="T14" fmla="*/ 120 w 221"/>
                <a:gd name="T15" fmla="*/ 61 h 367"/>
                <a:gd name="T16" fmla="*/ 109 w 221"/>
                <a:gd name="T17" fmla="*/ 59 h 367"/>
                <a:gd name="T18" fmla="*/ 93 w 221"/>
                <a:gd name="T19" fmla="*/ 61 h 367"/>
                <a:gd name="T20" fmla="*/ 79 w 221"/>
                <a:gd name="T21" fmla="*/ 70 h 367"/>
                <a:gd name="T22" fmla="*/ 70 w 221"/>
                <a:gd name="T23" fmla="*/ 84 h 367"/>
                <a:gd name="T24" fmla="*/ 66 w 221"/>
                <a:gd name="T25" fmla="*/ 106 h 367"/>
                <a:gd name="T26" fmla="*/ 0 w 221"/>
                <a:gd name="T27" fmla="*/ 106 h 367"/>
                <a:gd name="T28" fmla="*/ 1 w 221"/>
                <a:gd name="T29" fmla="*/ 83 h 367"/>
                <a:gd name="T30" fmla="*/ 7 w 221"/>
                <a:gd name="T31" fmla="*/ 61 h 367"/>
                <a:gd name="T32" fmla="*/ 18 w 221"/>
                <a:gd name="T33" fmla="*/ 43 h 367"/>
                <a:gd name="T34" fmla="*/ 30 w 221"/>
                <a:gd name="T35" fmla="*/ 27 h 367"/>
                <a:gd name="T36" fmla="*/ 66 w 221"/>
                <a:gd name="T37" fmla="*/ 7 h 367"/>
                <a:gd name="T38" fmla="*/ 109 w 221"/>
                <a:gd name="T39" fmla="*/ 0 h 367"/>
                <a:gd name="T40" fmla="*/ 133 w 221"/>
                <a:gd name="T41" fmla="*/ 2 h 367"/>
                <a:gd name="T42" fmla="*/ 174 w 221"/>
                <a:gd name="T43" fmla="*/ 16 h 367"/>
                <a:gd name="T44" fmla="*/ 197 w 221"/>
                <a:gd name="T45" fmla="*/ 36 h 367"/>
                <a:gd name="T46" fmla="*/ 208 w 221"/>
                <a:gd name="T47" fmla="*/ 52 h 367"/>
                <a:gd name="T48" fmla="*/ 215 w 221"/>
                <a:gd name="T49" fmla="*/ 72 h 367"/>
                <a:gd name="T50" fmla="*/ 221 w 221"/>
                <a:gd name="T51" fmla="*/ 93 h 367"/>
                <a:gd name="T52" fmla="*/ 221 w 221"/>
                <a:gd name="T53" fmla="*/ 106 h 367"/>
                <a:gd name="T54" fmla="*/ 219 w 221"/>
                <a:gd name="T55" fmla="*/ 129 h 367"/>
                <a:gd name="T56" fmla="*/ 210 w 221"/>
                <a:gd name="T57" fmla="*/ 149 h 367"/>
                <a:gd name="T58" fmla="*/ 181 w 221"/>
                <a:gd name="T59" fmla="*/ 189 h 367"/>
                <a:gd name="T60" fmla="*/ 221 w 221"/>
                <a:gd name="T61" fmla="*/ 307 h 367"/>
                <a:gd name="T62" fmla="*/ 0 w 221"/>
                <a:gd name="T6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" name="Freeform 159"/>
            <p:cNvSpPr>
              <a:spLocks/>
            </p:cNvSpPr>
            <p:nvPr/>
          </p:nvSpPr>
          <p:spPr bwMode="auto">
            <a:xfrm>
              <a:off x="7119938" y="3878263"/>
              <a:ext cx="179388" cy="215900"/>
            </a:xfrm>
            <a:custGeom>
              <a:avLst/>
              <a:gdLst>
                <a:gd name="T0" fmla="*/ 113 w 226"/>
                <a:gd name="T1" fmla="*/ 273 h 273"/>
                <a:gd name="T2" fmla="*/ 68 w 226"/>
                <a:gd name="T3" fmla="*/ 270 h 273"/>
                <a:gd name="T4" fmla="*/ 39 w 226"/>
                <a:gd name="T5" fmla="*/ 262 h 273"/>
                <a:gd name="T6" fmla="*/ 12 w 226"/>
                <a:gd name="T7" fmla="*/ 246 h 273"/>
                <a:gd name="T8" fmla="*/ 43 w 226"/>
                <a:gd name="T9" fmla="*/ 190 h 273"/>
                <a:gd name="T10" fmla="*/ 52 w 226"/>
                <a:gd name="T11" fmla="*/ 199 h 273"/>
                <a:gd name="T12" fmla="*/ 70 w 226"/>
                <a:gd name="T13" fmla="*/ 208 h 273"/>
                <a:gd name="T14" fmla="*/ 99 w 226"/>
                <a:gd name="T15" fmla="*/ 216 h 273"/>
                <a:gd name="T16" fmla="*/ 115 w 226"/>
                <a:gd name="T17" fmla="*/ 216 h 273"/>
                <a:gd name="T18" fmla="*/ 140 w 226"/>
                <a:gd name="T19" fmla="*/ 214 h 273"/>
                <a:gd name="T20" fmla="*/ 153 w 226"/>
                <a:gd name="T21" fmla="*/ 207 h 273"/>
                <a:gd name="T22" fmla="*/ 160 w 226"/>
                <a:gd name="T23" fmla="*/ 196 h 273"/>
                <a:gd name="T24" fmla="*/ 162 w 226"/>
                <a:gd name="T25" fmla="*/ 189 h 273"/>
                <a:gd name="T26" fmla="*/ 156 w 226"/>
                <a:gd name="T27" fmla="*/ 173 h 273"/>
                <a:gd name="T28" fmla="*/ 147 w 226"/>
                <a:gd name="T29" fmla="*/ 167 h 273"/>
                <a:gd name="T30" fmla="*/ 90 w 226"/>
                <a:gd name="T31" fmla="*/ 160 h 273"/>
                <a:gd name="T32" fmla="*/ 74 w 226"/>
                <a:gd name="T33" fmla="*/ 158 h 273"/>
                <a:gd name="T34" fmla="*/ 45 w 226"/>
                <a:gd name="T35" fmla="*/ 147 h 273"/>
                <a:gd name="T36" fmla="*/ 25 w 226"/>
                <a:gd name="T37" fmla="*/ 129 h 273"/>
                <a:gd name="T38" fmla="*/ 14 w 226"/>
                <a:gd name="T39" fmla="*/ 102 h 273"/>
                <a:gd name="T40" fmla="*/ 14 w 226"/>
                <a:gd name="T41" fmla="*/ 84 h 273"/>
                <a:gd name="T42" fmla="*/ 16 w 226"/>
                <a:gd name="T43" fmla="*/ 67 h 273"/>
                <a:gd name="T44" fmla="*/ 21 w 226"/>
                <a:gd name="T45" fmla="*/ 49 h 273"/>
                <a:gd name="T46" fmla="*/ 45 w 226"/>
                <a:gd name="T47" fmla="*/ 22 h 273"/>
                <a:gd name="T48" fmla="*/ 77 w 226"/>
                <a:gd name="T49" fmla="*/ 5 h 273"/>
                <a:gd name="T50" fmla="*/ 117 w 226"/>
                <a:gd name="T51" fmla="*/ 0 h 273"/>
                <a:gd name="T52" fmla="*/ 147 w 226"/>
                <a:gd name="T53" fmla="*/ 2 h 273"/>
                <a:gd name="T54" fmla="*/ 174 w 226"/>
                <a:gd name="T55" fmla="*/ 7 h 273"/>
                <a:gd name="T56" fmla="*/ 197 w 226"/>
                <a:gd name="T57" fmla="*/ 16 h 273"/>
                <a:gd name="T58" fmla="*/ 219 w 226"/>
                <a:gd name="T59" fmla="*/ 32 h 273"/>
                <a:gd name="T60" fmla="*/ 178 w 226"/>
                <a:gd name="T61" fmla="*/ 74 h 273"/>
                <a:gd name="T62" fmla="*/ 165 w 226"/>
                <a:gd name="T63" fmla="*/ 65 h 273"/>
                <a:gd name="T64" fmla="*/ 133 w 226"/>
                <a:gd name="T65" fmla="*/ 56 h 273"/>
                <a:gd name="T66" fmla="*/ 115 w 226"/>
                <a:gd name="T67" fmla="*/ 56 h 273"/>
                <a:gd name="T68" fmla="*/ 99 w 226"/>
                <a:gd name="T69" fmla="*/ 58 h 273"/>
                <a:gd name="T70" fmla="*/ 86 w 226"/>
                <a:gd name="T71" fmla="*/ 63 h 273"/>
                <a:gd name="T72" fmla="*/ 81 w 226"/>
                <a:gd name="T73" fmla="*/ 72 h 273"/>
                <a:gd name="T74" fmla="*/ 77 w 226"/>
                <a:gd name="T75" fmla="*/ 81 h 273"/>
                <a:gd name="T76" fmla="*/ 79 w 226"/>
                <a:gd name="T77" fmla="*/ 90 h 273"/>
                <a:gd name="T78" fmla="*/ 93 w 226"/>
                <a:gd name="T79" fmla="*/ 101 h 273"/>
                <a:gd name="T80" fmla="*/ 147 w 226"/>
                <a:gd name="T81" fmla="*/ 108 h 273"/>
                <a:gd name="T82" fmla="*/ 165 w 226"/>
                <a:gd name="T83" fmla="*/ 111 h 273"/>
                <a:gd name="T84" fmla="*/ 196 w 226"/>
                <a:gd name="T85" fmla="*/ 122 h 273"/>
                <a:gd name="T86" fmla="*/ 215 w 226"/>
                <a:gd name="T87" fmla="*/ 142 h 273"/>
                <a:gd name="T88" fmla="*/ 226 w 226"/>
                <a:gd name="T89" fmla="*/ 171 h 273"/>
                <a:gd name="T90" fmla="*/ 226 w 226"/>
                <a:gd name="T91" fmla="*/ 187 h 273"/>
                <a:gd name="T92" fmla="*/ 224 w 226"/>
                <a:gd name="T93" fmla="*/ 207 h 273"/>
                <a:gd name="T94" fmla="*/ 217 w 226"/>
                <a:gd name="T95" fmla="*/ 225 h 273"/>
                <a:gd name="T96" fmla="*/ 208 w 226"/>
                <a:gd name="T97" fmla="*/ 239 h 273"/>
                <a:gd name="T98" fmla="*/ 178 w 226"/>
                <a:gd name="T99" fmla="*/ 261 h 273"/>
                <a:gd name="T100" fmla="*/ 136 w 226"/>
                <a:gd name="T101" fmla="*/ 271 h 273"/>
                <a:gd name="T102" fmla="*/ 113 w 226"/>
                <a:gd name="T10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" name="Freeform 160"/>
            <p:cNvSpPr>
              <a:spLocks/>
            </p:cNvSpPr>
            <p:nvPr/>
          </p:nvSpPr>
          <p:spPr bwMode="auto">
            <a:xfrm>
              <a:off x="7334251" y="3878263"/>
              <a:ext cx="163513" cy="215900"/>
            </a:xfrm>
            <a:custGeom>
              <a:avLst/>
              <a:gdLst>
                <a:gd name="T0" fmla="*/ 119 w 207"/>
                <a:gd name="T1" fmla="*/ 273 h 273"/>
                <a:gd name="T2" fmla="*/ 78 w 207"/>
                <a:gd name="T3" fmla="*/ 268 h 273"/>
                <a:gd name="T4" fmla="*/ 58 w 207"/>
                <a:gd name="T5" fmla="*/ 259 h 273"/>
                <a:gd name="T6" fmla="*/ 40 w 207"/>
                <a:gd name="T7" fmla="*/ 246 h 273"/>
                <a:gd name="T8" fmla="*/ 24 w 207"/>
                <a:gd name="T9" fmla="*/ 226 h 273"/>
                <a:gd name="T10" fmla="*/ 11 w 207"/>
                <a:gd name="T11" fmla="*/ 203 h 273"/>
                <a:gd name="T12" fmla="*/ 4 w 207"/>
                <a:gd name="T13" fmla="*/ 174 h 273"/>
                <a:gd name="T14" fmla="*/ 0 w 207"/>
                <a:gd name="T15" fmla="*/ 137 h 273"/>
                <a:gd name="T16" fmla="*/ 0 w 207"/>
                <a:gd name="T17" fmla="*/ 117 h 273"/>
                <a:gd name="T18" fmla="*/ 8 w 207"/>
                <a:gd name="T19" fmla="*/ 84 h 273"/>
                <a:gd name="T20" fmla="*/ 16 w 207"/>
                <a:gd name="T21" fmla="*/ 58 h 273"/>
                <a:gd name="T22" fmla="*/ 31 w 207"/>
                <a:gd name="T23" fmla="*/ 36 h 273"/>
                <a:gd name="T24" fmla="*/ 49 w 207"/>
                <a:gd name="T25" fmla="*/ 22 h 273"/>
                <a:gd name="T26" fmla="*/ 69 w 207"/>
                <a:gd name="T27" fmla="*/ 11 h 273"/>
                <a:gd name="T28" fmla="*/ 99 w 207"/>
                <a:gd name="T29" fmla="*/ 2 h 273"/>
                <a:gd name="T30" fmla="*/ 119 w 207"/>
                <a:gd name="T31" fmla="*/ 0 h 273"/>
                <a:gd name="T32" fmla="*/ 146 w 207"/>
                <a:gd name="T33" fmla="*/ 2 h 273"/>
                <a:gd name="T34" fmla="*/ 169 w 207"/>
                <a:gd name="T35" fmla="*/ 9 h 273"/>
                <a:gd name="T36" fmla="*/ 189 w 207"/>
                <a:gd name="T37" fmla="*/ 20 h 273"/>
                <a:gd name="T38" fmla="*/ 207 w 207"/>
                <a:gd name="T39" fmla="*/ 36 h 273"/>
                <a:gd name="T40" fmla="*/ 162 w 207"/>
                <a:gd name="T41" fmla="*/ 81 h 273"/>
                <a:gd name="T42" fmla="*/ 142 w 207"/>
                <a:gd name="T43" fmla="*/ 65 h 273"/>
                <a:gd name="T44" fmla="*/ 119 w 207"/>
                <a:gd name="T45" fmla="*/ 59 h 273"/>
                <a:gd name="T46" fmla="*/ 108 w 207"/>
                <a:gd name="T47" fmla="*/ 61 h 273"/>
                <a:gd name="T48" fmla="*/ 90 w 207"/>
                <a:gd name="T49" fmla="*/ 70 h 273"/>
                <a:gd name="T50" fmla="*/ 81 w 207"/>
                <a:gd name="T51" fmla="*/ 77 h 273"/>
                <a:gd name="T52" fmla="*/ 70 w 207"/>
                <a:gd name="T53" fmla="*/ 101 h 273"/>
                <a:gd name="T54" fmla="*/ 67 w 207"/>
                <a:gd name="T55" fmla="*/ 137 h 273"/>
                <a:gd name="T56" fmla="*/ 67 w 207"/>
                <a:gd name="T57" fmla="*/ 156 h 273"/>
                <a:gd name="T58" fmla="*/ 76 w 207"/>
                <a:gd name="T59" fmla="*/ 185 h 273"/>
                <a:gd name="T60" fmla="*/ 81 w 207"/>
                <a:gd name="T61" fmla="*/ 196 h 273"/>
                <a:gd name="T62" fmla="*/ 99 w 207"/>
                <a:gd name="T63" fmla="*/ 208 h 273"/>
                <a:gd name="T64" fmla="*/ 119 w 207"/>
                <a:gd name="T65" fmla="*/ 214 h 273"/>
                <a:gd name="T66" fmla="*/ 131 w 207"/>
                <a:gd name="T67" fmla="*/ 212 h 273"/>
                <a:gd name="T68" fmla="*/ 153 w 207"/>
                <a:gd name="T69" fmla="*/ 201 h 273"/>
                <a:gd name="T70" fmla="*/ 207 w 207"/>
                <a:gd name="T71" fmla="*/ 237 h 273"/>
                <a:gd name="T72" fmla="*/ 198 w 207"/>
                <a:gd name="T73" fmla="*/ 246 h 273"/>
                <a:gd name="T74" fmla="*/ 180 w 207"/>
                <a:gd name="T75" fmla="*/ 259 h 273"/>
                <a:gd name="T76" fmla="*/ 157 w 207"/>
                <a:gd name="T77" fmla="*/ 268 h 273"/>
                <a:gd name="T78" fmla="*/ 133 w 207"/>
                <a:gd name="T79" fmla="*/ 273 h 273"/>
                <a:gd name="T80" fmla="*/ 119 w 207"/>
                <a:gd name="T8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" name="Rectangle 161"/>
            <p:cNvSpPr>
              <a:spLocks noChangeArrowheads="1"/>
            </p:cNvSpPr>
            <p:nvPr/>
          </p:nvSpPr>
          <p:spPr bwMode="auto"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" name="Freeform 162"/>
            <p:cNvSpPr>
              <a:spLocks/>
            </p:cNvSpPr>
            <p:nvPr/>
          </p:nvSpPr>
          <p:spPr bwMode="auto">
            <a:xfrm>
              <a:off x="7634288" y="3878263"/>
              <a:ext cx="179388" cy="215900"/>
            </a:xfrm>
            <a:custGeom>
              <a:avLst/>
              <a:gdLst>
                <a:gd name="T0" fmla="*/ 114 w 227"/>
                <a:gd name="T1" fmla="*/ 273 h 273"/>
                <a:gd name="T2" fmla="*/ 69 w 227"/>
                <a:gd name="T3" fmla="*/ 270 h 273"/>
                <a:gd name="T4" fmla="*/ 40 w 227"/>
                <a:gd name="T5" fmla="*/ 262 h 273"/>
                <a:gd name="T6" fmla="*/ 13 w 227"/>
                <a:gd name="T7" fmla="*/ 246 h 273"/>
                <a:gd name="T8" fmla="*/ 43 w 227"/>
                <a:gd name="T9" fmla="*/ 190 h 273"/>
                <a:gd name="T10" fmla="*/ 52 w 227"/>
                <a:gd name="T11" fmla="*/ 199 h 273"/>
                <a:gd name="T12" fmla="*/ 70 w 227"/>
                <a:gd name="T13" fmla="*/ 208 h 273"/>
                <a:gd name="T14" fmla="*/ 97 w 227"/>
                <a:gd name="T15" fmla="*/ 216 h 273"/>
                <a:gd name="T16" fmla="*/ 115 w 227"/>
                <a:gd name="T17" fmla="*/ 216 h 273"/>
                <a:gd name="T18" fmla="*/ 140 w 227"/>
                <a:gd name="T19" fmla="*/ 214 h 273"/>
                <a:gd name="T20" fmla="*/ 153 w 227"/>
                <a:gd name="T21" fmla="*/ 207 h 273"/>
                <a:gd name="T22" fmla="*/ 160 w 227"/>
                <a:gd name="T23" fmla="*/ 196 h 273"/>
                <a:gd name="T24" fmla="*/ 162 w 227"/>
                <a:gd name="T25" fmla="*/ 189 h 273"/>
                <a:gd name="T26" fmla="*/ 157 w 227"/>
                <a:gd name="T27" fmla="*/ 173 h 273"/>
                <a:gd name="T28" fmla="*/ 148 w 227"/>
                <a:gd name="T29" fmla="*/ 167 h 273"/>
                <a:gd name="T30" fmla="*/ 90 w 227"/>
                <a:gd name="T31" fmla="*/ 160 h 273"/>
                <a:gd name="T32" fmla="*/ 74 w 227"/>
                <a:gd name="T33" fmla="*/ 158 h 273"/>
                <a:gd name="T34" fmla="*/ 45 w 227"/>
                <a:gd name="T35" fmla="*/ 147 h 273"/>
                <a:gd name="T36" fmla="*/ 26 w 227"/>
                <a:gd name="T37" fmla="*/ 129 h 273"/>
                <a:gd name="T38" fmla="*/ 15 w 227"/>
                <a:gd name="T39" fmla="*/ 102 h 273"/>
                <a:gd name="T40" fmla="*/ 15 w 227"/>
                <a:gd name="T41" fmla="*/ 84 h 273"/>
                <a:gd name="T42" fmla="*/ 17 w 227"/>
                <a:gd name="T43" fmla="*/ 67 h 273"/>
                <a:gd name="T44" fmla="*/ 22 w 227"/>
                <a:gd name="T45" fmla="*/ 49 h 273"/>
                <a:gd name="T46" fmla="*/ 45 w 227"/>
                <a:gd name="T47" fmla="*/ 22 h 273"/>
                <a:gd name="T48" fmla="*/ 78 w 227"/>
                <a:gd name="T49" fmla="*/ 5 h 273"/>
                <a:gd name="T50" fmla="*/ 117 w 227"/>
                <a:gd name="T51" fmla="*/ 0 h 273"/>
                <a:gd name="T52" fmla="*/ 148 w 227"/>
                <a:gd name="T53" fmla="*/ 2 h 273"/>
                <a:gd name="T54" fmla="*/ 175 w 227"/>
                <a:gd name="T55" fmla="*/ 7 h 273"/>
                <a:gd name="T56" fmla="*/ 198 w 227"/>
                <a:gd name="T57" fmla="*/ 16 h 273"/>
                <a:gd name="T58" fmla="*/ 220 w 227"/>
                <a:gd name="T59" fmla="*/ 32 h 273"/>
                <a:gd name="T60" fmla="*/ 178 w 227"/>
                <a:gd name="T61" fmla="*/ 74 h 273"/>
                <a:gd name="T62" fmla="*/ 166 w 227"/>
                <a:gd name="T63" fmla="*/ 65 h 273"/>
                <a:gd name="T64" fmla="*/ 133 w 227"/>
                <a:gd name="T65" fmla="*/ 56 h 273"/>
                <a:gd name="T66" fmla="*/ 115 w 227"/>
                <a:gd name="T67" fmla="*/ 56 h 273"/>
                <a:gd name="T68" fmla="*/ 99 w 227"/>
                <a:gd name="T69" fmla="*/ 58 h 273"/>
                <a:gd name="T70" fmla="*/ 87 w 227"/>
                <a:gd name="T71" fmla="*/ 63 h 273"/>
                <a:gd name="T72" fmla="*/ 79 w 227"/>
                <a:gd name="T73" fmla="*/ 72 h 273"/>
                <a:gd name="T74" fmla="*/ 78 w 227"/>
                <a:gd name="T75" fmla="*/ 81 h 273"/>
                <a:gd name="T76" fmla="*/ 79 w 227"/>
                <a:gd name="T77" fmla="*/ 90 h 273"/>
                <a:gd name="T78" fmla="*/ 94 w 227"/>
                <a:gd name="T79" fmla="*/ 101 h 273"/>
                <a:gd name="T80" fmla="*/ 148 w 227"/>
                <a:gd name="T81" fmla="*/ 108 h 273"/>
                <a:gd name="T82" fmla="*/ 166 w 227"/>
                <a:gd name="T83" fmla="*/ 111 h 273"/>
                <a:gd name="T84" fmla="*/ 196 w 227"/>
                <a:gd name="T85" fmla="*/ 122 h 273"/>
                <a:gd name="T86" fmla="*/ 216 w 227"/>
                <a:gd name="T87" fmla="*/ 142 h 273"/>
                <a:gd name="T88" fmla="*/ 227 w 227"/>
                <a:gd name="T89" fmla="*/ 171 h 273"/>
                <a:gd name="T90" fmla="*/ 227 w 227"/>
                <a:gd name="T91" fmla="*/ 187 h 273"/>
                <a:gd name="T92" fmla="*/ 225 w 227"/>
                <a:gd name="T93" fmla="*/ 207 h 273"/>
                <a:gd name="T94" fmla="*/ 218 w 227"/>
                <a:gd name="T95" fmla="*/ 225 h 273"/>
                <a:gd name="T96" fmla="*/ 209 w 227"/>
                <a:gd name="T97" fmla="*/ 239 h 273"/>
                <a:gd name="T98" fmla="*/ 178 w 227"/>
                <a:gd name="T99" fmla="*/ 261 h 273"/>
                <a:gd name="T100" fmla="*/ 137 w 227"/>
                <a:gd name="T101" fmla="*/ 271 h 273"/>
                <a:gd name="T102" fmla="*/ 114 w 227"/>
                <a:gd name="T10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" name="Freeform 163"/>
            <p:cNvSpPr>
              <a:spLocks noEditPoints="1"/>
            </p:cNvSpPr>
            <p:nvPr/>
          </p:nvSpPr>
          <p:spPr bwMode="auto">
            <a:xfrm>
              <a:off x="7848601" y="3878263"/>
              <a:ext cx="184150" cy="215900"/>
            </a:xfrm>
            <a:custGeom>
              <a:avLst/>
              <a:gdLst>
                <a:gd name="T0" fmla="*/ 65 w 232"/>
                <a:gd name="T1" fmla="*/ 158 h 273"/>
                <a:gd name="T2" fmla="*/ 68 w 232"/>
                <a:gd name="T3" fmla="*/ 182 h 273"/>
                <a:gd name="T4" fmla="*/ 81 w 232"/>
                <a:gd name="T5" fmla="*/ 199 h 273"/>
                <a:gd name="T6" fmla="*/ 99 w 232"/>
                <a:gd name="T7" fmla="*/ 212 h 273"/>
                <a:gd name="T8" fmla="*/ 124 w 232"/>
                <a:gd name="T9" fmla="*/ 217 h 273"/>
                <a:gd name="T10" fmla="*/ 144 w 232"/>
                <a:gd name="T11" fmla="*/ 216 h 273"/>
                <a:gd name="T12" fmla="*/ 172 w 232"/>
                <a:gd name="T13" fmla="*/ 203 h 273"/>
                <a:gd name="T14" fmla="*/ 224 w 232"/>
                <a:gd name="T15" fmla="*/ 232 h 273"/>
                <a:gd name="T16" fmla="*/ 214 w 232"/>
                <a:gd name="T17" fmla="*/ 241 h 273"/>
                <a:gd name="T18" fmla="*/ 194 w 232"/>
                <a:gd name="T19" fmla="*/ 257 h 273"/>
                <a:gd name="T20" fmla="*/ 169 w 232"/>
                <a:gd name="T21" fmla="*/ 268 h 273"/>
                <a:gd name="T22" fmla="*/ 140 w 232"/>
                <a:gd name="T23" fmla="*/ 273 h 273"/>
                <a:gd name="T24" fmla="*/ 124 w 232"/>
                <a:gd name="T25" fmla="*/ 273 h 273"/>
                <a:gd name="T26" fmla="*/ 77 w 232"/>
                <a:gd name="T27" fmla="*/ 268 h 273"/>
                <a:gd name="T28" fmla="*/ 56 w 232"/>
                <a:gd name="T29" fmla="*/ 259 h 273"/>
                <a:gd name="T30" fmla="*/ 38 w 232"/>
                <a:gd name="T31" fmla="*/ 246 h 273"/>
                <a:gd name="T32" fmla="*/ 21 w 232"/>
                <a:gd name="T33" fmla="*/ 226 h 273"/>
                <a:gd name="T34" fmla="*/ 11 w 232"/>
                <a:gd name="T35" fmla="*/ 203 h 273"/>
                <a:gd name="T36" fmla="*/ 2 w 232"/>
                <a:gd name="T37" fmla="*/ 174 h 273"/>
                <a:gd name="T38" fmla="*/ 0 w 232"/>
                <a:gd name="T39" fmla="*/ 137 h 273"/>
                <a:gd name="T40" fmla="*/ 0 w 232"/>
                <a:gd name="T41" fmla="*/ 120 h 273"/>
                <a:gd name="T42" fmla="*/ 5 w 232"/>
                <a:gd name="T43" fmla="*/ 92 h 273"/>
                <a:gd name="T44" fmla="*/ 12 w 232"/>
                <a:gd name="T45" fmla="*/ 67 h 273"/>
                <a:gd name="T46" fmla="*/ 25 w 232"/>
                <a:gd name="T47" fmla="*/ 45 h 273"/>
                <a:gd name="T48" fmla="*/ 39 w 232"/>
                <a:gd name="T49" fmla="*/ 27 h 273"/>
                <a:gd name="T50" fmla="*/ 59 w 232"/>
                <a:gd name="T51" fmla="*/ 14 h 273"/>
                <a:gd name="T52" fmla="*/ 79 w 232"/>
                <a:gd name="T53" fmla="*/ 5 h 273"/>
                <a:gd name="T54" fmla="*/ 104 w 232"/>
                <a:gd name="T55" fmla="*/ 0 h 273"/>
                <a:gd name="T56" fmla="*/ 117 w 232"/>
                <a:gd name="T57" fmla="*/ 0 h 273"/>
                <a:gd name="T58" fmla="*/ 142 w 232"/>
                <a:gd name="T59" fmla="*/ 2 h 273"/>
                <a:gd name="T60" fmla="*/ 165 w 232"/>
                <a:gd name="T61" fmla="*/ 9 h 273"/>
                <a:gd name="T62" fmla="*/ 185 w 232"/>
                <a:gd name="T63" fmla="*/ 22 h 273"/>
                <a:gd name="T64" fmla="*/ 201 w 232"/>
                <a:gd name="T65" fmla="*/ 36 h 273"/>
                <a:gd name="T66" fmla="*/ 215 w 232"/>
                <a:gd name="T67" fmla="*/ 56 h 273"/>
                <a:gd name="T68" fmla="*/ 224 w 232"/>
                <a:gd name="T69" fmla="*/ 77 h 273"/>
                <a:gd name="T70" fmla="*/ 232 w 232"/>
                <a:gd name="T71" fmla="*/ 129 h 273"/>
                <a:gd name="T72" fmla="*/ 65 w 232"/>
                <a:gd name="T73" fmla="*/ 158 h 273"/>
                <a:gd name="T74" fmla="*/ 160 w 232"/>
                <a:gd name="T75" fmla="*/ 83 h 273"/>
                <a:gd name="T76" fmla="*/ 144 w 232"/>
                <a:gd name="T77" fmla="*/ 63 h 273"/>
                <a:gd name="T78" fmla="*/ 131 w 232"/>
                <a:gd name="T79" fmla="*/ 58 h 273"/>
                <a:gd name="T80" fmla="*/ 117 w 232"/>
                <a:gd name="T81" fmla="*/ 56 h 273"/>
                <a:gd name="T82" fmla="*/ 108 w 232"/>
                <a:gd name="T83" fmla="*/ 56 h 273"/>
                <a:gd name="T84" fmla="*/ 93 w 232"/>
                <a:gd name="T85" fmla="*/ 59 h 273"/>
                <a:gd name="T86" fmla="*/ 79 w 232"/>
                <a:gd name="T87" fmla="*/ 72 h 273"/>
                <a:gd name="T88" fmla="*/ 72 w 232"/>
                <a:gd name="T89" fmla="*/ 83 h 273"/>
                <a:gd name="T90" fmla="*/ 65 w 232"/>
                <a:gd name="T91" fmla="*/ 111 h 273"/>
                <a:gd name="T92" fmla="*/ 167 w 232"/>
                <a:gd name="T93" fmla="*/ 111 h 273"/>
                <a:gd name="T94" fmla="*/ 160 w 232"/>
                <a:gd name="T95" fmla="*/ 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" name="Freeform 164"/>
            <p:cNvSpPr>
              <a:spLocks/>
            </p:cNvSpPr>
            <p:nvPr/>
          </p:nvSpPr>
          <p:spPr bwMode="auto">
            <a:xfrm>
              <a:off x="8081963" y="3878263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10 h 270"/>
                <a:gd name="T4" fmla="*/ 155 w 221"/>
                <a:gd name="T5" fmla="*/ 110 h 270"/>
                <a:gd name="T6" fmla="*/ 153 w 221"/>
                <a:gd name="T7" fmla="*/ 97 h 270"/>
                <a:gd name="T8" fmla="*/ 151 w 221"/>
                <a:gd name="T9" fmla="*/ 86 h 270"/>
                <a:gd name="T10" fmla="*/ 146 w 221"/>
                <a:gd name="T11" fmla="*/ 77 h 270"/>
                <a:gd name="T12" fmla="*/ 141 w 221"/>
                <a:gd name="T13" fmla="*/ 70 h 270"/>
                <a:gd name="T14" fmla="*/ 133 w 221"/>
                <a:gd name="T15" fmla="*/ 67 h 270"/>
                <a:gd name="T16" fmla="*/ 126 w 221"/>
                <a:gd name="T17" fmla="*/ 63 h 270"/>
                <a:gd name="T18" fmla="*/ 119 w 221"/>
                <a:gd name="T19" fmla="*/ 61 h 270"/>
                <a:gd name="T20" fmla="*/ 110 w 221"/>
                <a:gd name="T21" fmla="*/ 59 h 270"/>
                <a:gd name="T22" fmla="*/ 110 w 221"/>
                <a:gd name="T23" fmla="*/ 59 h 270"/>
                <a:gd name="T24" fmla="*/ 103 w 221"/>
                <a:gd name="T25" fmla="*/ 61 h 270"/>
                <a:gd name="T26" fmla="*/ 96 w 221"/>
                <a:gd name="T27" fmla="*/ 63 h 270"/>
                <a:gd name="T28" fmla="*/ 87 w 221"/>
                <a:gd name="T29" fmla="*/ 67 h 270"/>
                <a:gd name="T30" fmla="*/ 81 w 221"/>
                <a:gd name="T31" fmla="*/ 70 h 270"/>
                <a:gd name="T32" fmla="*/ 74 w 221"/>
                <a:gd name="T33" fmla="*/ 77 h 270"/>
                <a:gd name="T34" fmla="*/ 71 w 221"/>
                <a:gd name="T35" fmla="*/ 86 h 270"/>
                <a:gd name="T36" fmla="*/ 67 w 221"/>
                <a:gd name="T37" fmla="*/ 97 h 270"/>
                <a:gd name="T38" fmla="*/ 67 w 221"/>
                <a:gd name="T39" fmla="*/ 110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9 h 270"/>
                <a:gd name="T50" fmla="*/ 65 w 221"/>
                <a:gd name="T51" fmla="*/ 29 h 270"/>
                <a:gd name="T52" fmla="*/ 79 w 221"/>
                <a:gd name="T53" fmla="*/ 16 h 270"/>
                <a:gd name="T54" fmla="*/ 96 w 221"/>
                <a:gd name="T55" fmla="*/ 7 h 270"/>
                <a:gd name="T56" fmla="*/ 114 w 221"/>
                <a:gd name="T57" fmla="*/ 2 h 270"/>
                <a:gd name="T58" fmla="*/ 132 w 221"/>
                <a:gd name="T59" fmla="*/ 0 h 270"/>
                <a:gd name="T60" fmla="*/ 132 w 221"/>
                <a:gd name="T61" fmla="*/ 0 h 270"/>
                <a:gd name="T62" fmla="*/ 150 w 221"/>
                <a:gd name="T63" fmla="*/ 2 h 270"/>
                <a:gd name="T64" fmla="*/ 168 w 221"/>
                <a:gd name="T65" fmla="*/ 7 h 270"/>
                <a:gd name="T66" fmla="*/ 182 w 221"/>
                <a:gd name="T67" fmla="*/ 14 h 270"/>
                <a:gd name="T68" fmla="*/ 194 w 221"/>
                <a:gd name="T69" fmla="*/ 23 h 270"/>
                <a:gd name="T70" fmla="*/ 194 w 221"/>
                <a:gd name="T71" fmla="*/ 23 h 270"/>
                <a:gd name="T72" fmla="*/ 202 w 221"/>
                <a:gd name="T73" fmla="*/ 32 h 270"/>
                <a:gd name="T74" fmla="*/ 207 w 221"/>
                <a:gd name="T75" fmla="*/ 41 h 270"/>
                <a:gd name="T76" fmla="*/ 212 w 221"/>
                <a:gd name="T77" fmla="*/ 50 h 270"/>
                <a:gd name="T78" fmla="*/ 216 w 221"/>
                <a:gd name="T79" fmla="*/ 59 h 270"/>
                <a:gd name="T80" fmla="*/ 220 w 221"/>
                <a:gd name="T81" fmla="*/ 79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" name="Freeform 165"/>
            <p:cNvSpPr>
              <a:spLocks noEditPoints="1"/>
            </p:cNvSpPr>
            <p:nvPr/>
          </p:nvSpPr>
          <p:spPr bwMode="auto">
            <a:xfrm>
              <a:off x="8299451" y="3878263"/>
              <a:ext cx="174625" cy="215900"/>
            </a:xfrm>
            <a:custGeom>
              <a:avLst/>
              <a:gdLst>
                <a:gd name="T0" fmla="*/ 156 w 220"/>
                <a:gd name="T1" fmla="*/ 248 h 273"/>
                <a:gd name="T2" fmla="*/ 143 w 220"/>
                <a:gd name="T3" fmla="*/ 259 h 273"/>
                <a:gd name="T4" fmla="*/ 111 w 220"/>
                <a:gd name="T5" fmla="*/ 271 h 273"/>
                <a:gd name="T6" fmla="*/ 91 w 220"/>
                <a:gd name="T7" fmla="*/ 273 h 273"/>
                <a:gd name="T8" fmla="*/ 50 w 220"/>
                <a:gd name="T9" fmla="*/ 266 h 273"/>
                <a:gd name="T10" fmla="*/ 23 w 220"/>
                <a:gd name="T11" fmla="*/ 250 h 273"/>
                <a:gd name="T12" fmla="*/ 12 w 220"/>
                <a:gd name="T13" fmla="*/ 237 h 273"/>
                <a:gd name="T14" fmla="*/ 1 w 220"/>
                <a:gd name="T15" fmla="*/ 207 h 273"/>
                <a:gd name="T16" fmla="*/ 0 w 220"/>
                <a:gd name="T17" fmla="*/ 189 h 273"/>
                <a:gd name="T18" fmla="*/ 5 w 220"/>
                <a:gd name="T19" fmla="*/ 160 h 273"/>
                <a:gd name="T20" fmla="*/ 23 w 220"/>
                <a:gd name="T21" fmla="*/ 135 h 273"/>
                <a:gd name="T22" fmla="*/ 52 w 220"/>
                <a:gd name="T23" fmla="*/ 119 h 273"/>
                <a:gd name="T24" fmla="*/ 93 w 220"/>
                <a:gd name="T25" fmla="*/ 111 h 273"/>
                <a:gd name="T26" fmla="*/ 154 w 220"/>
                <a:gd name="T27" fmla="*/ 99 h 273"/>
                <a:gd name="T28" fmla="*/ 154 w 220"/>
                <a:gd name="T29" fmla="*/ 88 h 273"/>
                <a:gd name="T30" fmla="*/ 149 w 220"/>
                <a:gd name="T31" fmla="*/ 72 h 273"/>
                <a:gd name="T32" fmla="*/ 136 w 220"/>
                <a:gd name="T33" fmla="*/ 63 h 273"/>
                <a:gd name="T34" fmla="*/ 116 w 220"/>
                <a:gd name="T35" fmla="*/ 58 h 273"/>
                <a:gd name="T36" fmla="*/ 106 w 220"/>
                <a:gd name="T37" fmla="*/ 58 h 273"/>
                <a:gd name="T38" fmla="*/ 75 w 220"/>
                <a:gd name="T39" fmla="*/ 61 h 273"/>
                <a:gd name="T40" fmla="*/ 53 w 220"/>
                <a:gd name="T41" fmla="*/ 79 h 273"/>
                <a:gd name="T42" fmla="*/ 12 w 220"/>
                <a:gd name="T43" fmla="*/ 38 h 273"/>
                <a:gd name="T44" fmla="*/ 32 w 220"/>
                <a:gd name="T45" fmla="*/ 20 h 273"/>
                <a:gd name="T46" fmla="*/ 52 w 220"/>
                <a:gd name="T47" fmla="*/ 9 h 273"/>
                <a:gd name="T48" fmla="*/ 77 w 220"/>
                <a:gd name="T49" fmla="*/ 2 h 273"/>
                <a:gd name="T50" fmla="*/ 107 w 220"/>
                <a:gd name="T51" fmla="*/ 0 h 273"/>
                <a:gd name="T52" fmla="*/ 134 w 220"/>
                <a:gd name="T53" fmla="*/ 2 h 273"/>
                <a:gd name="T54" fmla="*/ 176 w 220"/>
                <a:gd name="T55" fmla="*/ 14 h 273"/>
                <a:gd name="T56" fmla="*/ 192 w 220"/>
                <a:gd name="T57" fmla="*/ 23 h 273"/>
                <a:gd name="T58" fmla="*/ 204 w 220"/>
                <a:gd name="T59" fmla="*/ 38 h 273"/>
                <a:gd name="T60" fmla="*/ 213 w 220"/>
                <a:gd name="T61" fmla="*/ 54 h 273"/>
                <a:gd name="T62" fmla="*/ 220 w 220"/>
                <a:gd name="T63" fmla="*/ 95 h 273"/>
                <a:gd name="T64" fmla="*/ 156 w 220"/>
                <a:gd name="T65" fmla="*/ 270 h 273"/>
                <a:gd name="T66" fmla="*/ 104 w 220"/>
                <a:gd name="T67" fmla="*/ 158 h 273"/>
                <a:gd name="T68" fmla="*/ 95 w 220"/>
                <a:gd name="T69" fmla="*/ 158 h 273"/>
                <a:gd name="T70" fmla="*/ 79 w 220"/>
                <a:gd name="T71" fmla="*/ 162 h 273"/>
                <a:gd name="T72" fmla="*/ 70 w 220"/>
                <a:gd name="T73" fmla="*/ 169 h 273"/>
                <a:gd name="T74" fmla="*/ 64 w 220"/>
                <a:gd name="T75" fmla="*/ 182 h 273"/>
                <a:gd name="T76" fmla="*/ 64 w 220"/>
                <a:gd name="T77" fmla="*/ 189 h 273"/>
                <a:gd name="T78" fmla="*/ 66 w 220"/>
                <a:gd name="T79" fmla="*/ 201 h 273"/>
                <a:gd name="T80" fmla="*/ 73 w 220"/>
                <a:gd name="T81" fmla="*/ 210 h 273"/>
                <a:gd name="T82" fmla="*/ 88 w 220"/>
                <a:gd name="T83" fmla="*/ 216 h 273"/>
                <a:gd name="T84" fmla="*/ 106 w 220"/>
                <a:gd name="T85" fmla="*/ 219 h 273"/>
                <a:gd name="T86" fmla="*/ 116 w 220"/>
                <a:gd name="T87" fmla="*/ 217 h 273"/>
                <a:gd name="T88" fmla="*/ 136 w 220"/>
                <a:gd name="T89" fmla="*/ 212 h 273"/>
                <a:gd name="T90" fmla="*/ 143 w 220"/>
                <a:gd name="T91" fmla="*/ 205 h 273"/>
                <a:gd name="T92" fmla="*/ 152 w 220"/>
                <a:gd name="T93" fmla="*/ 192 h 273"/>
                <a:gd name="T94" fmla="*/ 154 w 220"/>
                <a:gd name="T95" fmla="*/ 1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" name="Freeform 166"/>
            <p:cNvSpPr>
              <a:spLocks noEditPoints="1"/>
            </p:cNvSpPr>
            <p:nvPr/>
          </p:nvSpPr>
          <p:spPr bwMode="auto">
            <a:xfrm>
              <a:off x="8531226" y="3800475"/>
              <a:ext cx="53975" cy="290513"/>
            </a:xfrm>
            <a:custGeom>
              <a:avLst/>
              <a:gdLst>
                <a:gd name="T0" fmla="*/ 0 w 69"/>
                <a:gd name="T1" fmla="*/ 54 h 367"/>
                <a:gd name="T2" fmla="*/ 0 w 69"/>
                <a:gd name="T3" fmla="*/ 0 h 367"/>
                <a:gd name="T4" fmla="*/ 69 w 69"/>
                <a:gd name="T5" fmla="*/ 0 h 367"/>
                <a:gd name="T6" fmla="*/ 69 w 69"/>
                <a:gd name="T7" fmla="*/ 54 h 367"/>
                <a:gd name="T8" fmla="*/ 0 w 69"/>
                <a:gd name="T9" fmla="*/ 54 h 367"/>
                <a:gd name="T10" fmla="*/ 0 w 69"/>
                <a:gd name="T11" fmla="*/ 367 h 367"/>
                <a:gd name="T12" fmla="*/ 0 w 69"/>
                <a:gd name="T13" fmla="*/ 108 h 367"/>
                <a:gd name="T14" fmla="*/ 67 w 69"/>
                <a:gd name="T15" fmla="*/ 108 h 367"/>
                <a:gd name="T16" fmla="*/ 67 w 69"/>
                <a:gd name="T17" fmla="*/ 367 h 367"/>
                <a:gd name="T18" fmla="*/ 0 w 69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9" name="Freeform 168"/>
            <p:cNvSpPr>
              <a:spLocks noEditPoints="1"/>
            </p:cNvSpPr>
            <p:nvPr/>
          </p:nvSpPr>
          <p:spPr bwMode="auto">
            <a:xfrm>
              <a:off x="8759826" y="3802063"/>
              <a:ext cx="176213" cy="292100"/>
            </a:xfrm>
            <a:custGeom>
              <a:avLst/>
              <a:gdLst>
                <a:gd name="T0" fmla="*/ 196 w 223"/>
                <a:gd name="T1" fmla="*/ 345 h 368"/>
                <a:gd name="T2" fmla="*/ 167 w 223"/>
                <a:gd name="T3" fmla="*/ 363 h 368"/>
                <a:gd name="T4" fmla="*/ 131 w 223"/>
                <a:gd name="T5" fmla="*/ 368 h 368"/>
                <a:gd name="T6" fmla="*/ 111 w 223"/>
                <a:gd name="T7" fmla="*/ 366 h 368"/>
                <a:gd name="T8" fmla="*/ 86 w 223"/>
                <a:gd name="T9" fmla="*/ 357 h 368"/>
                <a:gd name="T10" fmla="*/ 64 w 223"/>
                <a:gd name="T11" fmla="*/ 339 h 368"/>
                <a:gd name="T12" fmla="*/ 0 w 223"/>
                <a:gd name="T13" fmla="*/ 365 h 368"/>
                <a:gd name="T14" fmla="*/ 66 w 223"/>
                <a:gd name="T15" fmla="*/ 0 h 368"/>
                <a:gd name="T16" fmla="*/ 66 w 223"/>
                <a:gd name="T17" fmla="*/ 122 h 368"/>
                <a:gd name="T18" fmla="*/ 95 w 223"/>
                <a:gd name="T19" fmla="*/ 100 h 368"/>
                <a:gd name="T20" fmla="*/ 131 w 223"/>
                <a:gd name="T21" fmla="*/ 95 h 368"/>
                <a:gd name="T22" fmla="*/ 151 w 223"/>
                <a:gd name="T23" fmla="*/ 97 h 368"/>
                <a:gd name="T24" fmla="*/ 183 w 223"/>
                <a:gd name="T25" fmla="*/ 109 h 368"/>
                <a:gd name="T26" fmla="*/ 196 w 223"/>
                <a:gd name="T27" fmla="*/ 120 h 368"/>
                <a:gd name="T28" fmla="*/ 210 w 223"/>
                <a:gd name="T29" fmla="*/ 142 h 368"/>
                <a:gd name="T30" fmla="*/ 219 w 223"/>
                <a:gd name="T31" fmla="*/ 169 h 368"/>
                <a:gd name="T32" fmla="*/ 223 w 223"/>
                <a:gd name="T33" fmla="*/ 199 h 368"/>
                <a:gd name="T34" fmla="*/ 223 w 223"/>
                <a:gd name="T35" fmla="*/ 232 h 368"/>
                <a:gd name="T36" fmla="*/ 221 w 223"/>
                <a:gd name="T37" fmla="*/ 280 h 368"/>
                <a:gd name="T38" fmla="*/ 215 w 223"/>
                <a:gd name="T39" fmla="*/ 309 h 368"/>
                <a:gd name="T40" fmla="*/ 203 w 223"/>
                <a:gd name="T41" fmla="*/ 334 h 368"/>
                <a:gd name="T42" fmla="*/ 196 w 223"/>
                <a:gd name="T43" fmla="*/ 345 h 368"/>
                <a:gd name="T44" fmla="*/ 111 w 223"/>
                <a:gd name="T45" fmla="*/ 154 h 368"/>
                <a:gd name="T46" fmla="*/ 88 w 223"/>
                <a:gd name="T47" fmla="*/ 162 h 368"/>
                <a:gd name="T48" fmla="*/ 73 w 223"/>
                <a:gd name="T49" fmla="*/ 178 h 368"/>
                <a:gd name="T50" fmla="*/ 68 w 223"/>
                <a:gd name="T51" fmla="*/ 201 h 368"/>
                <a:gd name="T52" fmla="*/ 66 w 223"/>
                <a:gd name="T53" fmla="*/ 232 h 368"/>
                <a:gd name="T54" fmla="*/ 70 w 223"/>
                <a:gd name="T55" fmla="*/ 275 h 368"/>
                <a:gd name="T56" fmla="*/ 79 w 223"/>
                <a:gd name="T57" fmla="*/ 296 h 368"/>
                <a:gd name="T58" fmla="*/ 99 w 223"/>
                <a:gd name="T59" fmla="*/ 307 h 368"/>
                <a:gd name="T60" fmla="*/ 111 w 223"/>
                <a:gd name="T61" fmla="*/ 309 h 368"/>
                <a:gd name="T62" fmla="*/ 134 w 223"/>
                <a:gd name="T63" fmla="*/ 302 h 368"/>
                <a:gd name="T64" fmla="*/ 149 w 223"/>
                <a:gd name="T65" fmla="*/ 285 h 368"/>
                <a:gd name="T66" fmla="*/ 154 w 223"/>
                <a:gd name="T67" fmla="*/ 262 h 368"/>
                <a:gd name="T68" fmla="*/ 156 w 223"/>
                <a:gd name="T69" fmla="*/ 232 h 368"/>
                <a:gd name="T70" fmla="*/ 152 w 223"/>
                <a:gd name="T71" fmla="*/ 188 h 368"/>
                <a:gd name="T72" fmla="*/ 143 w 223"/>
                <a:gd name="T73" fmla="*/ 169 h 368"/>
                <a:gd name="T74" fmla="*/ 124 w 223"/>
                <a:gd name="T75" fmla="*/ 156 h 368"/>
                <a:gd name="T76" fmla="*/ 111 w 223"/>
                <a:gd name="T77" fmla="*/ 1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69"/>
            <p:cNvSpPr>
              <a:spLocks/>
            </p:cNvSpPr>
            <p:nvPr/>
          </p:nvSpPr>
          <p:spPr bwMode="auto">
            <a:xfrm>
              <a:off x="8986838" y="3878263"/>
              <a:ext cx="155575" cy="212725"/>
            </a:xfrm>
            <a:custGeom>
              <a:avLst/>
              <a:gdLst>
                <a:gd name="T0" fmla="*/ 146 w 196"/>
                <a:gd name="T1" fmla="*/ 75 h 270"/>
                <a:gd name="T2" fmla="*/ 146 w 196"/>
                <a:gd name="T3" fmla="*/ 75 h 270"/>
                <a:gd name="T4" fmla="*/ 139 w 196"/>
                <a:gd name="T5" fmla="*/ 70 h 270"/>
                <a:gd name="T6" fmla="*/ 132 w 196"/>
                <a:gd name="T7" fmla="*/ 65 h 270"/>
                <a:gd name="T8" fmla="*/ 123 w 196"/>
                <a:gd name="T9" fmla="*/ 61 h 270"/>
                <a:gd name="T10" fmla="*/ 112 w 196"/>
                <a:gd name="T11" fmla="*/ 59 h 270"/>
                <a:gd name="T12" fmla="*/ 112 w 196"/>
                <a:gd name="T13" fmla="*/ 59 h 270"/>
                <a:gd name="T14" fmla="*/ 103 w 196"/>
                <a:gd name="T15" fmla="*/ 61 h 270"/>
                <a:gd name="T16" fmla="*/ 96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6 w 196"/>
                <a:gd name="T23" fmla="*/ 79 h 270"/>
                <a:gd name="T24" fmla="*/ 72 w 196"/>
                <a:gd name="T25" fmla="*/ 88 h 270"/>
                <a:gd name="T26" fmla="*/ 69 w 196"/>
                <a:gd name="T27" fmla="*/ 97 h 270"/>
                <a:gd name="T28" fmla="*/ 69 w 196"/>
                <a:gd name="T29" fmla="*/ 110 h 270"/>
                <a:gd name="T30" fmla="*/ 69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7 w 196"/>
                <a:gd name="T37" fmla="*/ 4 h 270"/>
                <a:gd name="T38" fmla="*/ 67 w 196"/>
                <a:gd name="T39" fmla="*/ 29 h 270"/>
                <a:gd name="T40" fmla="*/ 67 w 196"/>
                <a:gd name="T41" fmla="*/ 29 h 270"/>
                <a:gd name="T42" fmla="*/ 78 w 196"/>
                <a:gd name="T43" fmla="*/ 18 h 270"/>
                <a:gd name="T44" fmla="*/ 94 w 196"/>
                <a:gd name="T45" fmla="*/ 9 h 270"/>
                <a:gd name="T46" fmla="*/ 112 w 196"/>
                <a:gd name="T47" fmla="*/ 2 h 270"/>
                <a:gd name="T48" fmla="*/ 123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5 h 270"/>
                <a:gd name="T58" fmla="*/ 182 w 196"/>
                <a:gd name="T59" fmla="*/ 14 h 270"/>
                <a:gd name="T60" fmla="*/ 196 w 196"/>
                <a:gd name="T61" fmla="*/ 25 h 270"/>
                <a:gd name="T62" fmla="*/ 146 w 196"/>
                <a:gd name="T63" fmla="*/ 7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89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1" y="6558166"/>
            <a:ext cx="911659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66" r:id="rId3"/>
    <p:sldLayoutId id="2147483667" r:id="rId4"/>
    <p:sldLayoutId id="2147483671" r:id="rId5"/>
    <p:sldLayoutId id="2147483677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2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45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12E0A-ABE1-52B9-8867-171EDD7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5836D-BB13-AFD1-1994-B78EE0C47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 tempo antes de qualquer conhecimento científico sobre a eletricidade, as pessoas já estavam cientes dos choques desferidos pelo peixe-elétrico.</a:t>
            </a:r>
          </a:p>
          <a:p>
            <a:r>
              <a:rPr lang="pt-BR" dirty="0"/>
              <a:t>No Antigo Egito, remontando ao ano de 2750 </a:t>
            </a:r>
            <a:r>
              <a:rPr lang="pt-BR" dirty="0" err="1"/>
              <a:t>a.C</a:t>
            </a:r>
            <a:r>
              <a:rPr lang="pt-BR" dirty="0"/>
              <a:t>, havia textos que referiam-se a esse peixe como o "Trovão do Nilo", descrevendo-o como o protetor de todos os outros peixes.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4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FF33-FD33-1368-E507-7DFC8707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D4FBA-0CCE-7BEE-2D33-808763E6D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eletricidade permaneceria pouco mais do que uma curiosidade por milênios, pelo menos até 1600, quando o cientista inglês William Gilbert publicou um estudo sobre a eletricidade, falando sobre o efeito da pedra-ímã e o da eletricidade estática produzida ao se esfregar o âmbar com outro material.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70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66155-DDD8-F3A3-5243-C529B321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67E5F-C1B7-DC03-07DD-57CCB58A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14538"/>
            <a:ext cx="7575958" cy="4086225"/>
          </a:xfrm>
        </p:spPr>
        <p:txBody>
          <a:bodyPr>
            <a:normAutofit/>
          </a:bodyPr>
          <a:lstStyle/>
          <a:p>
            <a:r>
              <a:rPr lang="pt-BR" dirty="0"/>
              <a:t>A pilha voltaica de Alessandro Volta, ou simplesmente bateria, datada de 1800 e feita a partir de camadas alternadas de zinco e cobre, forneceu aos cientistas uma fonte mais confiável e estável de energia elétrica do que as antigas máquinas eletrostáticas.</a:t>
            </a:r>
          </a:p>
          <a:p>
            <a:endParaRPr lang="pt-BR" dirty="0"/>
          </a:p>
        </p:txBody>
      </p:sp>
      <p:pic>
        <p:nvPicPr>
          <p:cNvPr id="4" name="Picture 2" descr="Pilha de Volta – Wikipédia, a enciclopédia livre">
            <a:extLst>
              <a:ext uri="{FF2B5EF4-FFF2-40B4-BE49-F238E27FC236}">
                <a16:creationId xmlns:a16="http://schemas.microsoft.com/office/drawing/2014/main" id="{94059D4A-4C44-2150-4AA3-857C94A1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93" y="2014538"/>
            <a:ext cx="3204594" cy="427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7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1039-F844-5963-10BB-0B92E583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0D7855-46AE-79CE-EA1F-E3ED4FD3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 estudo dos fenômenos elétricos, não se pode imaginar uma disciplina de estudo isoladamente. Serão necessários estudos em outras disciplinas, como a química, por exemplo.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18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0B66C-4E36-E9F8-424A-DF68EC25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Matéria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DEFFE-00B5-FCCF-F344-A119D2C80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tudo que existe e ocupa lugar no espaço.</a:t>
            </a:r>
          </a:p>
          <a:p>
            <a:r>
              <a:rPr lang="pt-BR" dirty="0"/>
              <a:t>Tudo que existe no universo é composto por matéria, e toda matéria é composta por átomos.</a:t>
            </a:r>
          </a:p>
          <a:p>
            <a:r>
              <a:rPr lang="pt-BR" dirty="0"/>
              <a:t>Se tomarmos um punhado de sal de cozinha (cloreto de sódio), o dividirmos em partes, e cada parte for novamente dividida, chegaremos a um grão. Continuando a divisão, chegaremos à molécula </a:t>
            </a:r>
            <a:r>
              <a:rPr lang="pt-BR" dirty="0" err="1"/>
              <a:t>NaCl</a:t>
            </a:r>
            <a:r>
              <a:rPr lang="pt-BR" dirty="0"/>
              <a:t>. </a:t>
            </a:r>
          </a:p>
          <a:p>
            <a:r>
              <a:rPr lang="pt-BR" dirty="0"/>
              <a:t>Se dividirmos esta molécula, teremos um átomo de sódio (Na) e um átomo de cloro (Cl). </a:t>
            </a:r>
          </a:p>
          <a:p>
            <a:r>
              <a:rPr lang="pt-BR" dirty="0"/>
              <a:t>Se dividirmos um átomo de sódio ou cloro, teremos então prótons, </a:t>
            </a:r>
            <a:r>
              <a:rPr lang="pt-BR" dirty="0" err="1"/>
              <a:t>neutrons</a:t>
            </a:r>
            <a:r>
              <a:rPr lang="pt-BR" dirty="0"/>
              <a:t> e elétrons.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85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E9961-6490-921F-F392-13A89FEF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B6D8EE-BF7D-C694-6503-5A111DE9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 descr="Sal de cozinha pode ter sido peça-chave para início da vida na Terra">
            <a:extLst>
              <a:ext uri="{FF2B5EF4-FFF2-40B4-BE49-F238E27FC236}">
                <a16:creationId xmlns:a16="http://schemas.microsoft.com/office/drawing/2014/main" id="{C2394709-69B8-E046-DE68-3440A52B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60037"/>
            <a:ext cx="9067800" cy="47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4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54358-4154-0046-8F25-52973820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87B229-18C7-6325-CD31-30C05BD39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E7F9A8-937C-FF3F-C680-54EB5FD2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1" y="1178408"/>
            <a:ext cx="5621119" cy="512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loreto de Sódio. Características do Cloreto de Sódio - Escola Kids">
            <a:extLst>
              <a:ext uri="{FF2B5EF4-FFF2-40B4-BE49-F238E27FC236}">
                <a16:creationId xmlns:a16="http://schemas.microsoft.com/office/drawing/2014/main" id="{6B9794FE-20D6-7E6E-6F4C-6AEE3BAF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80" y="1277799"/>
            <a:ext cx="5724633" cy="49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1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33E3C-EA8C-4F46-B44E-FB8371A6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C1808-33A7-FBAC-0595-5B97C8F97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 descr="Molécula Do Cloreto De Sódio Ilustração Stock - Ilustração de sódio,  molécula: 3900922">
            <a:extLst>
              <a:ext uri="{FF2B5EF4-FFF2-40B4-BE49-F238E27FC236}">
                <a16:creationId xmlns:a16="http://schemas.microsoft.com/office/drawing/2014/main" id="{725CEA0C-BF5C-A56D-6346-2394DEF4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08" y="986458"/>
            <a:ext cx="6142383" cy="61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7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F6C0-93D5-6DE9-1255-6D5EC33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B680F-6DD7-68BB-CC48-6FB86DDA9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2" descr="Cloro Arquivos de Ilustração | k43375405 | Fotosearch">
            <a:extLst>
              <a:ext uri="{FF2B5EF4-FFF2-40B4-BE49-F238E27FC236}">
                <a16:creationId xmlns:a16="http://schemas.microsoft.com/office/drawing/2014/main" id="{F1712A28-398D-9114-C93B-8666B4A47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3416400" y="629856"/>
            <a:ext cx="5359200" cy="547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4334"/>
            <a:ext cx="10515600" cy="1325563"/>
          </a:xfrm>
        </p:spPr>
        <p:txBody>
          <a:bodyPr/>
          <a:lstStyle/>
          <a:p>
            <a:r>
              <a:rPr lang="pt-BR" dirty="0"/>
              <a:t>Fundamentos de Eletrônica Aplicada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38209" y="2345674"/>
            <a:ext cx="7481711" cy="1655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Professor Pábulo Felipe Ciarnoscki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pabulo.ciarnoscki@edu.sc.senai.br</a:t>
            </a:r>
          </a:p>
        </p:txBody>
      </p:sp>
    </p:spTree>
    <p:extLst>
      <p:ext uri="{BB962C8B-B14F-4D97-AF65-F5344CB8AC3E}">
        <p14:creationId xmlns:p14="http://schemas.microsoft.com/office/powerpoint/2010/main" val="55353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A3F67-8969-0606-D326-6593BBCC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Átomo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4764A-E918-B778-CB06-AC53538E8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a menor partícula divisível que ainda conserva seu estado de matéria.</a:t>
            </a:r>
          </a:p>
          <a:p>
            <a:r>
              <a:rPr lang="pt-BR" dirty="0"/>
              <a:t>O átomo é composto de um núcleo, onde se encontram os prótons e os nêutrons. Os prótons possuem carga elétrica positiva, e os nêutrons não possuem carga elétrica.</a:t>
            </a:r>
          </a:p>
          <a:p>
            <a:r>
              <a:rPr lang="pt-BR" dirty="0"/>
              <a:t>Ao redor do núcleo, estão os elétrons em movimento orbital e dispostos em camadas. </a:t>
            </a:r>
          </a:p>
          <a:p>
            <a:r>
              <a:rPr lang="pt-BR" dirty="0"/>
              <a:t>Os elétrons são atraídos ao núcleo pela força eletrostática.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11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F2ED2-C61F-7653-D65C-94719F8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854621-B78C-FD88-0FA8-0F8801250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átomo em equilíbrio possui o mesmo número de prótons e elétrons. Caso o átomo possua maior número de prótons, haverá uma força que tentará buscar elétrons para seu equilíbrio.</a:t>
            </a:r>
          </a:p>
          <a:p>
            <a:r>
              <a:rPr lang="pt-BR" dirty="0"/>
              <a:t>Caso o átomo possua maior número de elétrons, então a força irá expulsar elétrons para seu equilíbrio. Para o equilíbrio completo, o átomo deverá ter 8 elétrons na última camada. Para isto, os átomos se agrupam, doando ou compartilhando seus elétrons da última camada, formando as moléculas.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88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54787-07C6-77ED-7EED-2CCB5592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91BA5B-1C64-5687-BEFA-E92898623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lei da eletrostática diz que “cargas de mesmo sinal se repelem, e cargas de sinal diferente se atraem”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A1671A-353C-646D-BEEE-9A63DA34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56" y="3583760"/>
            <a:ext cx="10829688" cy="1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0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CB48-1341-89C7-872F-8ECF37F6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D6328-B3E1-23CB-9A4A-A0A0BAFDE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átomo possui um maior número de prótons que de elétrons, dizemos que ele está carregado positivamente com carga +q e o chamamos de íon positivo.</a:t>
            </a:r>
          </a:p>
          <a:p>
            <a:r>
              <a:rPr lang="pt-BR" dirty="0"/>
              <a:t>Quando um átomo possui um maior número de elétrons que de prótons, dizemos que ele está carregado negativamente com carga -q e o chamamos de íon negativo.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62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A7048-640B-B596-43D8-C1695E92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4C681-AEB5-CC17-CB98-8385602AF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 maior a diferença entre o número de prótons e de elétrons, maior será a carga elétrica. </a:t>
            </a:r>
          </a:p>
          <a:p>
            <a:r>
              <a:rPr lang="pt-BR" dirty="0"/>
              <a:t>Se dois corpos estão carregados eletricamente (com sobra ou falta de elétrons), podemos comparar seus potenciais e saber qual corpo está mais carregado. </a:t>
            </a:r>
          </a:p>
          <a:p>
            <a:r>
              <a:rPr lang="pt-BR" dirty="0"/>
              <a:t>A isto damos o nome de tensão elétrica ou diferença de potencial (DDP).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2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Tensão Elétrica</a:t>
            </a:r>
          </a:p>
        </p:txBody>
      </p:sp>
    </p:spTree>
    <p:extLst>
      <p:ext uri="{BB962C8B-B14F-4D97-AF65-F5344CB8AC3E}">
        <p14:creationId xmlns:p14="http://schemas.microsoft.com/office/powerpoint/2010/main" val="425071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4A6C6-79F9-EE95-5547-EDA5EEE4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Tensão Elétrica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A66BF-093D-1A19-1991-4BF6F8FA5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Tensão elétrica é a diferença de potencial entre dois corpos, medindo o quanto um corpo está carregado em relação ao outro. </a:t>
            </a:r>
          </a:p>
          <a:p>
            <a:r>
              <a:rPr lang="pt-BR" b="1" u="sng" dirty="0"/>
              <a:t>A unidade de medida é o VOLT (V) 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12B5FB-1203-AACD-D3F6-5EB8CF617C25}"/>
              </a:ext>
            </a:extLst>
          </p:cNvPr>
          <p:cNvSpPr/>
          <p:nvPr/>
        </p:nvSpPr>
        <p:spPr>
          <a:xfrm>
            <a:off x="838200" y="2632213"/>
            <a:ext cx="10226879" cy="18642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F104D-2E2A-1EC8-787C-35824D7B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9F9056-D84F-DAEB-0EBB-A6698016D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em medidas de comprimento, para medir uma diferença de potencial, precisamos estabelecer uma referência, isto é, com o que estamos comparando.</a:t>
            </a:r>
          </a:p>
          <a:p>
            <a:r>
              <a:rPr lang="pt-BR" dirty="0"/>
              <a:t>Vamos analisar uma pilha elétrica. Ela possui dois </a:t>
            </a:r>
            <a:r>
              <a:rPr lang="pt-BR" dirty="0" err="1"/>
              <a:t>pólos</a:t>
            </a:r>
            <a:r>
              <a:rPr lang="pt-BR" dirty="0"/>
              <a:t>: um positivo e outro negativo.</a:t>
            </a:r>
          </a:p>
          <a:p>
            <a:endParaRPr lang="pt-BR" dirty="0"/>
          </a:p>
        </p:txBody>
      </p:sp>
      <p:pic>
        <p:nvPicPr>
          <p:cNvPr id="4" name="Picture 2" descr="Pilha AA Alcalina Duracell | Eletru's - Componentes Eletrônicos">
            <a:extLst>
              <a:ext uri="{FF2B5EF4-FFF2-40B4-BE49-F238E27FC236}">
                <a16:creationId xmlns:a16="http://schemas.microsoft.com/office/drawing/2014/main" id="{A5B07027-F440-EC46-9DD3-CFDA70EDE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0" r="34604" b="9803"/>
          <a:stretch/>
        </p:blipFill>
        <p:spPr bwMode="auto">
          <a:xfrm rot="16200000">
            <a:off x="5122878" y="2565706"/>
            <a:ext cx="1946244" cy="56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4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2925B-A2E8-6E49-5458-1918DA2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11960-368D-847E-3340-0C2982725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pólo</a:t>
            </a:r>
            <a:r>
              <a:rPr lang="pt-BR" dirty="0"/>
              <a:t> positivo, haverá falta de elétrons, e no </a:t>
            </a:r>
            <a:r>
              <a:rPr lang="pt-BR" dirty="0" err="1"/>
              <a:t>pólo</a:t>
            </a:r>
            <a:r>
              <a:rPr lang="pt-BR" dirty="0"/>
              <a:t> negativo, haverá excesso de elétrons. </a:t>
            </a:r>
          </a:p>
          <a:p>
            <a:r>
              <a:rPr lang="pt-BR" dirty="0"/>
              <a:t>Sabemos que a pilha é de 1,5 Volts, mas o que isto representa? Representa que no </a:t>
            </a:r>
            <a:r>
              <a:rPr lang="pt-BR" dirty="0" err="1"/>
              <a:t>pólo</a:t>
            </a:r>
            <a:r>
              <a:rPr lang="pt-BR" dirty="0"/>
              <a:t> positivo há uma diferença de potencial de 1,5V em relação ao </a:t>
            </a:r>
            <a:r>
              <a:rPr lang="pt-BR" dirty="0" err="1"/>
              <a:t>pólo</a:t>
            </a:r>
            <a:r>
              <a:rPr lang="pt-BR" dirty="0"/>
              <a:t> negativo.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9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6CAC6-79D7-0BC3-0296-AADE1FCD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309AE-F089-F632-D471-1D916EBA7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EE2C5-A9D3-F489-8138-2DA19B6F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95570"/>
            <a:ext cx="9905998" cy="48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4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8247-7595-3F9D-9E68-8B2C536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BEC2D-123B-EFC7-090D-32C0C3AD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Unidade curricular: Fundamentos de Eletrônica Aplicada</a:t>
            </a:r>
          </a:p>
          <a:p>
            <a:r>
              <a:rPr lang="pt-BR" dirty="0"/>
              <a:t>Carga horária: 80h (60h presencial, 20h tutoria);</a:t>
            </a:r>
          </a:p>
          <a:p>
            <a:r>
              <a:rPr lang="pt-BR" dirty="0"/>
              <a:t>Encontros presenciais: 17 (nas quintas feiras);</a:t>
            </a:r>
          </a:p>
          <a:p>
            <a:r>
              <a:rPr lang="pt-BR" dirty="0"/>
              <a:t>Tutorias: Sextas feiras;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92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B3D24-08CD-A2F3-3981-5DEF8B3E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EF57F-500E-7AFE-9E51-1F84614E8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instrumento utilizado para medir a tensão elétrica é o voltímetro. Como ele vai medir a diferença de potencial entre os terminais de um componente (pilha), deve ser conectado em paralelo.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0510F3-893A-C600-9F36-29A61884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00" y="4057650"/>
            <a:ext cx="4736200" cy="20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/>
              <a:t>Formas de produzir tensão elétrica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719623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E1AD6-8778-0E87-DCAA-3F8AACB0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E2F08-5957-84D2-36D9-876142411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Tensão elétrica é a diferença de potencial entre dois corpos, portanto, para que haja tensão elétrica, devemos carregar os corpos eletricamente, isto é, retirar elétrons dos átomos de um corpo e injetá-los no outro.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57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1DFC-CFDE-66F5-C593-0FE5AC22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atrito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A2D22-2D31-0A2A-821B-CEF1D07D3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friccionarmos dois corpos, os elétrons da última camada de um corpo acabam passando para o outro corpo, devido ao atrito.</a:t>
            </a:r>
          </a:p>
          <a:p>
            <a:endParaRPr lang="pt-BR" dirty="0"/>
          </a:p>
        </p:txBody>
      </p:sp>
      <p:pic>
        <p:nvPicPr>
          <p:cNvPr id="4" name="Picture 2" descr="Processos de Eletrização: Contato, Atrito e Indução - Biologia Total">
            <a:extLst>
              <a:ext uri="{FF2B5EF4-FFF2-40B4-BE49-F238E27FC236}">
                <a16:creationId xmlns:a16="http://schemas.microsoft.com/office/drawing/2014/main" id="{ACD84000-7FD4-2442-874C-F51E0A68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16" y="3429000"/>
            <a:ext cx="3778968" cy="29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441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556C-A64F-3F77-5442-78D015DC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Calor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2538C4-8FE6-D848-AEED-2797A105C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aquecer o ponto de contato entre dois metais deferentes, aparece uma pequena tensão. </a:t>
            </a:r>
          </a:p>
          <a:p>
            <a:r>
              <a:rPr lang="pt-BR" dirty="0"/>
              <a:t>O valor desta tensão depende da temperatura. Este fenômeno é utilizado para medir a temperatura de fornos.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84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09A98-5320-564C-8558-82A145BE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Pressão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CA93B5-A084-A1E8-03A4-47C30E416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cristal é submetido à tração ou compressão, produz-se tensão elétrica entre suas superfícies. </a:t>
            </a:r>
          </a:p>
          <a:p>
            <a:r>
              <a:rPr lang="pt-BR" dirty="0"/>
              <a:t>O valor desta tensão é proporcional à pressão exercida sobre as superfícies do cristal. Este fenômeno é utilizado em microfones de cristal, captadores de instrumentos musicais, células de carga para balanças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06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8ED68-E9AB-07C5-673F-EFFA5388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luz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97D5B-8BA1-1CB4-3100-2941E6E3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luz que incide sobre determinados materiais (silício, germânio, selênio) provoca uma separação das cargas elétricas. </a:t>
            </a:r>
          </a:p>
          <a:p>
            <a:r>
              <a:rPr lang="pt-BR" dirty="0"/>
              <a:t>O valor desta tensão depende da intensidade da luz. Este fenômeno é aplicado em painéis solares, calculadoras com bateria solar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300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9E2FE-68C5-E88F-8B39-4CDEF4F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Eletrólise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808A1-9920-C434-AC0D-5AC001999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Submergindo duas placas de materiais diferentes em um líquido condutor (eletrólito), as placas carregam-se, isto é, produzem tensão elétrica. O valor da tensão depende do material dos eletrodos. </a:t>
            </a:r>
          </a:p>
          <a:p>
            <a:r>
              <a:rPr lang="pt-BR" dirty="0"/>
              <a:t>Este fenômeno é utilizado em pilhas e baterias.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18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7E45-95AC-4DDB-11A7-78D08C21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Tensão por Magnetismo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F29D75-842C-7A8E-6EA5-623B1F561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se movimenta um ímã próximo de uma bobina, produz-se uma tensão induzida. </a:t>
            </a:r>
          </a:p>
          <a:p>
            <a:r>
              <a:rPr lang="pt-BR" dirty="0"/>
              <a:t>Este método é o mais utilizado para produção de eletricidade em larga escala. É o princípio de funcionamento dos geradores e dínamos.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83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Corrente Elétrica</a:t>
            </a:r>
          </a:p>
        </p:txBody>
      </p:sp>
    </p:spTree>
    <p:extLst>
      <p:ext uri="{BB962C8B-B14F-4D97-AF65-F5344CB8AC3E}">
        <p14:creationId xmlns:p14="http://schemas.microsoft.com/office/powerpoint/2010/main" val="377996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5F4-3032-561D-E400-F221B7B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da UC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26C38-DB6A-E687-1CAC-F2CA35D5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1. Eletrônica Digital </a:t>
            </a:r>
          </a:p>
          <a:p>
            <a:r>
              <a:rPr lang="pt-BR" dirty="0"/>
              <a:t>2. Eletrônica Analógica</a:t>
            </a:r>
          </a:p>
          <a:p>
            <a:r>
              <a:rPr lang="pt-BR" dirty="0"/>
              <a:t>3. Dispositivos de proteção elétrica</a:t>
            </a:r>
          </a:p>
          <a:p>
            <a:r>
              <a:rPr lang="pt-BR" dirty="0"/>
              <a:t>4. Aterramento elétrico</a:t>
            </a:r>
          </a:p>
          <a:p>
            <a:r>
              <a:rPr lang="pt-BR" dirty="0"/>
              <a:t>5. Riscos elétricos </a:t>
            </a:r>
          </a:p>
          <a:p>
            <a:r>
              <a:rPr lang="pt-BR" dirty="0"/>
              <a:t>6. Carga elétrica</a:t>
            </a:r>
          </a:p>
          <a:p>
            <a:r>
              <a:rPr lang="pt-BR" dirty="0"/>
              <a:t>7. Magnetismo e Eletromagnetismo </a:t>
            </a:r>
          </a:p>
        </p:txBody>
      </p:sp>
    </p:spTree>
    <p:extLst>
      <p:ext uri="{BB962C8B-B14F-4D97-AF65-F5344CB8AC3E}">
        <p14:creationId xmlns:p14="http://schemas.microsoft.com/office/powerpoint/2010/main" val="2963319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0524-0C47-2581-3592-3BDB7712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67A30-5F09-7037-5B62-34F12C83A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eu tenha dois corpos carregados eletricamente e, entre eles, coloque um corpo eletricamente neutro: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A4D663-D32D-A69D-A565-62E8AB97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6" y="3101830"/>
            <a:ext cx="9667047" cy="27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4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6BB8-1CD2-B7AB-7B76-7BCA9635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FA3952-134F-957E-3BF9-AB0FAE6FD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corpo B, positivamente carregado, irá “roubar” um elétron do primeiro átomo do material intermediário, este ficará em desequilíbrio e “roubará” um elétron do átomo vizinho, até que o último átomo do material intermediário “roube” elétrons do corpo A, onde há justamente excesso de elétrons.</a:t>
            </a:r>
          </a:p>
          <a:p>
            <a:r>
              <a:rPr lang="pt-BR" dirty="0"/>
              <a:t>A essa circulação de cargas elétricas (no caso o elétron) damos o nome de corrente elétrica, e é ela que irá executar algum tipo de trabalho, seja aquecimento, iluminação, força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243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031E-31F1-BD7D-865E-03D9E1B7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Corrente Elétrica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734D9-A999-2B89-16A2-22F046DC8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Corrente elétrica é o movimento ordenado dos elétrons através de um meio.</a:t>
            </a:r>
          </a:p>
          <a:p>
            <a:r>
              <a:rPr lang="pt-BR" b="1" u="sng" dirty="0"/>
              <a:t>A unidade de medida é o AMPÈRE (A) 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F18D20-F401-2103-A989-996B585EDF55}"/>
              </a:ext>
            </a:extLst>
          </p:cNvPr>
          <p:cNvSpPr/>
          <p:nvPr/>
        </p:nvSpPr>
        <p:spPr>
          <a:xfrm>
            <a:off x="838200" y="2632213"/>
            <a:ext cx="10093254" cy="1593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06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EA67-9CBE-9595-EF10-E0081AB6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417FB-C1F5-6B6C-08D7-E3E06D8B9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instrumento para medida da intensidade de corrente elétrica é o amperímetro.</a:t>
            </a:r>
          </a:p>
          <a:p>
            <a:r>
              <a:rPr lang="pt-BR" dirty="0"/>
              <a:t>Como a corrente elétrica é um fluxo, para sua medição, ela deverá passar através do instrumento, que deve ser ligado em série.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6772CB-84B4-B6FB-9A24-14EB81A9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37" y="4326056"/>
            <a:ext cx="3411125" cy="19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26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Condutores e Isolantes</a:t>
            </a:r>
          </a:p>
        </p:txBody>
      </p:sp>
    </p:spTree>
    <p:extLst>
      <p:ext uri="{BB962C8B-B14F-4D97-AF65-F5344CB8AC3E}">
        <p14:creationId xmlns:p14="http://schemas.microsoft.com/office/powerpoint/2010/main" val="3405096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EB06-BFBB-ACC0-CF42-D96A1231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78F450-7627-34AF-9255-406020011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Vimos no exemplo anterior que um corpo eletricamente neutro serviu de caminho para a corrente elétrica do corpo A para o corpo B, isto porque os seus elétrons da última camada podiam ser capturados por outros átomos. </a:t>
            </a:r>
          </a:p>
          <a:p>
            <a:r>
              <a:rPr lang="pt-BR" dirty="0"/>
              <a:t>Mas se estes elétrons estivessem firmemente presos ao núcleo? Neste caso não haveria condução de corrente elétrica.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54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36534-1607-7D69-EBEF-499A76C6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C8049-5177-244F-906E-50B4931F8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materiais que possuem os elétrons da última camada com pouca atração ao núcleo, sendo facilmente capturados por outros átomos. </a:t>
            </a:r>
          </a:p>
          <a:p>
            <a:r>
              <a:rPr lang="pt-BR" dirty="0"/>
              <a:t>Na verdade, estes elétrons não são ligados a átomo algum, estando ali apenas para dar equilíbrio ao átomo, e ficar circulando pela estrutura do material. </a:t>
            </a:r>
          </a:p>
          <a:p>
            <a:r>
              <a:rPr lang="pt-BR" dirty="0"/>
              <a:t>A estes elétrons damos o nome de </a:t>
            </a:r>
            <a:r>
              <a:rPr lang="pt-BR" b="1" u="sng" dirty="0"/>
              <a:t>elétrons livres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979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A9036-11D7-2344-91B3-02A27F57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3F2AB-D4A9-ED6B-6309-1BC843B45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D3AEE-6F5C-A8A8-4210-14221030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5" y="618518"/>
            <a:ext cx="10791670" cy="56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6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61B1-9D17-11FD-6708-9236DE9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Condutores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4A0DD-8563-54B9-AE74-CDEC3533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Condutores são matérias que possuem grande número de elétrons livres, servindo como um meio de condução da corrente elétrica. Ex. cobre, ouro, alumínio, zinco, chumbo, etc.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4B1C68-F563-5390-4912-3A5CF2F704D4}"/>
              </a:ext>
            </a:extLst>
          </p:cNvPr>
          <p:cNvSpPr/>
          <p:nvPr/>
        </p:nvSpPr>
        <p:spPr>
          <a:xfrm>
            <a:off x="838199" y="2632213"/>
            <a:ext cx="10515599" cy="1593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984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1F6D-527B-EF3D-DC03-10597BF5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DD862-06B4-520E-A8E3-62A95269D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Outros materiais não possuem elétrons livres, logo, se os colocarmos entre dois corpos em que há diferença de potencial, não haverá corrente elétrica, pois os átomos não irão ceder elétrons.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0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5F4-3032-561D-E400-F221B7B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da UC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26C38-DB6A-E687-1CAC-F2CA35D5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6. Carga elétrica</a:t>
            </a:r>
          </a:p>
          <a:p>
            <a:r>
              <a:rPr lang="pt-BR" dirty="0"/>
              <a:t>7. Magnetismo e Eletromagnetismo </a:t>
            </a:r>
          </a:p>
          <a:p>
            <a:r>
              <a:rPr lang="pt-BR" dirty="0"/>
              <a:t>8. Multímetro</a:t>
            </a:r>
          </a:p>
          <a:p>
            <a:r>
              <a:rPr lang="pt-BR" dirty="0"/>
              <a:t>9. Lei de Ohm</a:t>
            </a:r>
          </a:p>
          <a:p>
            <a:r>
              <a:rPr lang="pt-BR" dirty="0"/>
              <a:t>10. Conceitos de eletricidade</a:t>
            </a:r>
          </a:p>
        </p:txBody>
      </p:sp>
    </p:spTree>
    <p:extLst>
      <p:ext uri="{BB962C8B-B14F-4D97-AF65-F5344CB8AC3E}">
        <p14:creationId xmlns:p14="http://schemas.microsoft.com/office/powerpoint/2010/main" val="3962308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1F025-9ED0-3D4B-0977-284B7C97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608B7-76B4-C217-C233-785A136C7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Isolantes são materiais que não possuem elétrons livres na sua estrutura, portanto não conduzem corrente elétrica em condições normais. Ex. borracha, madeira, vidro, plástico, etc.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00BB57-D263-3A3A-FE14-359A3014E8E3}"/>
              </a:ext>
            </a:extLst>
          </p:cNvPr>
          <p:cNvSpPr/>
          <p:nvPr/>
        </p:nvSpPr>
        <p:spPr>
          <a:xfrm>
            <a:off x="838200" y="2632212"/>
            <a:ext cx="10515600" cy="16545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65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04646-73EA-DD51-C4C6-8A88AACD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8A12A0-B4B8-A4DD-857C-9A50C285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material dificulta a passagem de corrente elétrica, dizemos que possui uma resistência elétrica. A resistência elétrica está em função da força com que os elétrons estão atraídos ao núcleo.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139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AE0D7-E260-4A40-7CC0-66695DC4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Resistência Elétrica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060E3-85A5-5555-B7CA-39A738879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DECORAR:</a:t>
            </a:r>
          </a:p>
          <a:p>
            <a:r>
              <a:rPr lang="pt-BR" b="1" u="sng" dirty="0"/>
              <a:t>Resistência elétrica é a força que se opõe a passagem dos elétrons.</a:t>
            </a:r>
          </a:p>
          <a:p>
            <a:r>
              <a:rPr lang="pt-BR" b="1" u="sng" dirty="0"/>
              <a:t>A unidade de medida da resistência elétrica é o OHM (Ω).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6991F8-F357-8DAF-972B-5A963192145B}"/>
              </a:ext>
            </a:extLst>
          </p:cNvPr>
          <p:cNvSpPr/>
          <p:nvPr/>
        </p:nvSpPr>
        <p:spPr>
          <a:xfrm>
            <a:off x="838200" y="2632213"/>
            <a:ext cx="10515600" cy="1593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31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185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 err="1"/>
              <a:t>Resumão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392470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FB4A5-CCB6-C946-03F4-3A313AF2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ABA660-9DE7-A4AC-564C-3D78CB1A5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Tensão elétrica é a diferença de potencial entre dois corpos, medindo o quanto um corpo está carregado em relação ao outro. A unidade de medida é o VOLT (V) .</a:t>
            </a:r>
          </a:p>
          <a:p>
            <a:r>
              <a:rPr lang="pt-BR" dirty="0"/>
              <a:t>Corrente elétrica é o movimento ordenado dos elétrons através de um meio. A unidade de medida é o AMPÈRE (A) .</a:t>
            </a:r>
          </a:p>
          <a:p>
            <a:r>
              <a:rPr lang="pt-BR" dirty="0"/>
              <a:t>Resistência elétrica é a força que se opõe a passagem dos elétrons. A unidade de medida é o OHM (Ω).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884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13D19-7011-5BF4-D9A5-C8ACBAB2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0FDEB8-ACD9-ADA9-D141-4E1BFAFD9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 descr="Lei de Ohm - Tensão, corrente e resistência elétrica - Embarcados">
            <a:extLst>
              <a:ext uri="{FF2B5EF4-FFF2-40B4-BE49-F238E27FC236}">
                <a16:creationId xmlns:a16="http://schemas.microsoft.com/office/drawing/2014/main" id="{F48EE693-E278-DE86-5302-D8F43CC7E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7" b="91961" l="10000" r="90000">
                        <a14:foregroundMark x1="31647" y1="90588" x2="21059" y2="90196"/>
                        <a14:foregroundMark x1="67059" y1="90980" x2="74824" y2="93529"/>
                        <a14:foregroundMark x1="74824" y1="93529" x2="81059" y2="91961"/>
                        <a14:foregroundMark x1="81059" y1="91961" x2="78000" y2="89216"/>
                        <a14:foregroundMark x1="55882" y1="8627" x2="50118" y2="9216"/>
                        <a14:backgroundMark x1="64235" y1="32745" x2="64235" y2="32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48" y="1160871"/>
            <a:ext cx="8701103" cy="52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25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Resistores</a:t>
            </a:r>
          </a:p>
        </p:txBody>
      </p:sp>
    </p:spTree>
    <p:extLst>
      <p:ext uri="{BB962C8B-B14F-4D97-AF65-F5344CB8AC3E}">
        <p14:creationId xmlns:p14="http://schemas.microsoft.com/office/powerpoint/2010/main" val="9953510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ED99-7B7C-CB8D-5DB8-AB99EF2F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0DE67-6C45-E509-DCC4-C3F473B3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14538"/>
            <a:ext cx="6902973" cy="4086225"/>
          </a:xfrm>
        </p:spPr>
        <p:txBody>
          <a:bodyPr>
            <a:normAutofit/>
          </a:bodyPr>
          <a:lstStyle/>
          <a:p>
            <a:r>
              <a:rPr lang="pt-BR" dirty="0"/>
              <a:t>São componentes dotados de uma resistência com valor conhecido. </a:t>
            </a:r>
          </a:p>
          <a:p>
            <a:r>
              <a:rPr lang="pt-BR" dirty="0"/>
              <a:t>Normalmente, são feitos de carbono ou de fio. Sua finalidade no circuito é limitar a passagem de corrente elétrica.</a:t>
            </a:r>
          </a:p>
          <a:p>
            <a:endParaRPr lang="pt-BR" dirty="0"/>
          </a:p>
        </p:txBody>
      </p:sp>
      <p:pic>
        <p:nvPicPr>
          <p:cNvPr id="4" name="Picture 2" descr="Resistores: Funções, tipos e aplicações - AJP EletroInfo">
            <a:extLst>
              <a:ext uri="{FF2B5EF4-FFF2-40B4-BE49-F238E27FC236}">
                <a16:creationId xmlns:a16="http://schemas.microsoft.com/office/drawing/2014/main" id="{3584F87D-F575-47FB-AF97-73E4C9FA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73" y="2642981"/>
            <a:ext cx="4041632" cy="28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598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04682-948A-C604-66AB-8011165A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A38537-958B-8765-61FE-80A45548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505386-5D4C-4D34-B9E1-7CE6741D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065"/>
            <a:ext cx="10602347" cy="2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9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F1557B-237D-D441-B9BD-F881800A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20" y="765811"/>
            <a:ext cx="8695359" cy="53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365E-12F6-4647-ED20-5BAF0FEF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D3C3B-ED1D-E974-2659-ACFB35951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valor da resistência vem impresso no corpo do resistor, mas, em alguns casos, devido ao pequeno tamanho, o valor vem em forma de código de cores.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209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04F43-A4C1-96BF-62FC-2E9E69CA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18385-A6A9-B568-EE1D-A11765F05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32E1D6-BB98-4005-8A9E-5DC3329F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8" y="808976"/>
            <a:ext cx="10752304" cy="52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8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372A8-0D8A-D5D3-F84E-38C99E3C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75C5E8-4C43-156C-A63F-E8A74D7DB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3BE868-8FA6-05F7-B0F9-6C432601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18" y="1274689"/>
            <a:ext cx="5937964" cy="48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28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Notação Científica</a:t>
            </a:r>
          </a:p>
        </p:txBody>
      </p:sp>
    </p:spTree>
    <p:extLst>
      <p:ext uri="{BB962C8B-B14F-4D97-AF65-F5344CB8AC3E}">
        <p14:creationId xmlns:p14="http://schemas.microsoft.com/office/powerpoint/2010/main" val="3485494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1D270-BD9C-6662-13F5-2D254A82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2F6045-4A3D-2090-0EC2-EB8B6BE69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887ACD-4072-419C-B778-2A371E5B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04" y="777429"/>
            <a:ext cx="7615791" cy="53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6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233B1-25CB-CABE-B891-F889508A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76771E-0F53-2D55-4B83-B2BE503D2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5A5F74-0D12-43CB-B6D9-576BB69A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12" y="781774"/>
            <a:ext cx="7457776" cy="52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0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F418-E75E-9524-55EB-CDC4F4F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1EE3BB-4CBF-6C32-BF21-2F7A84F85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F5B6F88-46C5-8FC4-9CBF-B6BD71E249A9}"/>
              </a:ext>
            </a:extLst>
          </p:cNvPr>
          <p:cNvGrpSpPr/>
          <p:nvPr/>
        </p:nvGrpSpPr>
        <p:grpSpPr>
          <a:xfrm>
            <a:off x="4002563" y="1435014"/>
            <a:ext cx="3752850" cy="3570288"/>
            <a:chOff x="2649538" y="2320925"/>
            <a:chExt cx="3752850" cy="3570288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EF537DA6-A1D8-A967-7995-3F608B54C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779713"/>
              <a:ext cx="3630613" cy="3111500"/>
            </a:xfrm>
            <a:custGeom>
              <a:avLst/>
              <a:gdLst>
                <a:gd name="T0" fmla="*/ 0 w 3360"/>
                <a:gd name="T1" fmla="*/ 2880 h 2880"/>
                <a:gd name="T2" fmla="*/ 480 w 3360"/>
                <a:gd name="T3" fmla="*/ 2880 h 2880"/>
                <a:gd name="T4" fmla="*/ 480 w 3360"/>
                <a:gd name="T5" fmla="*/ 2400 h 2880"/>
                <a:gd name="T6" fmla="*/ 960 w 3360"/>
                <a:gd name="T7" fmla="*/ 2400 h 2880"/>
                <a:gd name="T8" fmla="*/ 960 w 3360"/>
                <a:gd name="T9" fmla="*/ 1920 h 2880"/>
                <a:gd name="T10" fmla="*/ 1440 w 3360"/>
                <a:gd name="T11" fmla="*/ 1920 h 2880"/>
                <a:gd name="T12" fmla="*/ 1440 w 3360"/>
                <a:gd name="T13" fmla="*/ 1440 h 2880"/>
                <a:gd name="T14" fmla="*/ 1920 w 3360"/>
                <a:gd name="T15" fmla="*/ 1440 h 2880"/>
                <a:gd name="T16" fmla="*/ 1920 w 3360"/>
                <a:gd name="T17" fmla="*/ 960 h 2880"/>
                <a:gd name="T18" fmla="*/ 2400 w 3360"/>
                <a:gd name="T19" fmla="*/ 960 h 2880"/>
                <a:gd name="T20" fmla="*/ 2400 w 3360"/>
                <a:gd name="T21" fmla="*/ 480 h 2880"/>
                <a:gd name="T22" fmla="*/ 2880 w 3360"/>
                <a:gd name="T23" fmla="*/ 480 h 2880"/>
                <a:gd name="T24" fmla="*/ 2880 w 3360"/>
                <a:gd name="T25" fmla="*/ 0 h 2880"/>
                <a:gd name="T26" fmla="*/ 3360 w 3360"/>
                <a:gd name="T27" fmla="*/ 0 h 28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60"/>
                <a:gd name="T43" fmla="*/ 0 h 2880"/>
                <a:gd name="T44" fmla="*/ 3360 w 3360"/>
                <a:gd name="T45" fmla="*/ 2880 h 28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60" h="2880">
                  <a:moveTo>
                    <a:pt x="0" y="2880"/>
                  </a:moveTo>
                  <a:lnTo>
                    <a:pt x="480" y="2880"/>
                  </a:lnTo>
                  <a:lnTo>
                    <a:pt x="480" y="2400"/>
                  </a:lnTo>
                  <a:lnTo>
                    <a:pt x="960" y="2400"/>
                  </a:lnTo>
                  <a:lnTo>
                    <a:pt x="960" y="1920"/>
                  </a:lnTo>
                  <a:lnTo>
                    <a:pt x="1440" y="1920"/>
                  </a:lnTo>
                  <a:lnTo>
                    <a:pt x="1440" y="1440"/>
                  </a:lnTo>
                  <a:lnTo>
                    <a:pt x="1920" y="1440"/>
                  </a:lnTo>
                  <a:lnTo>
                    <a:pt x="1920" y="960"/>
                  </a:lnTo>
                  <a:lnTo>
                    <a:pt x="2400" y="960"/>
                  </a:lnTo>
                  <a:lnTo>
                    <a:pt x="2400" y="480"/>
                  </a:lnTo>
                  <a:lnTo>
                    <a:pt x="2880" y="480"/>
                  </a:lnTo>
                  <a:lnTo>
                    <a:pt x="2880" y="0"/>
                  </a:lnTo>
                  <a:lnTo>
                    <a:pt x="336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1F0E1889-D776-6F61-A58A-D7E3AB510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919538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dirty="0">
                  <a:solidFill>
                    <a:srgbClr val="006699"/>
                  </a:solidFill>
                </a:rPr>
                <a:t>A</a:t>
              </a: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8B95F960-79CA-0FD2-6DF0-0A421D051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357563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dirty="0">
                  <a:solidFill>
                    <a:srgbClr val="FF3300"/>
                  </a:solidFill>
                </a:rPr>
                <a:t>kA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262A3D1E-155C-72E2-C227-893EBA433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0" y="2840038"/>
              <a:ext cx="658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dirty="0">
                  <a:solidFill>
                    <a:srgbClr val="006699"/>
                  </a:solidFill>
                </a:rPr>
                <a:t>MA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4C50F838-8D35-CA14-EAF5-96E737B4E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1038" y="2320925"/>
              <a:ext cx="641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006699"/>
                  </a:solidFill>
                </a:rPr>
                <a:t>GA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3AFDE332-3263-96E4-DF02-A1E9EE162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538" y="5432425"/>
              <a:ext cx="590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0000CC"/>
                  </a:solidFill>
                </a:rPr>
                <a:t>nA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BD61630D-DB81-D50E-0806-79F807BB1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650" y="4911725"/>
              <a:ext cx="581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0000CC"/>
                  </a:solidFill>
                  <a:sym typeface="Symbol" panose="05050102010706020507" pitchFamily="18" charset="2"/>
                </a:rPr>
                <a:t>A</a:t>
              </a:r>
              <a:endParaRPr lang="pt-BR" altLang="pt-BR">
                <a:solidFill>
                  <a:srgbClr val="0000CC"/>
                </a:solidFill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CFEA5B3F-7D41-4C94-FA0F-E0AC8CD3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4395788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FF3300"/>
                  </a:solidFill>
                </a:rPr>
                <a:t>mA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E3552A1-D155-5C7A-78FF-083244EE4438}"/>
              </a:ext>
            </a:extLst>
          </p:cNvPr>
          <p:cNvGrpSpPr/>
          <p:nvPr/>
        </p:nvGrpSpPr>
        <p:grpSpPr>
          <a:xfrm>
            <a:off x="6652100" y="1786645"/>
            <a:ext cx="3481387" cy="3325813"/>
            <a:chOff x="2373313" y="2622550"/>
            <a:chExt cx="3481387" cy="3325813"/>
          </a:xfrm>
        </p:grpSpPr>
        <p:sp>
          <p:nvSpPr>
            <p:cNvPr id="14" name="Freeform 2">
              <a:extLst>
                <a:ext uri="{FF2B5EF4-FFF2-40B4-BE49-F238E27FC236}">
                  <a16:creationId xmlns:a16="http://schemas.microsoft.com/office/drawing/2014/main" id="{507B9057-A3B9-260E-B477-77399253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888" y="2952750"/>
              <a:ext cx="3452812" cy="2957513"/>
            </a:xfrm>
            <a:custGeom>
              <a:avLst/>
              <a:gdLst>
                <a:gd name="T0" fmla="*/ 0 w 3360"/>
                <a:gd name="T1" fmla="*/ 2880 h 2880"/>
                <a:gd name="T2" fmla="*/ 480 w 3360"/>
                <a:gd name="T3" fmla="*/ 2880 h 2880"/>
                <a:gd name="T4" fmla="*/ 480 w 3360"/>
                <a:gd name="T5" fmla="*/ 2400 h 2880"/>
                <a:gd name="T6" fmla="*/ 960 w 3360"/>
                <a:gd name="T7" fmla="*/ 2400 h 2880"/>
                <a:gd name="T8" fmla="*/ 960 w 3360"/>
                <a:gd name="T9" fmla="*/ 1920 h 2880"/>
                <a:gd name="T10" fmla="*/ 1440 w 3360"/>
                <a:gd name="T11" fmla="*/ 1920 h 2880"/>
                <a:gd name="T12" fmla="*/ 1440 w 3360"/>
                <a:gd name="T13" fmla="*/ 1440 h 2880"/>
                <a:gd name="T14" fmla="*/ 1920 w 3360"/>
                <a:gd name="T15" fmla="*/ 1440 h 2880"/>
                <a:gd name="T16" fmla="*/ 1920 w 3360"/>
                <a:gd name="T17" fmla="*/ 960 h 2880"/>
                <a:gd name="T18" fmla="*/ 2400 w 3360"/>
                <a:gd name="T19" fmla="*/ 960 h 2880"/>
                <a:gd name="T20" fmla="*/ 2400 w 3360"/>
                <a:gd name="T21" fmla="*/ 480 h 2880"/>
                <a:gd name="T22" fmla="*/ 2880 w 3360"/>
                <a:gd name="T23" fmla="*/ 480 h 2880"/>
                <a:gd name="T24" fmla="*/ 2880 w 3360"/>
                <a:gd name="T25" fmla="*/ 0 h 2880"/>
                <a:gd name="T26" fmla="*/ 3360 w 3360"/>
                <a:gd name="T27" fmla="*/ 0 h 28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60"/>
                <a:gd name="T43" fmla="*/ 0 h 2880"/>
                <a:gd name="T44" fmla="*/ 3360 w 3360"/>
                <a:gd name="T45" fmla="*/ 2880 h 28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60" h="2880">
                  <a:moveTo>
                    <a:pt x="0" y="2880"/>
                  </a:moveTo>
                  <a:lnTo>
                    <a:pt x="480" y="2880"/>
                  </a:lnTo>
                  <a:lnTo>
                    <a:pt x="480" y="2400"/>
                  </a:lnTo>
                  <a:lnTo>
                    <a:pt x="960" y="2400"/>
                  </a:lnTo>
                  <a:lnTo>
                    <a:pt x="960" y="1920"/>
                  </a:lnTo>
                  <a:lnTo>
                    <a:pt x="1440" y="1920"/>
                  </a:lnTo>
                  <a:lnTo>
                    <a:pt x="1440" y="1440"/>
                  </a:lnTo>
                  <a:lnTo>
                    <a:pt x="1920" y="1440"/>
                  </a:lnTo>
                  <a:lnTo>
                    <a:pt x="1920" y="960"/>
                  </a:lnTo>
                  <a:lnTo>
                    <a:pt x="2400" y="960"/>
                  </a:lnTo>
                  <a:lnTo>
                    <a:pt x="2400" y="480"/>
                  </a:lnTo>
                  <a:lnTo>
                    <a:pt x="2880" y="480"/>
                  </a:lnTo>
                  <a:lnTo>
                    <a:pt x="2880" y="0"/>
                  </a:lnTo>
                  <a:lnTo>
                    <a:pt x="336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3193908F-628E-74A4-E768-DA5C5153A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8" y="4110038"/>
              <a:ext cx="3603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800">
                  <a:solidFill>
                    <a:srgbClr val="0000CC"/>
                  </a:solidFill>
                  <a:sym typeface="Symbol" panose="05050102010706020507" pitchFamily="18" charset="2"/>
                </a:rPr>
                <a:t></a:t>
              </a:r>
              <a:endParaRPr lang="pt-BR" altLang="pt-BR" sz="1800">
                <a:solidFill>
                  <a:srgbClr val="0000CC"/>
                </a:solidFill>
              </a:endParaRPr>
            </a:p>
            <a:p>
              <a:endParaRPr lang="pt-BR" altLang="pt-BR" sz="1800"/>
            </a:p>
          </p:txBody>
        </p:sp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CC1D305C-352A-CEA2-3DF8-C9FD8F063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688" y="3608388"/>
              <a:ext cx="4873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800" dirty="0">
                  <a:solidFill>
                    <a:srgbClr val="FF3300"/>
                  </a:solidFill>
                </a:rPr>
                <a:t>k</a:t>
              </a:r>
              <a:r>
                <a:rPr lang="pt-BR" altLang="pt-BR" sz="1800" dirty="0">
                  <a:solidFill>
                    <a:srgbClr val="0000CC"/>
                  </a:solidFill>
                  <a:sym typeface="Symbol" panose="05050102010706020507" pitchFamily="18" charset="2"/>
                </a:rPr>
                <a:t></a:t>
              </a:r>
              <a:endParaRPr lang="pt-BR" altLang="pt-BR" sz="1800" dirty="0">
                <a:solidFill>
                  <a:srgbClr val="0000CC"/>
                </a:solidFill>
              </a:endParaRPr>
            </a:p>
            <a:p>
              <a:endParaRPr lang="pt-BR" altLang="pt-BR" sz="1800" dirty="0">
                <a:solidFill>
                  <a:srgbClr val="FF3300"/>
                </a:solidFill>
              </a:endParaRP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00984021-2198-FEA2-F9D6-73FEE91E4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113" y="3116263"/>
              <a:ext cx="5508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800" dirty="0">
                  <a:solidFill>
                    <a:srgbClr val="0000CC"/>
                  </a:solidFill>
                </a:rPr>
                <a:t>M</a:t>
              </a:r>
              <a:r>
                <a:rPr lang="pt-BR" altLang="pt-BR" sz="1800" dirty="0">
                  <a:solidFill>
                    <a:srgbClr val="0000CC"/>
                  </a:solidFill>
                  <a:sym typeface="Symbol" panose="05050102010706020507" pitchFamily="18" charset="2"/>
                </a:rPr>
                <a:t></a:t>
              </a:r>
              <a:endParaRPr lang="pt-BR" altLang="pt-BR" sz="1800" dirty="0">
                <a:solidFill>
                  <a:srgbClr val="0000CC"/>
                </a:solidFill>
              </a:endParaRPr>
            </a:p>
            <a:p>
              <a:endParaRPr lang="pt-BR" altLang="pt-BR" sz="1800" dirty="0">
                <a:solidFill>
                  <a:srgbClr val="0000CC"/>
                </a:solidFill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8542565E-FF28-45B1-9C05-116300923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3" y="2622550"/>
              <a:ext cx="5381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800">
                  <a:solidFill>
                    <a:srgbClr val="0000CC"/>
                  </a:solidFill>
                </a:rPr>
                <a:t>G</a:t>
              </a:r>
              <a:r>
                <a:rPr lang="pt-BR" altLang="pt-BR" sz="1800">
                  <a:solidFill>
                    <a:srgbClr val="0000CC"/>
                  </a:solidFill>
                  <a:sym typeface="Symbol" panose="05050102010706020507" pitchFamily="18" charset="2"/>
                </a:rPr>
                <a:t></a:t>
              </a:r>
              <a:endParaRPr lang="pt-BR" altLang="pt-BR" sz="1800">
                <a:solidFill>
                  <a:srgbClr val="0000CC"/>
                </a:solidFill>
              </a:endParaRPr>
            </a:p>
            <a:p>
              <a:endParaRPr lang="pt-BR" altLang="pt-BR" sz="1800">
                <a:solidFill>
                  <a:srgbClr val="0000CC"/>
                </a:solidFill>
              </a:endParaRPr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23341DD8-344A-B20B-47BF-CF6E855A4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313" y="5581650"/>
              <a:ext cx="5000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800">
                  <a:solidFill>
                    <a:srgbClr val="0000CC"/>
                  </a:solidFill>
                </a:rPr>
                <a:t>n</a:t>
              </a:r>
              <a:r>
                <a:rPr lang="pt-BR" altLang="pt-BR" sz="1800">
                  <a:solidFill>
                    <a:srgbClr val="0000CC"/>
                  </a:solidFill>
                  <a:sym typeface="Symbol" panose="05050102010706020507" pitchFamily="18" charset="2"/>
                </a:rPr>
                <a:t></a:t>
              </a:r>
              <a:endParaRPr lang="pt-BR" altLang="pt-BR" sz="1800">
                <a:solidFill>
                  <a:srgbClr val="0000CC"/>
                </a:solidFill>
              </a:endParaRP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7B62D278-0AED-1912-9D9D-C447E9257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138" y="5054600"/>
              <a:ext cx="492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800">
                  <a:solidFill>
                    <a:srgbClr val="0000CC"/>
                  </a:solidFill>
                  <a:sym typeface="Symbol" panose="05050102010706020507" pitchFamily="18" charset="2"/>
                </a:rPr>
                <a:t>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99BF7E52-A7BC-5F20-74A2-F7290A1CA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513" y="4594225"/>
              <a:ext cx="5635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800">
                  <a:solidFill>
                    <a:srgbClr val="FF3300"/>
                  </a:solidFill>
                </a:rPr>
                <a:t>m</a:t>
              </a:r>
              <a:r>
                <a:rPr lang="pt-BR" altLang="pt-BR" sz="1800">
                  <a:solidFill>
                    <a:srgbClr val="0000CC"/>
                  </a:solidFill>
                  <a:sym typeface="Symbol" panose="05050102010706020507" pitchFamily="18" charset="2"/>
                </a:rPr>
                <a:t></a:t>
              </a:r>
              <a:endParaRPr lang="pt-BR" altLang="pt-BR" sz="1800">
                <a:solidFill>
                  <a:srgbClr val="0000CC"/>
                </a:solidFill>
              </a:endParaRPr>
            </a:p>
            <a:p>
              <a:endParaRPr lang="pt-BR" altLang="pt-BR" sz="1800">
                <a:solidFill>
                  <a:srgbClr val="FF3300"/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A9B3916-9355-6371-97E8-570C98B96495}"/>
              </a:ext>
            </a:extLst>
          </p:cNvPr>
          <p:cNvGrpSpPr/>
          <p:nvPr/>
        </p:nvGrpSpPr>
        <p:grpSpPr>
          <a:xfrm>
            <a:off x="1618138" y="1839386"/>
            <a:ext cx="3702050" cy="3111500"/>
            <a:chOff x="2649538" y="3136900"/>
            <a:chExt cx="3702050" cy="3111500"/>
          </a:xfrm>
        </p:grpSpPr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8EC25141-7FF5-96DE-438D-DDD3F90F2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136900"/>
              <a:ext cx="3630613" cy="3111500"/>
            </a:xfrm>
            <a:custGeom>
              <a:avLst/>
              <a:gdLst>
                <a:gd name="T0" fmla="*/ 0 w 3360"/>
                <a:gd name="T1" fmla="*/ 2880 h 2880"/>
                <a:gd name="T2" fmla="*/ 480 w 3360"/>
                <a:gd name="T3" fmla="*/ 2880 h 2880"/>
                <a:gd name="T4" fmla="*/ 480 w 3360"/>
                <a:gd name="T5" fmla="*/ 2400 h 2880"/>
                <a:gd name="T6" fmla="*/ 960 w 3360"/>
                <a:gd name="T7" fmla="*/ 2400 h 2880"/>
                <a:gd name="T8" fmla="*/ 960 w 3360"/>
                <a:gd name="T9" fmla="*/ 1920 h 2880"/>
                <a:gd name="T10" fmla="*/ 1440 w 3360"/>
                <a:gd name="T11" fmla="*/ 1920 h 2880"/>
                <a:gd name="T12" fmla="*/ 1440 w 3360"/>
                <a:gd name="T13" fmla="*/ 1440 h 2880"/>
                <a:gd name="T14" fmla="*/ 1920 w 3360"/>
                <a:gd name="T15" fmla="*/ 1440 h 2880"/>
                <a:gd name="T16" fmla="*/ 1920 w 3360"/>
                <a:gd name="T17" fmla="*/ 960 h 2880"/>
                <a:gd name="T18" fmla="*/ 2400 w 3360"/>
                <a:gd name="T19" fmla="*/ 960 h 2880"/>
                <a:gd name="T20" fmla="*/ 2400 w 3360"/>
                <a:gd name="T21" fmla="*/ 480 h 2880"/>
                <a:gd name="T22" fmla="*/ 2880 w 3360"/>
                <a:gd name="T23" fmla="*/ 480 h 2880"/>
                <a:gd name="T24" fmla="*/ 2880 w 3360"/>
                <a:gd name="T25" fmla="*/ 0 h 2880"/>
                <a:gd name="T26" fmla="*/ 3360 w 3360"/>
                <a:gd name="T27" fmla="*/ 0 h 28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60"/>
                <a:gd name="T43" fmla="*/ 0 h 2880"/>
                <a:gd name="T44" fmla="*/ 3360 w 3360"/>
                <a:gd name="T45" fmla="*/ 2880 h 28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60" h="2880">
                  <a:moveTo>
                    <a:pt x="0" y="2880"/>
                  </a:moveTo>
                  <a:lnTo>
                    <a:pt x="480" y="2880"/>
                  </a:lnTo>
                  <a:lnTo>
                    <a:pt x="480" y="2400"/>
                  </a:lnTo>
                  <a:lnTo>
                    <a:pt x="960" y="2400"/>
                  </a:lnTo>
                  <a:lnTo>
                    <a:pt x="960" y="1920"/>
                  </a:lnTo>
                  <a:lnTo>
                    <a:pt x="1440" y="1920"/>
                  </a:lnTo>
                  <a:lnTo>
                    <a:pt x="1440" y="1440"/>
                  </a:lnTo>
                  <a:lnTo>
                    <a:pt x="1920" y="1440"/>
                  </a:lnTo>
                  <a:lnTo>
                    <a:pt x="1920" y="960"/>
                  </a:lnTo>
                  <a:lnTo>
                    <a:pt x="2400" y="960"/>
                  </a:lnTo>
                  <a:lnTo>
                    <a:pt x="2400" y="480"/>
                  </a:lnTo>
                  <a:lnTo>
                    <a:pt x="2880" y="480"/>
                  </a:lnTo>
                  <a:lnTo>
                    <a:pt x="2880" y="0"/>
                  </a:lnTo>
                  <a:lnTo>
                    <a:pt x="336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069F829C-1525-B57E-265B-8ED54F7C6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42767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006699"/>
                  </a:solidFill>
                </a:rPr>
                <a:t>V</a:t>
              </a:r>
            </a:p>
          </p:txBody>
        </p: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ACD9D6CF-ECDE-EB8F-4BE1-0FDF6BAE4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714750"/>
              <a:ext cx="557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FF3300"/>
                  </a:solidFill>
                </a:rPr>
                <a:t>kV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6320F0E2-F00A-0F95-AF63-2D9979B53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0" y="3197225"/>
              <a:ext cx="641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006699"/>
                  </a:solidFill>
                </a:rPr>
                <a:t>MV</a:t>
              </a:r>
            </a:p>
          </p:txBody>
        </p: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70B4D617-54CC-3681-8BC5-27DEA725D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538" y="5789613"/>
              <a:ext cx="573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0000CC"/>
                  </a:solidFill>
                </a:rPr>
                <a:t>nV</a:t>
              </a:r>
            </a:p>
          </p:txBody>
        </p:sp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id="{A38DB745-558E-8D0B-4E81-02C38C9A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650" y="5268913"/>
              <a:ext cx="563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0000CC"/>
                  </a:solidFill>
                  <a:sym typeface="Symbol" panose="05050102010706020507" pitchFamily="18" charset="2"/>
                </a:rPr>
                <a:t>V</a:t>
              </a:r>
              <a:endParaRPr lang="pt-BR" altLang="pt-BR">
                <a:solidFill>
                  <a:srgbClr val="0000CC"/>
                </a:solidFill>
              </a:endParaRPr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D82BC46E-60FA-CC16-EE85-1F1B002EB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4752975"/>
              <a:ext cx="658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>
                  <a:solidFill>
                    <a:srgbClr val="FF3300"/>
                  </a:solidFill>
                </a:rPr>
                <a:t>mV</a:t>
              </a:r>
            </a:p>
          </p:txBody>
        </p:sp>
      </p:grpSp>
      <p:sp>
        <p:nvSpPr>
          <p:cNvPr id="30" name="AutoShape 14">
            <a:extLst>
              <a:ext uri="{FF2B5EF4-FFF2-40B4-BE49-F238E27FC236}">
                <a16:creationId xmlns:a16="http://schemas.microsoft.com/office/drawing/2014/main" id="{CC4316F3-33EF-DC1A-6214-9327A891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2" y="639260"/>
            <a:ext cx="2416175" cy="1836737"/>
          </a:xfrm>
          <a:prstGeom prst="cloudCallout">
            <a:avLst>
              <a:gd name="adj1" fmla="val 52296"/>
              <a:gd name="adj2" fmla="val 67282"/>
            </a:avLst>
          </a:prstGeom>
          <a:solidFill>
            <a:srgbClr val="006699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Para descer um</a:t>
            </a:r>
          </a:p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degrau, caminhe com</a:t>
            </a:r>
          </a:p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a vírgula</a:t>
            </a:r>
          </a:p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3 casas à direita</a:t>
            </a:r>
          </a:p>
        </p:txBody>
      </p:sp>
      <p:sp>
        <p:nvSpPr>
          <p:cNvPr id="31" name="AutoShape 15">
            <a:extLst>
              <a:ext uri="{FF2B5EF4-FFF2-40B4-BE49-F238E27FC236}">
                <a16:creationId xmlns:a16="http://schemas.microsoft.com/office/drawing/2014/main" id="{8032292B-A8C9-BC0B-C3E5-2554016A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273" y="4606213"/>
            <a:ext cx="2416175" cy="1836738"/>
          </a:xfrm>
          <a:prstGeom prst="cloudCallout">
            <a:avLst>
              <a:gd name="adj1" fmla="val -57269"/>
              <a:gd name="adj2" fmla="val -62694"/>
            </a:avLst>
          </a:prstGeom>
          <a:solidFill>
            <a:srgbClr val="006699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Para subir um</a:t>
            </a:r>
          </a:p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degrau, caminhe com</a:t>
            </a:r>
          </a:p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a vírgula</a:t>
            </a:r>
          </a:p>
          <a:p>
            <a:pPr algn="ctr"/>
            <a:r>
              <a:rPr lang="pt-BR" altLang="pt-BR" sz="1400" dirty="0">
                <a:solidFill>
                  <a:srgbClr val="FFFFFF"/>
                </a:solidFill>
              </a:rPr>
              <a:t>3 casas à esquerda</a:t>
            </a:r>
          </a:p>
        </p:txBody>
      </p:sp>
    </p:spTree>
    <p:extLst>
      <p:ext uri="{BB962C8B-B14F-4D97-AF65-F5344CB8AC3E}">
        <p14:creationId xmlns:p14="http://schemas.microsoft.com/office/powerpoint/2010/main" val="130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3" grpId="0" animBg="1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nimBg="1" autoUpdateAnimBg="0"/>
      <p:bldP spid="31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EF5C5-FE9C-1D9C-44C3-671C489D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EB5F1-E7AB-CD0D-7424-7C866E2C4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BAC3239-27B0-F03D-F857-4CEF3F889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36210"/>
              </p:ext>
            </p:extLst>
          </p:nvPr>
        </p:nvGraphicFramePr>
        <p:xfrm>
          <a:off x="290472" y="2468722"/>
          <a:ext cx="11611056" cy="1920556"/>
        </p:xfrm>
        <a:graphic>
          <a:graphicData uri="http://schemas.openxmlformats.org/drawingml/2006/table">
            <a:tbl>
              <a:tblPr/>
              <a:tblGrid>
                <a:gridCol w="483794">
                  <a:extLst>
                    <a:ext uri="{9D8B030D-6E8A-4147-A177-3AD203B41FA5}">
                      <a16:colId xmlns:a16="http://schemas.microsoft.com/office/drawing/2014/main" val="1115980170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63012002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18661050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6047394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83491226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79329554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680300823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065604747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20163258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47934257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13030790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47940855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707883076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13928579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75869261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92618323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14003082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50113133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86541181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495537815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956237557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83646598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86549338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757440879"/>
                    </a:ext>
                  </a:extLst>
                </a:gridCol>
              </a:tblGrid>
              <a:tr h="4996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Unidade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µ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7473"/>
                  </a:ext>
                </a:extLst>
              </a:tr>
              <a:tr h="4996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Giga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81868"/>
                  </a:ext>
                </a:extLst>
              </a:tr>
              <a:tr h="904992"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32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EF5C5-FE9C-1D9C-44C3-671C489D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EB5F1-E7AB-CD0D-7424-7C866E2C4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0,020A: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0,020A=20mA (</a:t>
            </a:r>
            <a:r>
              <a:rPr lang="pt-BR" dirty="0" err="1"/>
              <a:t>mili</a:t>
            </a:r>
            <a:r>
              <a:rPr lang="pt-BR" dirty="0"/>
              <a:t> Ampères).</a:t>
            </a:r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BAC3239-27B0-F03D-F857-4CEF3F889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80317"/>
              </p:ext>
            </p:extLst>
          </p:nvPr>
        </p:nvGraphicFramePr>
        <p:xfrm>
          <a:off x="290472" y="2952925"/>
          <a:ext cx="11611056" cy="1920556"/>
        </p:xfrm>
        <a:graphic>
          <a:graphicData uri="http://schemas.openxmlformats.org/drawingml/2006/table">
            <a:tbl>
              <a:tblPr/>
              <a:tblGrid>
                <a:gridCol w="483794">
                  <a:extLst>
                    <a:ext uri="{9D8B030D-6E8A-4147-A177-3AD203B41FA5}">
                      <a16:colId xmlns:a16="http://schemas.microsoft.com/office/drawing/2014/main" val="1115980170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63012002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18661050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6047394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83491226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79329554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680300823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065604747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20163258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47934257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13030790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47940855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707883076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13928579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75869261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92618323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14003082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50113133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86541181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495537815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956237557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83646598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86549338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757440879"/>
                    </a:ext>
                  </a:extLst>
                </a:gridCol>
              </a:tblGrid>
              <a:tr h="4996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Unidade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7473"/>
                  </a:ext>
                </a:extLst>
              </a:tr>
              <a:tr h="4996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Giga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81868"/>
                  </a:ext>
                </a:extLst>
              </a:tr>
              <a:tr h="904992"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63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4E624-43F1-8ECB-14D9-86A2A297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89556"/>
            <a:ext cx="10515600" cy="624427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25404F-429F-330A-65D0-380844AF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09" y="401769"/>
            <a:ext cx="10515600" cy="4086225"/>
          </a:xfrm>
        </p:spPr>
        <p:txBody>
          <a:bodyPr>
            <a:normAutofit/>
          </a:bodyPr>
          <a:lstStyle/>
          <a:p>
            <a:r>
              <a:rPr lang="pt-BR" dirty="0"/>
              <a:t>1) Utilize notação científica para melhorar a escrita dos seguintes valores: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1300mA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1250000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pt-BR" dirty="0"/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4580V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0,00012A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0,015mA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0,01k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pt-BR" dirty="0"/>
          </a:p>
          <a:p>
            <a:pPr marL="514350" indent="-514350">
              <a:buFont typeface="+mj-lt"/>
              <a:buAutoNum type="alphaLcParenR"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AC3239-27B0-F03D-F857-4CEF3F889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03166"/>
              </p:ext>
            </p:extLst>
          </p:nvPr>
        </p:nvGraphicFramePr>
        <p:xfrm>
          <a:off x="102581" y="4487994"/>
          <a:ext cx="11611056" cy="1920556"/>
        </p:xfrm>
        <a:graphic>
          <a:graphicData uri="http://schemas.openxmlformats.org/drawingml/2006/table">
            <a:tbl>
              <a:tblPr/>
              <a:tblGrid>
                <a:gridCol w="483794">
                  <a:extLst>
                    <a:ext uri="{9D8B030D-6E8A-4147-A177-3AD203B41FA5}">
                      <a16:colId xmlns:a16="http://schemas.microsoft.com/office/drawing/2014/main" val="1115980170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63012002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18661050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6047394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83491226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79329554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680300823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065604747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20163258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47934257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13030790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47940855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707883076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139285798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75869261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92618323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14003082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50113133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86541181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495537815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956237557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836465984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86549338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2757440879"/>
                    </a:ext>
                  </a:extLst>
                </a:gridCol>
              </a:tblGrid>
              <a:tr h="4996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Unidade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µ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7473"/>
                  </a:ext>
                </a:extLst>
              </a:tr>
              <a:tr h="4996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Giga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pico</a:t>
                      </a: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81868"/>
                  </a:ext>
                </a:extLst>
              </a:tr>
              <a:tr h="904992"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6" marR="6846" marT="6846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66A298-F8C5-2C9D-8A8C-E03D7A34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20" y="423304"/>
            <a:ext cx="8315159" cy="60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67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B91A4B-9988-32FB-EDE7-1BC235C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1ª Lei de Ohm</a:t>
            </a:r>
          </a:p>
        </p:txBody>
      </p:sp>
    </p:spTree>
    <p:extLst>
      <p:ext uri="{BB962C8B-B14F-4D97-AF65-F5344CB8AC3E}">
        <p14:creationId xmlns:p14="http://schemas.microsoft.com/office/powerpoint/2010/main" val="24631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E0C3-3B79-1766-C870-581D8E77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1ª Lei de Ohm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CB7430AD-3897-16C4-12F7-2C385A9ACC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A 1ª lei de Ohm determina que a diferença de potencial entre dois pontos de um resistor é proporcional à corrente elétrica que é estabelecida nele. </a:t>
                </a:r>
              </a:p>
              <a:p>
                <a:r>
                  <a:rPr lang="pt-BR" dirty="0" err="1"/>
                  <a:t>Matemáticamente</a:t>
                </a:r>
                <a:r>
                  <a:rPr lang="pt-BR" dirty="0"/>
                  <a:t> temos:</a:t>
                </a:r>
              </a:p>
              <a:p>
                <a14:m>
                  <m:oMath xmlns:m="http://schemas.openxmlformats.org/officeDocument/2006/math">
                    <m:r>
                      <a:rPr lang="pt-BR" sz="65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6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6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6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65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sz="6500" dirty="0"/>
                  <a:t>  </a:t>
                </a:r>
                <a:r>
                  <a:rPr lang="pt-BR" dirty="0"/>
                  <a:t>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pt-BR" dirty="0"/>
                  <a:t>  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Onde: </a:t>
                </a:r>
              </a:p>
              <a:p>
                <a:r>
                  <a:rPr lang="pt-BR" dirty="0"/>
                  <a:t>E = Tensão (V)</a:t>
                </a:r>
              </a:p>
              <a:p>
                <a:r>
                  <a:rPr lang="pt-BR" dirty="0"/>
                  <a:t>R = Resistência (Ω)</a:t>
                </a:r>
              </a:p>
              <a:p>
                <a:r>
                  <a:rPr lang="pt-BR" dirty="0"/>
                  <a:t>I = Corrente (A)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CB7430AD-3897-16C4-12F7-2C385A9AC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8" t="-1043" r="-1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534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13D19-7011-5BF4-D9A5-C8ACBAB2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0FDEB8-ACD9-ADA9-D141-4E1BFAFD9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2" descr="Lei de Ohm - Tensão, corrente e resistência elétrica - Embarcados">
            <a:extLst>
              <a:ext uri="{FF2B5EF4-FFF2-40B4-BE49-F238E27FC236}">
                <a16:creationId xmlns:a16="http://schemas.microsoft.com/office/drawing/2014/main" id="{F48EE693-E278-DE86-5302-D8F43CC7E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7" b="91961" l="10000" r="90000">
                        <a14:foregroundMark x1="31647" y1="90588" x2="21059" y2="90196"/>
                        <a14:foregroundMark x1="67059" y1="90980" x2="74824" y2="93529"/>
                        <a14:foregroundMark x1="74824" y1="93529" x2="81059" y2="91961"/>
                        <a14:foregroundMark x1="81059" y1="91961" x2="78000" y2="89216"/>
                        <a14:foregroundMark x1="55882" y1="8627" x2="50118" y2="9216"/>
                        <a14:backgroundMark x1="64235" y1="32745" x2="64235" y2="32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48" y="1160871"/>
            <a:ext cx="8701103" cy="52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73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18B8F-2101-42B0-3476-89B05BC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35E0E3-1B91-19E7-8289-5C443666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91" y="1939591"/>
            <a:ext cx="4899608" cy="390548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B37232C-1953-A5CC-5904-609405085776}"/>
              </a:ext>
            </a:extLst>
          </p:cNvPr>
          <p:cNvCxnSpPr/>
          <p:nvPr/>
        </p:nvCxnSpPr>
        <p:spPr>
          <a:xfrm>
            <a:off x="3703107" y="2379370"/>
            <a:ext cx="16106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456F7-3ED7-34F5-EBD7-E02DA21B0018}"/>
              </a:ext>
            </a:extLst>
          </p:cNvPr>
          <p:cNvSpPr txBox="1"/>
          <p:nvPr/>
        </p:nvSpPr>
        <p:spPr>
          <a:xfrm>
            <a:off x="3785335" y="2494338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I=0,45A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3D7041-C8E7-20D7-D9D4-C96EA83CD012}"/>
              </a:ext>
            </a:extLst>
          </p:cNvPr>
          <p:cNvSpPr txBox="1"/>
          <p:nvPr/>
        </p:nvSpPr>
        <p:spPr>
          <a:xfrm>
            <a:off x="694640" y="359794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E=20V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F0F332-71D7-29CF-B278-83F8A44E6032}"/>
              </a:ext>
            </a:extLst>
          </p:cNvPr>
          <p:cNvSpPr txBox="1"/>
          <p:nvPr/>
        </p:nvSpPr>
        <p:spPr>
          <a:xfrm>
            <a:off x="5563968" y="3650610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R=?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7864526" y="1690692"/>
                <a:ext cx="1640834" cy="1263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526" y="1690692"/>
                <a:ext cx="1640834" cy="1263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719506" y="3176205"/>
                <a:ext cx="2682273" cy="134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0,45</m:t>
                          </m:r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06" y="3176205"/>
                <a:ext cx="2682273" cy="1343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774829" y="5007307"/>
                <a:ext cx="27024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=44,4</m:t>
                      </m:r>
                      <m:r>
                        <m:rPr>
                          <m:sty m:val="p"/>
                        </m:rPr>
                        <a:rPr lang="el-G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29" y="5007307"/>
                <a:ext cx="270240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44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18B8F-2101-42B0-3476-89B05BC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35E0E3-1B91-19E7-8289-5C443666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9" y="2130072"/>
            <a:ext cx="4899608" cy="390548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B37232C-1953-A5CC-5904-609405085776}"/>
              </a:ext>
            </a:extLst>
          </p:cNvPr>
          <p:cNvCxnSpPr/>
          <p:nvPr/>
        </p:nvCxnSpPr>
        <p:spPr>
          <a:xfrm>
            <a:off x="3749660" y="2554735"/>
            <a:ext cx="16106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456F7-3ED7-34F5-EBD7-E02DA21B0018}"/>
              </a:ext>
            </a:extLst>
          </p:cNvPr>
          <p:cNvSpPr txBox="1"/>
          <p:nvPr/>
        </p:nvSpPr>
        <p:spPr>
          <a:xfrm>
            <a:off x="4206991" y="2717789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I=?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3D7041-C8E7-20D7-D9D4-C96EA83CD012}"/>
              </a:ext>
            </a:extLst>
          </p:cNvPr>
          <p:cNvSpPr txBox="1"/>
          <p:nvPr/>
        </p:nvSpPr>
        <p:spPr>
          <a:xfrm>
            <a:off x="456645" y="3559595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E=220V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F0F332-71D7-29CF-B278-83F8A44E6032}"/>
              </a:ext>
            </a:extLst>
          </p:cNvPr>
          <p:cNvSpPr txBox="1"/>
          <p:nvPr/>
        </p:nvSpPr>
        <p:spPr>
          <a:xfrm>
            <a:off x="5360346" y="3771926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R=10</a:t>
            </a:r>
            <a:r>
              <a:rPr lang="el-GR" sz="2800" dirty="0"/>
              <a:t>Ω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51" y="365129"/>
            <a:ext cx="1628775" cy="168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853760" y="2050915"/>
                <a:ext cx="1363002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760" y="2050915"/>
                <a:ext cx="1363002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813951" y="3459308"/>
                <a:ext cx="2209066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el-GR" sz="4000" dirty="0"/>
                            <m:t>Ω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951" y="3459308"/>
                <a:ext cx="2209066" cy="1152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9026872" y="4958538"/>
                <a:ext cx="19188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=22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872" y="4958538"/>
                <a:ext cx="191885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1768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18B8F-2101-42B0-3476-89B05BC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35E0E3-1B91-19E7-8289-5C443666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9" y="2130072"/>
            <a:ext cx="4899608" cy="390548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B37232C-1953-A5CC-5904-609405085776}"/>
              </a:ext>
            </a:extLst>
          </p:cNvPr>
          <p:cNvCxnSpPr/>
          <p:nvPr/>
        </p:nvCxnSpPr>
        <p:spPr>
          <a:xfrm>
            <a:off x="3749660" y="2554735"/>
            <a:ext cx="16106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456F7-3ED7-34F5-EBD7-E02DA21B0018}"/>
              </a:ext>
            </a:extLst>
          </p:cNvPr>
          <p:cNvSpPr txBox="1"/>
          <p:nvPr/>
        </p:nvSpPr>
        <p:spPr>
          <a:xfrm>
            <a:off x="4206991" y="2717789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I=10A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3D7041-C8E7-20D7-D9D4-C96EA83CD012}"/>
              </a:ext>
            </a:extLst>
          </p:cNvPr>
          <p:cNvSpPr txBox="1"/>
          <p:nvPr/>
        </p:nvSpPr>
        <p:spPr>
          <a:xfrm>
            <a:off x="1298568" y="3709296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E=?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F0F332-71D7-29CF-B278-83F8A44E6032}"/>
              </a:ext>
            </a:extLst>
          </p:cNvPr>
          <p:cNvSpPr txBox="1"/>
          <p:nvPr/>
        </p:nvSpPr>
        <p:spPr>
          <a:xfrm>
            <a:off x="5355062" y="3821204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R=20</a:t>
            </a:r>
            <a:r>
              <a:rPr lang="el-GR" sz="2800" dirty="0"/>
              <a:t>Ω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51" y="365129"/>
            <a:ext cx="1628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3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15" y="2106376"/>
            <a:ext cx="6076950" cy="39528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218B8F-2101-42B0-3476-89B05BC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B37232C-1953-A5CC-5904-609405085776}"/>
              </a:ext>
            </a:extLst>
          </p:cNvPr>
          <p:cNvCxnSpPr/>
          <p:nvPr/>
        </p:nvCxnSpPr>
        <p:spPr>
          <a:xfrm>
            <a:off x="2985572" y="2567261"/>
            <a:ext cx="16106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456F7-3ED7-34F5-EBD7-E02DA21B0018}"/>
              </a:ext>
            </a:extLst>
          </p:cNvPr>
          <p:cNvSpPr txBox="1"/>
          <p:nvPr/>
        </p:nvSpPr>
        <p:spPr>
          <a:xfrm>
            <a:off x="3216879" y="2651856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I=?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3D7041-C8E7-20D7-D9D4-C96EA83CD012}"/>
              </a:ext>
            </a:extLst>
          </p:cNvPr>
          <p:cNvSpPr txBox="1"/>
          <p:nvPr/>
        </p:nvSpPr>
        <p:spPr>
          <a:xfrm>
            <a:off x="74112" y="3821203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E=12V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F0F332-71D7-29CF-B278-83F8A44E6032}"/>
              </a:ext>
            </a:extLst>
          </p:cNvPr>
          <p:cNvSpPr txBox="1"/>
          <p:nvPr/>
        </p:nvSpPr>
        <p:spPr>
          <a:xfrm>
            <a:off x="4179781" y="3790036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R1=20</a:t>
            </a:r>
            <a:r>
              <a:rPr lang="el-GR" sz="2800" dirty="0"/>
              <a:t>Ω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51" y="365129"/>
            <a:ext cx="1628775" cy="1685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F0F332-71D7-29CF-B278-83F8A44E6032}"/>
              </a:ext>
            </a:extLst>
          </p:cNvPr>
          <p:cNvSpPr txBox="1"/>
          <p:nvPr/>
        </p:nvSpPr>
        <p:spPr>
          <a:xfrm>
            <a:off x="7225694" y="3790036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R2=20</a:t>
            </a:r>
            <a:r>
              <a:rPr lang="el-GR" sz="2800" dirty="0"/>
              <a:t>Ω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52005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26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F9E2-EF39-674B-830D-03852C2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37B1FD-59D3-6214-4C69-5AC9F9078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 avaliação teórica;</a:t>
            </a:r>
          </a:p>
          <a:p>
            <a:r>
              <a:rPr lang="pt-BR" dirty="0"/>
              <a:t>1 avaliação prática;</a:t>
            </a:r>
          </a:p>
          <a:p>
            <a:r>
              <a:rPr lang="pt-BR" dirty="0"/>
              <a:t>1 nota relativa às tutorias;</a:t>
            </a:r>
          </a:p>
          <a:p>
            <a:r>
              <a:rPr lang="pt-BR" dirty="0"/>
              <a:t>2 entregas relativas a SA.</a:t>
            </a:r>
          </a:p>
          <a:p>
            <a:endParaRPr lang="pt-BR" dirty="0"/>
          </a:p>
          <a:p>
            <a:r>
              <a:rPr lang="pt-BR" sz="3600" b="1" u="sng" dirty="0"/>
              <a:t>Total: 5 notas.</a:t>
            </a:r>
          </a:p>
        </p:txBody>
      </p:sp>
    </p:spTree>
    <p:extLst>
      <p:ext uri="{BB962C8B-B14F-4D97-AF65-F5344CB8AC3E}">
        <p14:creationId xmlns:p14="http://schemas.microsoft.com/office/powerpoint/2010/main" val="375162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50CCC-6540-EF0D-D6E3-2F83AA67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F3A74-5FC6-4463-5F09-62900C492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cada 15 dias, intercalado com as tutorias de Lógica de Programação.</a:t>
            </a:r>
          </a:p>
          <a:p>
            <a:r>
              <a:rPr lang="pt-BR" dirty="0"/>
              <a:t>A atividade será liberada às 19h do dia da tutoria com prazo para entrega até 19h da próxima tutoria.</a:t>
            </a:r>
          </a:p>
          <a:p>
            <a:r>
              <a:rPr lang="pt-BR" dirty="0"/>
              <a:t>As tutorias sempre serão lançadas no AVA.</a:t>
            </a:r>
          </a:p>
          <a:p>
            <a:r>
              <a:rPr lang="pt-BR" dirty="0"/>
              <a:t>O Aluno poderá vir até o SENAI no dia da tutoria para realizar as atividades e tirar dúvidas.</a:t>
            </a:r>
          </a:p>
        </p:txBody>
      </p:sp>
    </p:spTree>
    <p:extLst>
      <p:ext uri="{BB962C8B-B14F-4D97-AF65-F5344CB8AC3E}">
        <p14:creationId xmlns:p14="http://schemas.microsoft.com/office/powerpoint/2010/main" val="2732811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SESI2016</Template>
  <TotalTime>663</TotalTime>
  <Words>2170</Words>
  <Application>Microsoft Office PowerPoint</Application>
  <PresentationFormat>Widescreen</PresentationFormat>
  <Paragraphs>250</Paragraphs>
  <Slides>77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Cambria Math</vt:lpstr>
      <vt:lpstr>Century Gothic</vt:lpstr>
      <vt:lpstr>Symbol</vt:lpstr>
      <vt:lpstr>Times New Roman</vt:lpstr>
      <vt:lpstr>Tema do Office SESI</vt:lpstr>
      <vt:lpstr>Apresentação do PowerPoint</vt:lpstr>
      <vt:lpstr>Fundamentos de Eletrônica Aplicada</vt:lpstr>
      <vt:lpstr>Planejamento</vt:lpstr>
      <vt:lpstr>Conhecimentos da UC</vt:lpstr>
      <vt:lpstr>Conhecimentos da UC</vt:lpstr>
      <vt:lpstr>Apresentação do PowerPoint</vt:lpstr>
      <vt:lpstr>Apresentação do PowerPoint</vt:lpstr>
      <vt:lpstr>Avaliações</vt:lpstr>
      <vt:lpstr>Tutorias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Matéria</vt:lpstr>
      <vt:lpstr>Apresentação do PowerPoint</vt:lpstr>
      <vt:lpstr>Apresentação do PowerPoint</vt:lpstr>
      <vt:lpstr>Apresentação do PowerPoint</vt:lpstr>
      <vt:lpstr>Apresentação do PowerPoint</vt:lpstr>
      <vt:lpstr>Átomo</vt:lpstr>
      <vt:lpstr>Apresentação do PowerPoint</vt:lpstr>
      <vt:lpstr>Apresentação do PowerPoint</vt:lpstr>
      <vt:lpstr>Apresentação do PowerPoint</vt:lpstr>
      <vt:lpstr>Apresentação do PowerPoint</vt:lpstr>
      <vt:lpstr>Tensão Elétrica</vt:lpstr>
      <vt:lpstr>Tensão Elétrica</vt:lpstr>
      <vt:lpstr>Apresentação do PowerPoint</vt:lpstr>
      <vt:lpstr>Apresentação do PowerPoint</vt:lpstr>
      <vt:lpstr>Apresentação do PowerPoint</vt:lpstr>
      <vt:lpstr>Apresentação do PowerPoint</vt:lpstr>
      <vt:lpstr>Formas de produzir tensão elétrica</vt:lpstr>
      <vt:lpstr>Apresentação do PowerPoint</vt:lpstr>
      <vt:lpstr>Geração de Tensão por atrito</vt:lpstr>
      <vt:lpstr>Geração de Tensão por Calor</vt:lpstr>
      <vt:lpstr>Geração de Tensão por Pressão</vt:lpstr>
      <vt:lpstr>Geração de tensão por luz</vt:lpstr>
      <vt:lpstr>Geração de Tensão por Eletrólise</vt:lpstr>
      <vt:lpstr>Geração de Tensão por Magnetismo</vt:lpstr>
      <vt:lpstr>Corrente Elétrica</vt:lpstr>
      <vt:lpstr>Apresentação do PowerPoint</vt:lpstr>
      <vt:lpstr>Apresentação do PowerPoint</vt:lpstr>
      <vt:lpstr>Corrente Elétrica</vt:lpstr>
      <vt:lpstr>Apresentação do PowerPoint</vt:lpstr>
      <vt:lpstr>Condutores e Isolantes</vt:lpstr>
      <vt:lpstr>Apresentação do PowerPoint</vt:lpstr>
      <vt:lpstr>Apresentação do PowerPoint</vt:lpstr>
      <vt:lpstr>Apresentação do PowerPoint</vt:lpstr>
      <vt:lpstr>Condutores</vt:lpstr>
      <vt:lpstr>Apresentação do PowerPoint</vt:lpstr>
      <vt:lpstr>Apresentação do PowerPoint</vt:lpstr>
      <vt:lpstr>Apresentação do PowerPoint</vt:lpstr>
      <vt:lpstr>Resistência Elétrica</vt:lpstr>
      <vt:lpstr>Apresentação do PowerPoint</vt:lpstr>
      <vt:lpstr>Resumão</vt:lpstr>
      <vt:lpstr>Apresentação do PowerPoint</vt:lpstr>
      <vt:lpstr>Apresentação do PowerPoint</vt:lpstr>
      <vt:lpstr>Resistores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Notação Científica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Exercícios</vt:lpstr>
      <vt:lpstr>1ª Lei de Ohm</vt:lpstr>
      <vt:lpstr>1ª Lei de Ohm</vt:lpstr>
      <vt:lpstr>Apresentação do PowerPoint</vt:lpstr>
      <vt:lpstr>Exemplo</vt:lpstr>
      <vt:lpstr>Exercício 1</vt:lpstr>
      <vt:lpstr>Exercício 2</vt:lpstr>
      <vt:lpstr>Desafio</vt:lpstr>
      <vt:lpstr>Apresentação do PowerPoint</vt:lpstr>
    </vt:vector>
  </TitlesOfParts>
  <Company>Sistema FIESC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Pabulo Felipe Ciarnoscki</dc:creator>
  <cp:lastModifiedBy>Pábulo Felipe Ciarnoscki</cp:lastModifiedBy>
  <cp:revision>52</cp:revision>
  <dcterms:created xsi:type="dcterms:W3CDTF">2016-04-20T20:34:55Z</dcterms:created>
  <dcterms:modified xsi:type="dcterms:W3CDTF">2024-03-28T21:06:51Z</dcterms:modified>
</cp:coreProperties>
</file>