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0CCB-8267-458A-9AD7-E6A5B668DE6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32433-332D-4771-9FCB-E4FBAFF42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2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6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5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6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8B2-0295-438B-83C2-F845D0F7A697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3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912B-B5DB-4BFF-B494-D683CAFCE3C7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DEAE-C85B-49A8-90C9-310F92CE10DA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7924-2D6C-4B59-AF57-EAACE2DF7C9B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8F5-7B53-4CD5-9CAF-76331CCD6AA1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4D82-9390-4B11-941F-9B575C2F9671}" type="datetime1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38EE-5AF9-4975-B233-E39F87AE822E}" type="datetime1">
              <a:rPr lang="pt-BR" smtClean="0"/>
              <a:t>31/03/2024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5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ED73-697D-402A-9DD5-A59C9463CF0D}" type="datetime1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34B1-C028-42D0-9ED1-FBBB0911DF92}" type="datetime1">
              <a:rPr lang="pt-BR" smtClean="0"/>
              <a:t>31/03/2024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2F54-171B-4D1D-BB33-BAE89E4FB752}" type="datetime1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5A85-8205-4E40-BBC8-15DD8BDA0ED8}" type="datetime1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B130-A72C-4743-A016-327833342413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84974" y="2952205"/>
            <a:ext cx="4222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EP2 </a:t>
            </a:r>
            <a:r>
              <a:rPr lang="pt-BR" sz="2400" dirty="0" smtClean="0"/>
              <a:t>– </a:t>
            </a:r>
            <a:r>
              <a:rPr lang="pt-BR" sz="2400" dirty="0" smtClean="0"/>
              <a:t>EXTRATOR DE ENDEREÇOS</a:t>
            </a:r>
            <a:endParaRPr lang="pt-BR" sz="2400" dirty="0" smtClean="0"/>
          </a:p>
          <a:p>
            <a:pPr algn="ctr"/>
            <a:r>
              <a:rPr lang="pt-BR" sz="2400" dirty="0" smtClean="0"/>
              <a:t>THAYSA ZILLE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28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000" b="1" dirty="0" smtClean="0"/>
              <a:t>Modelagem</a:t>
            </a:r>
            <a:endParaRPr lang="pt-BR" sz="2000" b="1" dirty="0"/>
          </a:p>
          <a:p>
            <a:r>
              <a:rPr lang="pt-BR" sz="1600" b="1" dirty="0"/>
              <a:t>Representação do espaço de </a:t>
            </a:r>
            <a:r>
              <a:rPr lang="pt-BR" sz="1600" b="1" dirty="0" smtClean="0"/>
              <a:t>estados</a:t>
            </a:r>
            <a:endParaRPr lang="pt-BR" sz="1600" b="1" dirty="0"/>
          </a:p>
          <a:p>
            <a:r>
              <a:rPr lang="pt-BR" sz="1600" dirty="0" smtClean="0"/>
              <a:t>Valores </a:t>
            </a:r>
            <a:r>
              <a:rPr lang="pt-BR" sz="1600" dirty="0"/>
              <a:t>menores que 65 para o tamanho da população resultaram em uma diminuição na aptidão das soluções, indicando que a população não era grande o suficiente para explorar adequadamente o espaço de busca e encontrar soluções de alta qualidade.</a:t>
            </a:r>
          </a:p>
          <a:p>
            <a:r>
              <a:rPr lang="pt-BR" sz="1600" dirty="0"/>
              <a:t>Por outro lado, valores maiores que 80 causaram uma lentidão </a:t>
            </a:r>
            <a:r>
              <a:rPr lang="pt-BR" sz="1600" dirty="0" smtClean="0"/>
              <a:t>perceptível, </a:t>
            </a:r>
            <a:r>
              <a:rPr lang="pt-BR" sz="1600" dirty="0"/>
              <a:t>sem melhorias significativas na aptidão das soluções. </a:t>
            </a:r>
            <a:endParaRPr lang="pt-BR" sz="1600" dirty="0" smtClean="0"/>
          </a:p>
          <a:p>
            <a:r>
              <a:rPr lang="pt-BR" sz="1600" dirty="0" smtClean="0"/>
              <a:t>Portanto</a:t>
            </a:r>
            <a:r>
              <a:rPr lang="pt-BR" sz="1600" dirty="0"/>
              <a:t>, com base </a:t>
            </a:r>
            <a:r>
              <a:rPr lang="pt-BR" sz="1600" dirty="0" smtClean="0"/>
              <a:t>nas experimentações</a:t>
            </a:r>
            <a:r>
              <a:rPr lang="pt-BR" sz="1600" dirty="0"/>
              <a:t>, </a:t>
            </a:r>
            <a:r>
              <a:rPr lang="pt-BR" sz="1600" dirty="0" smtClean="0"/>
              <a:t>foi encontrado </a:t>
            </a:r>
            <a:r>
              <a:rPr lang="pt-BR" sz="1600" dirty="0"/>
              <a:t>um equilíbrio entre eficiência e qualidade das soluções com um tamanho de população ideal entre 65 e </a:t>
            </a:r>
            <a:r>
              <a:rPr lang="pt-BR" sz="1600" dirty="0" smtClean="0"/>
              <a:t>70</a:t>
            </a:r>
            <a:r>
              <a:rPr lang="pt-BR" sz="1600" dirty="0"/>
              <a:t>. </a:t>
            </a:r>
            <a:r>
              <a:rPr lang="pt-BR" sz="1600" dirty="0" smtClean="0"/>
              <a:t>Este </a:t>
            </a:r>
            <a:r>
              <a:rPr lang="pt-BR" sz="1600" dirty="0"/>
              <a:t>intervalo proporcionou um bom desempenho geral do algoritmo, resultando em soluções de alta qualidade sem comprometer significativamente o tempo de execução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b="1" dirty="0"/>
              <a:t>Função de </a:t>
            </a:r>
            <a:r>
              <a:rPr lang="pt-BR" sz="1600" b="1" dirty="0" smtClean="0"/>
              <a:t>Mutação</a:t>
            </a:r>
            <a:endParaRPr lang="pt-BR" sz="1600" b="1" dirty="0"/>
          </a:p>
          <a:p>
            <a:r>
              <a:rPr lang="pt-BR" sz="1600" dirty="0" smtClean="0"/>
              <a:t>Valores abaixo de </a:t>
            </a:r>
            <a:r>
              <a:rPr lang="pt-BR" sz="1600" dirty="0"/>
              <a:t>0.1 resultaram em uma queda significativa na </a:t>
            </a:r>
            <a:r>
              <a:rPr lang="pt-BR" sz="1600" dirty="0" smtClean="0"/>
              <a:t>aptidão, e por outro lado,</a:t>
            </a:r>
            <a:r>
              <a:rPr lang="pt-BR" sz="1600" dirty="0"/>
              <a:t> valores maiores que 0.4, observou-se uma queda na aptidão, prejudicando a qualidade das soluções encontradas. </a:t>
            </a:r>
            <a:endParaRPr lang="pt-BR" sz="1600" dirty="0" smtClean="0"/>
          </a:p>
          <a:p>
            <a:r>
              <a:rPr lang="pt-BR" sz="1600" dirty="0"/>
              <a:t>Após realizar experimentos variando a taxa de mutação de 0.1 a 0.4 foi constatado que constatou-se que valores dentro desse intervalo resultaram em uma aptidão máxima consistente, indicando que a taxa de mutação teve um impacto positivo e estável na qualidade das soluções.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b="1" dirty="0"/>
              <a:t>Função de </a:t>
            </a:r>
            <a:r>
              <a:rPr lang="pt-BR" sz="1600" b="1" dirty="0" smtClean="0"/>
              <a:t>Cross-Over</a:t>
            </a:r>
          </a:p>
          <a:p>
            <a:r>
              <a:rPr lang="pt-BR" sz="1600" dirty="0" smtClean="0"/>
              <a:t>O valor 0.8 foi o melhor valor constatado, mantendo a aptidão máxima, valores e acima e abaixo prejudicavam a qualidade das soluções encontradas.</a:t>
            </a:r>
            <a:endParaRPr lang="pt-BR" sz="1600" dirty="0"/>
          </a:p>
          <a:p>
            <a:endParaRPr lang="pt-BR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-531223" y="296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6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3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6" b="34663"/>
          <a:stretch/>
        </p:blipFill>
        <p:spPr>
          <a:xfrm>
            <a:off x="4098619" y="1534237"/>
            <a:ext cx="4498615" cy="314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16"/>
          <a:stretch/>
        </p:blipFill>
        <p:spPr>
          <a:xfrm>
            <a:off x="396832" y="1534237"/>
            <a:ext cx="3734678" cy="3140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65051" r="-1462" b="-156"/>
          <a:stretch/>
        </p:blipFill>
        <p:spPr>
          <a:xfrm>
            <a:off x="7917304" y="1530145"/>
            <a:ext cx="3839271" cy="31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pt-BR" sz="2000" b="1" dirty="0" smtClean="0"/>
              <a:t>Função de Fitness</a:t>
            </a:r>
          </a:p>
          <a:p>
            <a:r>
              <a:rPr lang="pt-BR" sz="1600" b="1" dirty="0"/>
              <a:t>Número total de funcionários</a:t>
            </a:r>
            <a:r>
              <a:rPr lang="pt-BR" sz="1600" dirty="0"/>
              <a:t>: Devemos minimizar o número total de funcionários necessários para cobrir todos os turnos. Isso garantirá que estejamos utilizando eficientemente os recursos disponíveis.</a:t>
            </a:r>
          </a:p>
          <a:p>
            <a:r>
              <a:rPr lang="pt-BR" sz="1600" b="1" dirty="0"/>
              <a:t>Distribuição adequada de habilidades</a:t>
            </a:r>
            <a:r>
              <a:rPr lang="pt-BR" sz="1600" dirty="0"/>
              <a:t>: Cada turno deve ter funcionários com as habilidades necessárias para realizar as tarefas designadas. Quanto mais próximo estivermos de uma distribuição equilibrada de habilidades em cada turno, melhor será a solução.</a:t>
            </a:r>
          </a:p>
          <a:p>
            <a:r>
              <a:rPr lang="pt-BR" sz="1600" b="1" dirty="0"/>
              <a:t>Sobreposição de turnos</a:t>
            </a:r>
            <a:r>
              <a:rPr lang="pt-BR" sz="1600" dirty="0"/>
              <a:t>: Devemos minimizar a sobreposição de turnos para cada funcionário, garantindo que eles não sejam atribuídos a mais de dois turnos consecutivos, conforme especificado nas restrições do problema.</a:t>
            </a:r>
          </a:p>
          <a:p>
            <a:r>
              <a:rPr lang="pt-BR" sz="1600" b="1" dirty="0"/>
              <a:t>Cobertura de habilidades</a:t>
            </a:r>
            <a:r>
              <a:rPr lang="pt-BR" sz="1600" dirty="0"/>
              <a:t>: Devemos maximizar a cobertura de habilidades para atender às demandas dos turnos. Isso significa que devemos tentar alocar funcionários com o maior número possível de habilidades relevantes para cada turno.</a:t>
            </a:r>
          </a:p>
          <a:p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3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pt-BR" sz="2000" b="1" dirty="0" smtClean="0"/>
              <a:t>Função de Fitness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5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350" y="1232039"/>
            <a:ext cx="6557299" cy="50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57322" y="781387"/>
            <a:ext cx="991906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/>
              <a:t>Espaço de Estados</a:t>
            </a:r>
          </a:p>
          <a:p>
            <a:r>
              <a:rPr lang="pt-BR" sz="1600" dirty="0"/>
              <a:t>O espaço de estados foi criado para representar todas as diferentes formas possíveis de organizar os funcionários em um hotel. Cada organização é como uma solução diferente para o problema de decidir quem trabalha em cada turno. Para isso, consideramos as habilidades de cada funcionário e as regras do hotel, como garantir que cada turno tenha pelo menos um funcionário e que os funcionários não trabalhem em turnos consecutivos demais. O objetivo é encontrar a melhor maneira de distribuir os funcionários para garantir que todas as tarefas sejam feitas corretamente, e o espaço de estados nos ajuda a explorar todas essas possibilidades em busca da solução mais eficiente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2000" b="1" dirty="0"/>
              <a:t>4.     Explicação Básica do Código e Funções:</a:t>
            </a:r>
          </a:p>
          <a:p>
            <a:r>
              <a:rPr lang="pt-BR" sz="1600" dirty="0"/>
              <a:t>O código implementa um algoritmo genético para resolver o problema de alocação de funcionários em um hotel.</a:t>
            </a:r>
          </a:p>
          <a:p>
            <a:r>
              <a:rPr lang="pt-BR" sz="1600" dirty="0"/>
              <a:t>Ele começa com a criação de uma população inicial de soluções (indivíduos), onde cada indivíduo representa uma alocação de funcionários para diferentes turnos.</a:t>
            </a:r>
          </a:p>
          <a:p>
            <a:r>
              <a:rPr lang="pt-BR" sz="1600" dirty="0"/>
              <a:t>Em seguida, o algoritmo evolui a população por meio de operadores genéticos, como mutação e crossover, para explorar o espaço de busca em busca de soluções melhores.</a:t>
            </a:r>
          </a:p>
          <a:p>
            <a:r>
              <a:rPr lang="pt-BR" sz="1600" dirty="0"/>
              <a:t>A função de fitness é usada para avaliar a qualidade de cada solução, e as soluções são classificadas com base em sua aptidão.</a:t>
            </a:r>
          </a:p>
          <a:p>
            <a:r>
              <a:rPr lang="pt-BR" sz="1600" dirty="0"/>
              <a:t>Os operadores genéticos são aplicados aos indivíduos com base em suas classificações de aptidão, com os melhores indivíduos sendo selecionados para reprodução.</a:t>
            </a:r>
          </a:p>
          <a:p>
            <a:r>
              <a:rPr lang="pt-BR" sz="1600" dirty="0"/>
              <a:t>O processo de evolução continua por várias gerações até que uma solução satisfatória seja encontrada ou um critério de parada seja atingido.</a:t>
            </a:r>
          </a:p>
          <a:p>
            <a:r>
              <a:rPr lang="pt-BR" sz="1600" dirty="0"/>
              <a:t>As funções de mutação, crossover e fitness desempenham papéis essenciais na busca por soluções de alta qualidade e na exploração do espaço de busca.</a:t>
            </a: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8164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47991" y="389502"/>
            <a:ext cx="9919062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500" dirty="0" smtClean="0"/>
              <a:t> Definição </a:t>
            </a:r>
            <a:r>
              <a:rPr lang="pt-BR" sz="1500" dirty="0"/>
              <a:t>dos funcionários e suas habilidades: A lista </a:t>
            </a:r>
            <a:r>
              <a:rPr lang="pt-BR" sz="1500" dirty="0" err="1"/>
              <a:t>funcionarios</a:t>
            </a:r>
            <a:r>
              <a:rPr lang="pt-BR" sz="1500" dirty="0"/>
              <a:t> contém informações sobre os funcionários disponíveis, incluindo seus nomes e habilidades.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Definição dos turnos: A lista turnos define os diferentes turnos nos quais os funcionários serão alocados.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Inicialização da população: A função </a:t>
            </a:r>
            <a:r>
              <a:rPr lang="pt-BR" sz="1500" dirty="0" err="1"/>
              <a:t>inicializar_populacao</a:t>
            </a:r>
            <a:r>
              <a:rPr lang="pt-BR" sz="1500" dirty="0"/>
              <a:t> cria uma população inicial de soluções candidatas, onde cada indivíduo representa uma alocação potencial de funcionários para os turnos</a:t>
            </a:r>
            <a:r>
              <a:rPr lang="pt-BR" sz="15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Cálculo da aptidão: A função </a:t>
            </a:r>
            <a:r>
              <a:rPr lang="pt-BR" sz="1500" dirty="0" err="1"/>
              <a:t>calcular_aptidao</a:t>
            </a:r>
            <a:r>
              <a:rPr lang="pt-BR" sz="1500" dirty="0"/>
              <a:t> avalia a aptidão de cada indivíduo na população com base em critérios como o número total de funcionários, a distribuição de habilidades, a sobreposição de turnos e a cobertura de habilidades.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Seleção de pais: As funções </a:t>
            </a:r>
            <a:r>
              <a:rPr lang="pt-BR" sz="1500" dirty="0" err="1"/>
              <a:t>selecao_por_torneio</a:t>
            </a:r>
            <a:r>
              <a:rPr lang="pt-BR" sz="1500" dirty="0"/>
              <a:t> e </a:t>
            </a:r>
            <a:r>
              <a:rPr lang="pt-BR" sz="1500" dirty="0" err="1"/>
              <a:t>selecao_por_tragedia</a:t>
            </a:r>
            <a:r>
              <a:rPr lang="pt-BR" sz="1500" dirty="0"/>
              <a:t> são responsáveis por selecionar os pais para a reprodução, utilizando diferentes estratégias de seleção.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Crossover: A função crossover combina os genes de dois pais selecionados para produzir novos indivíduos, promovendo a diversidade genética na população.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Mutação: As funções </a:t>
            </a:r>
            <a:r>
              <a:rPr lang="pt-BR" sz="1500" dirty="0" err="1"/>
              <a:t>mutacao_troca_turno</a:t>
            </a:r>
            <a:r>
              <a:rPr lang="pt-BR" sz="1500" dirty="0"/>
              <a:t> e </a:t>
            </a:r>
            <a:r>
              <a:rPr lang="pt-BR" sz="1500" dirty="0" err="1"/>
              <a:t>mutacao_adicionar_remover</a:t>
            </a:r>
            <a:r>
              <a:rPr lang="pt-BR" sz="1500" dirty="0"/>
              <a:t> introduzem mudanças aleatórias nos indivíduos para explorar novas áreas do espaço de busca e evitar a convergência prematura.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Iteração do algoritmo genético: O algoritmo executa um loop através de um número especificado de gerações, atualizando a população por meio de seleção, crossover e mutação em cada iteração.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Exibição do melhor indivíduo: Após o término do algoritmo, o melhor indivíduo encontrado é exibido, mostrando a alocação de funcionários para cada turno e sua aptidão correspondente.</a:t>
            </a:r>
            <a:endParaRPr lang="pt-BR" sz="1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182041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989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Conta da Microsoft</cp:lastModifiedBy>
  <cp:revision>13</cp:revision>
  <dcterms:created xsi:type="dcterms:W3CDTF">2024-03-11T15:21:35Z</dcterms:created>
  <dcterms:modified xsi:type="dcterms:W3CDTF">2024-04-02T00:00:30Z</dcterms:modified>
</cp:coreProperties>
</file>