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0" d="100"/>
          <a:sy n="140" d="100"/>
        </p:scale>
        <p:origin x="774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doi:10.1093/mnras/stac344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mnras/stac344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The FRB 20121102A November rain in 2018 observed with the Arecibo Telescope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doi:10.1093/mnras/stac3446</a:t>
            </a:r>
            <a:br/>
            <a:br/>
            <a:r>
              <a:t>Jahns J. N., et. al. (2022)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Temporal Drift vs DM</a:t>
            </a:r>
          </a:p>
        </p:txBody>
      </p:sp>
      <p:pic>
        <p:nvPicPr>
          <p:cNvPr id="3" name="Picture 1" descr="./figures/DM-sigma_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1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6: The apparent DM difference from the dedispersion DM caused by the intrinsic tilt of the sub-bursts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Periodicity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periodicity is measured using the Lomb–Scargle Periodogram.</a:t>
            </a:r>
          </a:p>
          <a:p>
            <a:pPr lvl="0"/>
            <a:r>
              <a:t>Since it is only measured within the active period, this only represents the short-term periodicity.</a:t>
            </a:r>
          </a:p>
          <a:p>
            <a:pPr lvl="0"/>
            <a:r>
              <a:t>No short-term periodicity is found.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This paper proposes a new Gaussian fit based on physical parameters</a:t>
            </a:r>
          </a:p>
          <a:p>
            <a:pPr lvl="0"/>
            <a:r>
              <a:t>There is linear relation between subburst drift and its duration</a:t>
            </a:r>
          </a:p>
          <a:p>
            <a:pPr lvl="0"/>
            <a:r>
              <a:t>The intraburst drift is the cause of the apparent short-term variations in DM that have been reported.</a:t>
            </a:r>
          </a:p>
          <a:p>
            <a:pPr lvl="0"/>
            <a:r>
              <a:t>No short-term periodicity despite large burst rate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Jahns, J. N., L. G. Spitler, K. Nimmo, D. M. Hewitt, M. P. Snelders, A. Seymour, J. W. T. Hessels, K. Gourdji, D. Michilli, and G. H. Hilmarsson. 2022. “The FRB 20121102A November Rain in 2018 Observed with the Arecibo Telescope.” </a:t>
            </a:r>
            <a:r>
              <a:rPr i="1"/>
              <a:t>Monthly Notices of the Royal Astronomical Society</a:t>
            </a:r>
            <a:r>
              <a:t> 519 (November): 666–87. </a:t>
            </a:r>
            <a:r>
              <a:rPr>
                <a:hlinkClick r:id="rId2"/>
              </a:rPr>
              <a:t>https://doi.org/10.1093/mnras/stac3446</a:t>
            </a:r>
            <a: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Progress Report</a:t>
            </a:r>
          </a:p>
        </p:txBody>
      </p:sp>
      <p:pic>
        <p:nvPicPr>
          <p:cNvPr id="3" name="Picture 1" descr="index_files/figure-pptx/cell-5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Progress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rPr dirty="0"/>
              <a:t>Periodicity of Some Repeaters with Limited Samples from CHIME/FRB Catalog 2023</a:t>
            </a:r>
          </a:p>
          <a:p>
            <a:pPr lvl="1"/>
            <a:r>
              <a:rPr dirty="0"/>
              <a:t>Status: Writing</a:t>
            </a:r>
          </a:p>
          <a:p>
            <a:pPr marL="342900" lvl="0" indent="-342900">
              <a:buAutoNum type="arabicPeriod"/>
            </a:pPr>
            <a:r>
              <a:rPr dirty="0"/>
              <a:t>Fast Radio Burst Morphology Consideration of Unsupervised Machine Learning Result</a:t>
            </a:r>
          </a:p>
          <a:p>
            <a:pPr lvl="1"/>
            <a:r>
              <a:rPr dirty="0"/>
              <a:t>Status: On Hold</a:t>
            </a:r>
          </a:p>
          <a:p>
            <a:pPr marL="342900" lvl="0" indent="-342900">
              <a:buAutoNum type="arabicPeriod"/>
            </a:pPr>
            <a:r>
              <a:rPr dirty="0"/>
              <a:t>BURSTT Collaboration</a:t>
            </a:r>
          </a:p>
          <a:p>
            <a:pPr lvl="1"/>
            <a:r>
              <a:rPr dirty="0"/>
              <a:t>Status: Early communication with Taiwan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849 bursts detected</a:t>
            </a:r>
          </a:p>
          <a:p>
            <a:pPr lvl="0"/>
            <a:r>
              <a:t>using the 305m Arecibo Telescope</a:t>
            </a:r>
          </a:p>
          <a:p>
            <a:pPr lvl="0"/>
            <a:r>
              <a:t>within 1150 to 1730 MHz</a:t>
            </a:r>
          </a:p>
          <a:p>
            <a:pPr lvl="0"/>
            <a:r>
              <a:t>in the active period of FRB20121102A around Nov 2018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Observation</a:t>
            </a:r>
          </a:p>
        </p:txBody>
      </p:sp>
      <p:pic>
        <p:nvPicPr>
          <p:cNvPr id="3" name="Picture 1" descr="./figures/20_energeti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193800"/>
            <a:ext cx="365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1: 20 most energetic bursts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Burst Rates</a:t>
            </a:r>
          </a:p>
        </p:txBody>
      </p:sp>
      <p:pic>
        <p:nvPicPr>
          <p:cNvPr id="3" name="Picture 1" descr="./figures/burst-r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2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2: The lower panel shows the burst rate in each observation and the upper panel shows DMs selected for dedispersion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Gaussian Model</a:t>
            </a:r>
          </a:p>
        </p:txBody>
      </p:sp>
      <p:pic>
        <p:nvPicPr>
          <p:cNvPr id="3" name="Picture 1" descr="./figures/gaus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8229600" cy="307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2D Gaussian is parameterized in such a way that it directly characterizes the center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) and the drift rate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. (As opposed to the commonly used form of an elliptical 2D Gaussian with rotation).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Gaussian Fit</a:t>
            </a:r>
          </a:p>
        </p:txBody>
      </p:sp>
      <p:pic>
        <p:nvPicPr>
          <p:cNvPr id="3" name="Picture 1" descr="./figures/gauss_waterfal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193800"/>
            <a:ext cx="292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3: The resulting 2D Gaussian fits to an example burst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There are two forms of drift: temporal drift,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 and frequency drift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𝜈</m:t>
                    </m:r>
                  </m:sub>
                </m:sSub>
              </m:oMath>
            </a14:m>
            <a:r>
              <a:t> which can be mapped into and from each other.</a:t>
            </a:r>
          </a:p>
          <a:p>
            <a:pPr lvl="0"/>
            <a:r>
              <a:t>There are two types of drift: subburst drift (sad-trombone effect) and intraburst drift.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Drift Relationship</a:t>
            </a:r>
          </a:p>
        </p:txBody>
      </p:sp>
      <p:pic>
        <p:nvPicPr>
          <p:cNvPr id="3" name="Picture 1" descr="./figures/dt-sigma_t-linear-vs-pow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6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4: Relationship between intraburst drift and its center temporal width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Inter- vs Intraburst Drift</a:t>
            </a:r>
          </a:p>
        </p:txBody>
      </p:sp>
      <p:pic>
        <p:nvPicPr>
          <p:cNvPr id="3" name="Picture 1" descr="./figures/subburst-vs-intraburst-drif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193800"/>
            <a:ext cx="795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Figure 5: Comparison of the temporal drift from the sad-trombone effect (triangles) to the intraburst drift (circles) for the 12 bursts with three or more sub-bursts.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On-screen Show (16:9)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The FRB 20121102A November rain in 2018 observed with the Arecibo Telescope</vt:lpstr>
      <vt:lpstr>Data</vt:lpstr>
      <vt:lpstr>Observation</vt:lpstr>
      <vt:lpstr>Burst Rates</vt:lpstr>
      <vt:lpstr>2D Gaussian Model</vt:lpstr>
      <vt:lpstr>PowerPoint Presentation</vt:lpstr>
      <vt:lpstr>2D Gaussian Fit</vt:lpstr>
      <vt:lpstr>Drift Relationship</vt:lpstr>
      <vt:lpstr>Inter- vs Intraburst Drift</vt:lpstr>
      <vt:lpstr>Temporal Drift vs DM</vt:lpstr>
      <vt:lpstr>Periodicity</vt:lpstr>
      <vt:lpstr>Conclusion</vt:lpstr>
      <vt:lpstr>Bibliography</vt:lpstr>
      <vt:lpstr>Progress Report</vt:lpstr>
      <vt:lpstr>Progress Report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FRB 20121102A November rain in 2018 observed with the Arecibo Telescope</dc:title>
  <dc:creator>Jahns J. N., et. al. (2022)</dc:creator>
  <cp:keywords/>
  <cp:lastModifiedBy>Murthadza Aznam</cp:lastModifiedBy>
  <cp:revision>1</cp:revision>
  <dcterms:created xsi:type="dcterms:W3CDTF">2023-09-14T01:00:31Z</dcterms:created>
  <dcterms:modified xsi:type="dcterms:W3CDTF">2023-09-14T01:01:19Z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ook">
    <vt:lpwstr/>
  </property>
  <property fmtid="{D5CDD505-2E9C-101B-9397-08002B2CF9AE}" pid="6" name="by-author">
    <vt:lpwstr/>
  </property>
  <property fmtid="{D5CDD505-2E9C-101B-9397-08002B2CF9AE}" pid="7" name="crossref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nocite">
    <vt:lpwstr>@*</vt:lpwstr>
  </property>
  <property fmtid="{D5CDD505-2E9C-101B-9397-08002B2CF9AE}" pid="13" name="subtitle">
    <vt:lpwstr>doi:10.1093/mnras/stac3446</vt:lpwstr>
  </property>
  <property fmtid="{D5CDD505-2E9C-101B-9397-08002B2CF9AE}" pid="14" name="toc-title">
    <vt:lpwstr>Table of contents</vt:lpwstr>
  </property>
</Properties>
</file>