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comparison, we have also added the CHIME/FRBdetected burst from SGR 1935+2154 to Figure 3. The two observed components for this burst clearly have different spectra, with the first peaking at the bottom of the CHIME band and the second at the top. This results in an upward drift of the frequency centers. The two components are separated by ∼29 ms and could be independent bursts rather than subbursts of the same envelope (CHIME/FRB Collaboration et al. 2020b). This burst thus seems to be an outlier among the FRBs in Catalog 1, and its morphology is not standard for repeating FRBs. It should be noted, however, that this magnetar burst had exceptionally large observed flux density owing to its proximity and that for a lot of more distant FRBs a second (or nth) component might be buried in the noise.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dx.doi.org/10.3847/1538-4357/ac33ac"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3/mnras/sty1122" TargetMode="External" /><Relationship Id="rId3" Type="http://schemas.openxmlformats.org/officeDocument/2006/relationships/hyperlink" Target="https://doi.org/10.3847/2041-8213/ab7208" TargetMode="External" /><Relationship Id="rId4" Type="http://schemas.openxmlformats.org/officeDocument/2006/relationships/hyperlink" Target="https://doi.org/10.3847/1538-4357/aad005" TargetMode="External" /><Relationship Id="rId5" Type="http://schemas.openxmlformats.org/officeDocument/2006/relationships/hyperlink" Target="https://doi.org/10.3847/2041-8213/ab13ae"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17.xml" /><Relationship Id="rId2"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xml" /><Relationship Id="rId3"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Fast Radio Burst Morphology in the First CHIME/FRB Catalog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hlinkClick r:id="rId2"/>
              </a:rPr>
              <a:t>Pleunis, Z. et. al. (2021)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a:t>
            </a:r>
          </a:p>
        </p:txBody>
      </p:sp>
      <p:pic>
        <p:nvPicPr>
          <p:cNvPr descr="fig:  ./figures/pleunis-separation-prediction.jp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Subburst pair separation in frequency and source exposure (in the CHIME/FRB upper transit). Pairs of subbursts from one-off events (green/gray filled diamonds) and repeater bursts (orange/gray open circles) are shown. Multiple pairs of subbursts associated with the same event are linked with vertical lines. Nongray markers indicate narrowband pairs (bandwidth &lt; 300 MHz). A source with a Poisson burst rate of 0.05 hr−1 (gray dotted line)—roughly the lowest observed rate for a CHIME/FRB repeater (Fonseca et al. 2020)—is expected to burst at least twice (i.e., is observed to repeat) in 40 hr. A one-off event with &gt;40 hr of exposure would thus have been detected as a repeater if the source were as prolific as the known repeaters. Repeater candidates are identified with open purple diamonds.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a:t>
            </a:r>
          </a:p>
        </p:txBody>
      </p:sp>
      <p:pic>
        <p:nvPicPr>
          <p:cNvPr descr="./figures/pleunis-table-prediction.png" id="0" name="Picture 1"/>
          <p:cNvPicPr>
            <a:picLocks noGrp="1" noChangeAspect="1"/>
          </p:cNvPicPr>
          <p:nvPr/>
        </p:nvPicPr>
        <p:blipFill>
          <a:blip r:embed="rId2"/>
          <a:stretch>
            <a:fillRect/>
          </a:stretch>
        </p:blipFill>
        <p:spPr bwMode="auto">
          <a:xfrm>
            <a:off x="1587500" y="1193800"/>
            <a:ext cx="5969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1270000">
              <a:buNone/>
            </a:pPr>
            <a:r>
              <a:rPr sz="2000"/>
              <a:t>Our results show that FRBs can be probabilistically classified as either a one-off event or a repeater burst, based on only their burst morphologies.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Farah, W., C. Flynn, M. Bailes, A. Jameson, K. W. Bannister, E. D. Barr, T. Bateman, et al. 2018. “FRB Microstructure Revealed by the Real-Time Detection of FRB170827.” </a:t>
            </a:r>
            <a:r>
              <a:rPr i="1"/>
              <a:t>Monthly Notices of the Royal Astronomical Society</a:t>
            </a:r>
            <a:r>
              <a:rPr/>
              <a:t> 478 (July): 1209–17. </a:t>
            </a:r>
            <a:r>
              <a:rPr>
                <a:hlinkClick r:id="rId2"/>
              </a:rPr>
              <a:t>https://doi.org/10.1093/mnras/sty1122</a:t>
            </a:r>
            <a:r>
              <a:rPr/>
              <a:t>.</a:t>
            </a:r>
          </a:p>
          <a:p>
            <a:pPr lvl="0" indent="0" marL="0">
              <a:buNone/>
            </a:pPr>
            <a:r>
              <a:rPr/>
              <a:t>Fonseca, E., B. C. Andersen, M. Bhardwaj, P. Chawla, D. C. Good, A. Josephy, V. M. Kaspi, et al. 2020. “Nine New Repeating Fast Radio Burst Sources from CHIME/FRB.” </a:t>
            </a:r>
            <a:r>
              <a:rPr i="1"/>
              <a:t>The Astrophysical Journal Letters</a:t>
            </a:r>
            <a:r>
              <a:rPr/>
              <a:t> 891 (1): L6. </a:t>
            </a:r>
            <a:r>
              <a:rPr>
                <a:hlinkClick r:id="rId3"/>
              </a:rPr>
              <a:t>https://doi.org/10.3847/2041-8213/ab7208</a:t>
            </a:r>
            <a:r>
              <a:rPr/>
              <a:t>.</a:t>
            </a:r>
          </a:p>
          <a:p>
            <a:pPr lvl="0" indent="0" marL="0">
              <a:buNone/>
            </a:pPr>
            <a:r>
              <a:rPr/>
              <a:t>Gajjar, V., A. P. V. Siemion, D. C. Price, C. J. Law, D. Michilli, J. W. T. Hessels, S. Chatterjee, et al. 2018. “Highest Frequency Detection of FRB 121102 at 4-8 GHz Using the Breakthrough Listen Digital Backend at the Green Bank Telescope.” </a:t>
            </a:r>
            <a:r>
              <a:rPr i="1"/>
              <a:t>The Astrophysical Journal</a:t>
            </a:r>
            <a:r>
              <a:rPr/>
              <a:t> 863 (August): 2. </a:t>
            </a:r>
            <a:r>
              <a:rPr>
                <a:hlinkClick r:id="rId4"/>
              </a:rPr>
              <a:t>https://doi.org/10.3847/1538-4357/aad005</a:t>
            </a:r>
            <a:r>
              <a:rPr/>
              <a:t>.</a:t>
            </a:r>
          </a:p>
          <a:p>
            <a:pPr lvl="0" indent="0" marL="0">
              <a:buNone/>
            </a:pPr>
            <a:r>
              <a:rPr/>
              <a:t>Hessels, J. W. T., L. G. Spitler, A. D. Seymour, J. M. Cordes, D. Michilli, R. S. Lynch, K. Gourdji, et al. 2019. “FRB 121102 Bursts Show Complex Time-Frequency Structure.” </a:t>
            </a:r>
            <a:r>
              <a:rPr i="1"/>
              <a:t>The Astrophysical Journal</a:t>
            </a:r>
            <a:r>
              <a:rPr/>
              <a:t> 876 (May): L23. </a:t>
            </a:r>
            <a:r>
              <a:rPr>
                <a:hlinkClick r:id="rId5"/>
              </a:rPr>
              <a:t>https://doi.org/10.3847/2041-8213/ab13ae</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Progress Report</a:t>
            </a:r>
          </a:p>
        </p:txBody>
      </p:sp>
      <p:pic>
        <p:nvPicPr>
          <p:cNvPr descr="index_files/figure-pptx/cell-2-output-1.png" id="0" name="Picture 1"/>
          <p:cNvPicPr>
            <a:picLocks noGrp="1" noChangeAspect="1"/>
          </p:cNvPicPr>
          <p:nvPr/>
        </p:nvPicPr>
        <p:blipFill>
          <a:blip r:embed="rId2"/>
          <a:stretch>
            <a:fillRect/>
          </a:stretch>
        </p:blipFill>
        <p:spPr bwMode="auto">
          <a:xfrm>
            <a:off x="457200" y="1257300"/>
            <a:ext cx="8229600" cy="325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Publication Report</a:t>
            </a:r>
          </a:p>
        </p:txBody>
      </p:sp>
      <p:sp>
        <p:nvSpPr>
          <p:cNvPr id="3" name="Content Placeholder 2"/>
          <p:cNvSpPr>
            <a:spLocks noGrp="1"/>
          </p:cNvSpPr>
          <p:nvPr>
            <p:ph idx="1"/>
          </p:nvPr>
        </p:nvSpPr>
        <p:spPr/>
        <p:txBody>
          <a:bodyPr/>
          <a:lstStyle/>
          <a:p>
            <a:pPr lvl="0" indent="-342900" marL="342900">
              <a:buAutoNum type="arabicPeriod"/>
            </a:pPr>
            <a:r>
              <a:rPr/>
              <a:t>Fast Radio Burst Morphology Consideration of Unsupervised Machine Learning Result</a:t>
            </a:r>
          </a:p>
          <a:p>
            <a:pPr lvl="1"/>
            <a:r>
              <a:rPr/>
              <a:t>Status: Data Analysis (Expect to finish by the end of March and write report by April)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See, for example: Gajjar et al. (2018), Hessels et al. (2019), Farah et al. (2018)</a:t>
            </a:r>
          </a:p>
          <a:p>
            <a:pPr lvl="0" indent="0" marL="0">
              <a:buNone/>
            </a:pPr>
            <a:r>
              <a:rPr sz="1800"/>
              <a:t>2. the percentages are estimated by eye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5000" b="-35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a:t>
            </a:r>
          </a:p>
        </p:txBody>
      </p:sp>
      <p:sp>
        <p:nvSpPr>
          <p:cNvPr id="3" name="Content Placeholder 2"/>
          <p:cNvSpPr>
            <a:spLocks noGrp="1"/>
          </p:cNvSpPr>
          <p:nvPr>
            <p:ph idx="1"/>
          </p:nvPr>
        </p:nvSpPr>
        <p:spPr/>
        <p:txBody>
          <a:bodyPr/>
          <a:lstStyle/>
          <a:p>
            <a:pPr lvl="0" indent="0" marL="0">
              <a:buNone/>
            </a:pPr>
            <a:r>
              <a:rPr b="1"/>
              <a:t>Burst morphology</a:t>
            </a:r>
          </a:p>
          <a:p>
            <a:pPr lvl="0" indent="0" marL="1270000">
              <a:buNone/>
            </a:pPr>
            <a:r>
              <a:rPr sz="2000"/>
              <a:t>the change in flux as a function of time and frequency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indent="0" marL="1270000">
              <a:buNone/>
            </a:pPr>
            <a:r>
              <a:rPr sz="2000"/>
              <a:t>FRBs show a variety of morphologies, and there are apparent differences between the appearance of oneoff events and repeater bursts.</a:t>
            </a:r>
          </a:p>
          <a:p>
            <a:pPr lvl="0" indent="0" marL="0">
              <a:buNone/>
            </a:pPr>
            <a:r>
              <a:rPr/>
              <a:t>Many papers</a:t>
            </a:r>
            <a:r>
              <a:rPr baseline="30000">
                <a:hlinkClick r:id="rId2" action="ppaction://hlinksldjump"/>
              </a:rPr>
              <a:t>1</a:t>
            </a:r>
            <a:r>
              <a:rPr/>
              <a:t> have studied FRB morphology of singular or small sample; with different telescope sources.</a:t>
            </a:r>
          </a:p>
          <a:p>
            <a:pPr lvl="0" indent="0" marL="0">
              <a:buNone/>
            </a:pPr>
            <a:r>
              <a:rPr/>
              <a:t>The creation of the CHIME/FRB catalog allows for the systematic study of a wide array of morphology with consistent telescope dependent factors.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sp>
        <p:nvSpPr>
          <p:cNvPr id="3" name="Content Placeholder 2"/>
          <p:cNvSpPr>
            <a:spLocks noGrp="1"/>
          </p:cNvSpPr>
          <p:nvPr>
            <p:ph idx="1"/>
          </p:nvPr>
        </p:nvSpPr>
        <p:spPr/>
        <p:txBody>
          <a:bodyPr/>
          <a:lstStyle/>
          <a:p>
            <a:pPr lvl="0" indent="0" marL="0">
              <a:spcBef>
                <a:spcPts val="3000"/>
              </a:spcBef>
              <a:buNone/>
            </a:pPr>
            <a:r>
              <a:rPr b="1"/>
              <a:t>The Four Archetypes</a:t>
            </a:r>
          </a:p>
          <a:p>
            <a:pPr lvl="0" indent="-342900" marL="342900">
              <a:buAutoNum type="arabicPeriod"/>
            </a:pPr>
            <a:r>
              <a:rPr/>
              <a:t>Broadband simple bursts (30%)</a:t>
            </a:r>
            <a:r>
              <a:rPr baseline="30000">
                <a:hlinkClick r:id="rId3" action="ppaction://hlinksldjump"/>
              </a:rPr>
              <a:t>2</a:t>
            </a:r>
          </a:p>
          <a:p>
            <a:pPr lvl="0" indent="-342900" marL="342900">
              <a:buAutoNum type="arabicPeriod"/>
            </a:pPr>
            <a:r>
              <a:rPr/>
              <a:t>Narrowband simple bursts (60%)</a:t>
            </a:r>
          </a:p>
          <a:p>
            <a:pPr lvl="0" indent="-342900" marL="342900">
              <a:buAutoNum type="arabicPeriod"/>
            </a:pPr>
            <a:r>
              <a:rPr/>
              <a:t>Complex bursts with similar frequency extent (5%)</a:t>
            </a:r>
          </a:p>
          <a:p>
            <a:pPr lvl="0" indent="-342900" marL="342900">
              <a:buAutoNum type="arabicPeriod"/>
            </a:pPr>
            <a:r>
              <a:rPr/>
              <a:t>Complex bursts with subbursts that drift downward in frequency (5%)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figures/pleunis-archetype.jpg" id="0" name="Picture 1"/>
          <p:cNvPicPr>
            <a:picLocks noGrp="1" noChangeAspect="1"/>
          </p:cNvPicPr>
          <p:nvPr/>
        </p:nvPicPr>
        <p:blipFill>
          <a:blip r:embed="rId2"/>
          <a:stretch>
            <a:fillRect/>
          </a:stretch>
        </p:blipFill>
        <p:spPr bwMode="auto">
          <a:xfrm>
            <a:off x="1816100" y="1193800"/>
            <a:ext cx="5511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A single example of each archetype numbered accordingly.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Implications</a:t>
            </a:r>
          </a:p>
        </p:txBody>
      </p:sp>
      <p:sp>
        <p:nvSpPr>
          <p:cNvPr id="3" name="Content Placeholder 2"/>
          <p:cNvSpPr>
            <a:spLocks noGrp="1"/>
          </p:cNvSpPr>
          <p:nvPr>
            <p:ph idx="1"/>
          </p:nvPr>
        </p:nvSpPr>
        <p:spPr/>
        <p:txBody>
          <a:bodyPr/>
          <a:lstStyle/>
          <a:p>
            <a:pPr lvl="0" indent="0" marL="0">
              <a:spcBef>
                <a:spcPts val="3000"/>
              </a:spcBef>
              <a:buNone/>
            </a:pPr>
            <a:r>
              <a:rPr b="1"/>
              <a:t>Repeaters vs Non-Repeaters</a:t>
            </a:r>
          </a:p>
          <a:p>
            <a:pPr lvl="0" indent="-342900" marL="342900">
              <a:buAutoNum type="arabicPeriod"/>
            </a:pPr>
            <a:r>
              <a:rPr/>
              <a:t>A broadband and single-peaked morphology has so far never been clearly observed in a repeater burst</a:t>
            </a:r>
          </a:p>
          <a:p>
            <a:pPr lvl="0" indent="-342900" marL="342900">
              <a:buAutoNum type="arabicPeriod"/>
            </a:pPr>
            <a:r>
              <a:rPr/>
              <a:t>There is a lot of downward-drifting subbursts among repeater bursts</a:t>
            </a:r>
          </a:p>
          <a:p>
            <a:pPr lvl="1" indent="0" marL="342900">
              <a:buNone/>
            </a:pPr>
            <a:r>
              <a:rPr/>
              <a:t>(19/58 bursts among 13/19 sources)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Implications</a:t>
            </a:r>
          </a:p>
        </p:txBody>
      </p:sp>
      <p:sp>
        <p:nvSpPr>
          <p:cNvPr id="4" name="Text Placeholder 3"/>
          <p:cNvSpPr>
            <a:spLocks noGrp="1"/>
          </p:cNvSpPr>
          <p:nvPr>
            <p:ph idx="2" sz="half" type="body"/>
          </p:nvPr>
        </p:nvSpPr>
        <p:spPr/>
        <p:txBody>
          <a:bodyPr/>
          <a:lstStyle/>
          <a:p>
            <a:pPr lvl="0" indent="0" marL="0">
              <a:spcBef>
                <a:spcPts val="3000"/>
              </a:spcBef>
              <a:buNone/>
            </a:pPr>
            <a:r>
              <a:rPr b="1"/>
              <a:t>Repeaters vs Non-Repeaters</a:t>
            </a:r>
          </a:p>
        </p:txBody>
      </p:sp>
      <p:pic>
        <p:nvPicPr>
          <p:cNvPr descr="fig:  ./figures/pleunis-bandwidth.jpg" id="0" name="Picture 1"/>
          <p:cNvPicPr>
            <a:picLocks noGrp="1" noChangeAspect="1"/>
          </p:cNvPicPr>
          <p:nvPr/>
        </p:nvPicPr>
        <p:blipFill>
          <a:blip r:embed="rId2"/>
          <a:stretch>
            <a:fillRect/>
          </a:stretch>
        </p:blipFill>
        <p:spPr bwMode="auto">
          <a:xfrm>
            <a:off x="3568700" y="1181100"/>
            <a:ext cx="5105400" cy="19050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 Bandwidths and durations of the FRBs in Catalog 1 with normalized histograms on the sides.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Implications</a:t>
            </a:r>
          </a:p>
        </p:txBody>
      </p:sp>
      <p:sp>
        <p:nvSpPr>
          <p:cNvPr id="4" name="Text Placeholder 3"/>
          <p:cNvSpPr>
            <a:spLocks noGrp="1"/>
          </p:cNvSpPr>
          <p:nvPr>
            <p:ph idx="2" sz="half" type="body"/>
          </p:nvPr>
        </p:nvSpPr>
        <p:spPr/>
        <p:txBody>
          <a:bodyPr/>
          <a:lstStyle/>
          <a:p>
            <a:pPr lvl="0" indent="0" marL="0">
              <a:spcBef>
                <a:spcPts val="3000"/>
              </a:spcBef>
              <a:buNone/>
            </a:pPr>
            <a:r>
              <a:rPr b="1"/>
              <a:t>Subburst Separation</a:t>
            </a:r>
          </a:p>
        </p:txBody>
      </p:sp>
      <p:pic>
        <p:nvPicPr>
          <p:cNvPr descr="fig:  ./figures/pleunis-separation.jpg" id="0" name="Picture 1"/>
          <p:cNvPicPr>
            <a:picLocks noGrp="1" noChangeAspect="1"/>
          </p:cNvPicPr>
          <p:nvPr/>
        </p:nvPicPr>
        <p:blipFill>
          <a:blip r:embed="rId3"/>
          <a:stretch>
            <a:fillRect/>
          </a:stretch>
        </p:blipFill>
        <p:spPr bwMode="auto">
          <a:xfrm>
            <a:off x="4089400" y="203200"/>
            <a:ext cx="4064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 Subburst separations in time and frequency in Catalog 1 with bursts from apparent nonrepeaters (green diamonds) and repeater bursts (orange and yellow open circles). Note that only FRBs that have two or more subbursts are included. Of the 18 repeater bursts, 8 are from FRB 20180916B. Those 8 have been colored yellow in the central panel to avoid biasing the interpretation.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Radio Burst Morphology in the First CHIME/FRB Catalog</dc:title>
  <dc:creator>Pleunis, Z. et. al. (2021)</dc:creator>
  <cp:keywords/>
  <dcterms:created xsi:type="dcterms:W3CDTF">2023-03-21T02:40:23Z</dcterms:created>
  <dcterms:modified xsi:type="dcterms:W3CDTF">2023-03-21T02:40:23Z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