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C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64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E41EC-337C-426E-890D-536210CAEC75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0E56369-8011-487F-AB3B-B0D79695BC18}">
      <dgm:prSet custT="1"/>
      <dgm:spPr>
        <a:solidFill>
          <a:srgbClr val="0023C8"/>
        </a:solidFill>
      </dgm:spPr>
      <dgm:t>
        <a:bodyPr/>
        <a:lstStyle/>
        <a:p>
          <a:pPr rtl="0"/>
          <a:r>
            <a:rPr lang="es-MX" sz="1800" dirty="0" smtClean="0">
              <a:latin typeface="Arial Rounded MT Bold" panose="020F0704030504030204" pitchFamily="34" charset="0"/>
            </a:rPr>
            <a:t>Ubicación en el campus.</a:t>
          </a:r>
          <a:endParaRPr lang="es-MX" sz="1800" dirty="0">
            <a:latin typeface="Arial Rounded MT Bold" panose="020F0704030504030204" pitchFamily="34" charset="0"/>
          </a:endParaRPr>
        </a:p>
      </dgm:t>
    </dgm:pt>
    <dgm:pt modelId="{64C36DA1-F440-4DA9-83FC-DE92A88371D2}" type="parTrans" cxnId="{40F887C0-BB04-4CB6-A933-87F613874C23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E7928F96-25B0-4ACA-925F-8ADC36A7FB43}" type="sibTrans" cxnId="{40F887C0-BB04-4CB6-A933-87F613874C23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3AAF81D4-7F10-4D0B-9B05-DF8686473E50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es-MX" sz="1800" smtClean="0">
              <a:latin typeface="Arial Rounded MT Bold" panose="020F0704030504030204" pitchFamily="34" charset="0"/>
            </a:rPr>
            <a:t>Camino a seguir para llegar al destino.</a:t>
          </a:r>
          <a:endParaRPr lang="es-MX" sz="1800">
            <a:latin typeface="Arial Rounded MT Bold" panose="020F0704030504030204" pitchFamily="34" charset="0"/>
          </a:endParaRPr>
        </a:p>
      </dgm:t>
    </dgm:pt>
    <dgm:pt modelId="{0F7EDD1B-4FE9-44F4-BA9D-55BA7E4AF208}" type="parTrans" cxnId="{1C6E9762-C51D-4103-8DDA-184EE4ACBDB3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50BCF013-4988-4B0C-8648-04A340766441}" type="sibTrans" cxnId="{1C6E9762-C51D-4103-8DDA-184EE4ACBDB3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FE2ADD1E-4EB4-4ED6-96F0-C114E811A1C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s-MX" sz="1800" smtClean="0">
              <a:latin typeface="Arial Rounded MT Bold" panose="020F0704030504030204" pitchFamily="34" charset="0"/>
            </a:rPr>
            <a:t>Datos adicionales y recomendaciones del lugar objetivo.</a:t>
          </a:r>
          <a:endParaRPr lang="es-MX" sz="1800">
            <a:latin typeface="Arial Rounded MT Bold" panose="020F0704030504030204" pitchFamily="34" charset="0"/>
          </a:endParaRPr>
        </a:p>
      </dgm:t>
    </dgm:pt>
    <dgm:pt modelId="{8F7C3B5E-B7D6-4134-9D2A-BB953FC3CFCB}" type="parTrans" cxnId="{C59A4845-7029-44E0-ACD3-E0886B1BC638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83E2FCDC-3F8E-4E5B-A575-01FABE69C08B}" type="sibTrans" cxnId="{C59A4845-7029-44E0-ACD3-E0886B1BC638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15568B1F-14D7-4C3C-B6B8-0CA1F696376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rial Rounded MT Bold" panose="020F0704030504030204" pitchFamily="34" charset="0"/>
            </a:rPr>
            <a:t>Categorización de edificios según su función (administrativa/académica).</a:t>
          </a:r>
          <a:endParaRPr lang="es-MX" sz="1800" dirty="0">
            <a:latin typeface="Arial Rounded MT Bold" panose="020F0704030504030204" pitchFamily="34" charset="0"/>
          </a:endParaRPr>
        </a:p>
      </dgm:t>
    </dgm:pt>
    <dgm:pt modelId="{70C5DF5C-EECA-4652-A276-CDDB66F8EE09}" type="parTrans" cxnId="{5B5E2688-73DE-4BE4-B23D-221F82DD5867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C11A1679-A2D2-4C9F-B6DA-DF2DFB942454}" type="sibTrans" cxnId="{5B5E2688-73DE-4BE4-B23D-221F82DD5867}">
      <dgm:prSet/>
      <dgm:spPr/>
      <dgm:t>
        <a:bodyPr/>
        <a:lstStyle/>
        <a:p>
          <a:endParaRPr lang="es-MX" sz="1600">
            <a:latin typeface="Arial Rounded MT Bold" panose="020F0704030504030204" pitchFamily="34" charset="0"/>
          </a:endParaRPr>
        </a:p>
      </dgm:t>
    </dgm:pt>
    <dgm:pt modelId="{ABE8AEAB-91CF-47C5-8965-88EEF93F5E97}" type="pres">
      <dgm:prSet presAssocID="{C2AE41EC-337C-426E-890D-536210CAEC75}" presName="diagram" presStyleCnt="0">
        <dgm:presLayoutVars>
          <dgm:dir/>
          <dgm:resizeHandles val="exact"/>
        </dgm:presLayoutVars>
      </dgm:prSet>
      <dgm:spPr/>
    </dgm:pt>
    <dgm:pt modelId="{505AC592-7DB7-4376-9234-DEE0AC4CF100}" type="pres">
      <dgm:prSet presAssocID="{00E56369-8011-487F-AB3B-B0D79695BC18}" presName="node" presStyleLbl="node1" presStyleIdx="0" presStyleCnt="4" custScaleX="98877" custScaleY="43978">
        <dgm:presLayoutVars>
          <dgm:bulletEnabled val="1"/>
        </dgm:presLayoutVars>
      </dgm:prSet>
      <dgm:spPr>
        <a:prstGeom prst="roundRect">
          <a:avLst/>
        </a:prstGeom>
      </dgm:spPr>
    </dgm:pt>
    <dgm:pt modelId="{575061B5-B9E7-4966-A9FC-080D34AA452F}" type="pres">
      <dgm:prSet presAssocID="{E7928F96-25B0-4ACA-925F-8ADC36A7FB43}" presName="sibTrans" presStyleCnt="0"/>
      <dgm:spPr/>
    </dgm:pt>
    <dgm:pt modelId="{F8204EB5-7413-453C-AE97-DDB9BA6499C4}" type="pres">
      <dgm:prSet presAssocID="{3AAF81D4-7F10-4D0B-9B05-DF8686473E50}" presName="node" presStyleLbl="node1" presStyleIdx="1" presStyleCnt="4" custScaleX="98877" custScaleY="43978">
        <dgm:presLayoutVars>
          <dgm:bulletEnabled val="1"/>
        </dgm:presLayoutVars>
      </dgm:prSet>
      <dgm:spPr>
        <a:prstGeom prst="roundRect">
          <a:avLst/>
        </a:prstGeom>
      </dgm:spPr>
    </dgm:pt>
    <dgm:pt modelId="{B5C5D44D-CE82-46D3-8923-D8D7BA3D7F93}" type="pres">
      <dgm:prSet presAssocID="{50BCF013-4988-4B0C-8648-04A340766441}" presName="sibTrans" presStyleCnt="0"/>
      <dgm:spPr/>
    </dgm:pt>
    <dgm:pt modelId="{F72F4E26-9160-485E-BA55-198DA4E99536}" type="pres">
      <dgm:prSet presAssocID="{FE2ADD1E-4EB4-4ED6-96F0-C114E811A1C4}" presName="node" presStyleLbl="node1" presStyleIdx="2" presStyleCnt="4" custScaleX="98877" custScaleY="43978">
        <dgm:presLayoutVars>
          <dgm:bulletEnabled val="1"/>
        </dgm:presLayoutVars>
      </dgm:prSet>
      <dgm:spPr>
        <a:prstGeom prst="roundRect">
          <a:avLst/>
        </a:prstGeom>
      </dgm:spPr>
    </dgm:pt>
    <dgm:pt modelId="{A02FD05B-3BF7-4E44-907A-219810845783}" type="pres">
      <dgm:prSet presAssocID="{83E2FCDC-3F8E-4E5B-A575-01FABE69C08B}" presName="sibTrans" presStyleCnt="0"/>
      <dgm:spPr/>
    </dgm:pt>
    <dgm:pt modelId="{5344B6DA-23D8-4185-BECC-F715A88BF9B1}" type="pres">
      <dgm:prSet presAssocID="{15568B1F-14D7-4C3C-B6B8-0CA1F6963768}" presName="node" presStyleLbl="node1" presStyleIdx="3" presStyleCnt="4" custScaleX="98877" custScaleY="43978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E0B04F2-D354-4348-9E99-C4C576840E65}" type="presOf" srcId="{3AAF81D4-7F10-4D0B-9B05-DF8686473E50}" destId="{F8204EB5-7413-453C-AE97-DDB9BA6499C4}" srcOrd="0" destOrd="0" presId="urn:microsoft.com/office/officeart/2005/8/layout/default"/>
    <dgm:cxn modelId="{B0DB9136-DCAB-4CA6-9472-3DA5836B1496}" type="presOf" srcId="{FE2ADD1E-4EB4-4ED6-96F0-C114E811A1C4}" destId="{F72F4E26-9160-485E-BA55-198DA4E99536}" srcOrd="0" destOrd="0" presId="urn:microsoft.com/office/officeart/2005/8/layout/default"/>
    <dgm:cxn modelId="{40F887C0-BB04-4CB6-A933-87F613874C23}" srcId="{C2AE41EC-337C-426E-890D-536210CAEC75}" destId="{00E56369-8011-487F-AB3B-B0D79695BC18}" srcOrd="0" destOrd="0" parTransId="{64C36DA1-F440-4DA9-83FC-DE92A88371D2}" sibTransId="{E7928F96-25B0-4ACA-925F-8ADC36A7FB43}"/>
    <dgm:cxn modelId="{BFC57CB5-3593-4645-82B5-B30933CA9AE4}" type="presOf" srcId="{15568B1F-14D7-4C3C-B6B8-0CA1F6963768}" destId="{5344B6DA-23D8-4185-BECC-F715A88BF9B1}" srcOrd="0" destOrd="0" presId="urn:microsoft.com/office/officeart/2005/8/layout/default"/>
    <dgm:cxn modelId="{E61CAEA4-9589-400F-A194-5439CCCA0FBD}" type="presOf" srcId="{C2AE41EC-337C-426E-890D-536210CAEC75}" destId="{ABE8AEAB-91CF-47C5-8965-88EEF93F5E97}" srcOrd="0" destOrd="0" presId="urn:microsoft.com/office/officeart/2005/8/layout/default"/>
    <dgm:cxn modelId="{1C6E9762-C51D-4103-8DDA-184EE4ACBDB3}" srcId="{C2AE41EC-337C-426E-890D-536210CAEC75}" destId="{3AAF81D4-7F10-4D0B-9B05-DF8686473E50}" srcOrd="1" destOrd="0" parTransId="{0F7EDD1B-4FE9-44F4-BA9D-55BA7E4AF208}" sibTransId="{50BCF013-4988-4B0C-8648-04A340766441}"/>
    <dgm:cxn modelId="{C59A4845-7029-44E0-ACD3-E0886B1BC638}" srcId="{C2AE41EC-337C-426E-890D-536210CAEC75}" destId="{FE2ADD1E-4EB4-4ED6-96F0-C114E811A1C4}" srcOrd="2" destOrd="0" parTransId="{8F7C3B5E-B7D6-4134-9D2A-BB953FC3CFCB}" sibTransId="{83E2FCDC-3F8E-4E5B-A575-01FABE69C08B}"/>
    <dgm:cxn modelId="{7886AC20-93D5-425A-B9A5-1935649F63FF}" type="presOf" srcId="{00E56369-8011-487F-AB3B-B0D79695BC18}" destId="{505AC592-7DB7-4376-9234-DEE0AC4CF100}" srcOrd="0" destOrd="0" presId="urn:microsoft.com/office/officeart/2005/8/layout/default"/>
    <dgm:cxn modelId="{5B5E2688-73DE-4BE4-B23D-221F82DD5867}" srcId="{C2AE41EC-337C-426E-890D-536210CAEC75}" destId="{15568B1F-14D7-4C3C-B6B8-0CA1F6963768}" srcOrd="3" destOrd="0" parTransId="{70C5DF5C-EECA-4652-A276-CDDB66F8EE09}" sibTransId="{C11A1679-A2D2-4C9F-B6DA-DF2DFB942454}"/>
    <dgm:cxn modelId="{3929405A-D613-4EA0-B5F3-4D3606610592}" type="presParOf" srcId="{ABE8AEAB-91CF-47C5-8965-88EEF93F5E97}" destId="{505AC592-7DB7-4376-9234-DEE0AC4CF100}" srcOrd="0" destOrd="0" presId="urn:microsoft.com/office/officeart/2005/8/layout/default"/>
    <dgm:cxn modelId="{977F5B22-C281-4AE9-ADDA-601A44195794}" type="presParOf" srcId="{ABE8AEAB-91CF-47C5-8965-88EEF93F5E97}" destId="{575061B5-B9E7-4966-A9FC-080D34AA452F}" srcOrd="1" destOrd="0" presId="urn:microsoft.com/office/officeart/2005/8/layout/default"/>
    <dgm:cxn modelId="{95E62381-3FA8-4254-ABB1-A56897C402BF}" type="presParOf" srcId="{ABE8AEAB-91CF-47C5-8965-88EEF93F5E97}" destId="{F8204EB5-7413-453C-AE97-DDB9BA6499C4}" srcOrd="2" destOrd="0" presId="urn:microsoft.com/office/officeart/2005/8/layout/default"/>
    <dgm:cxn modelId="{56F5D737-DC36-426E-A231-86240A27E0C5}" type="presParOf" srcId="{ABE8AEAB-91CF-47C5-8965-88EEF93F5E97}" destId="{B5C5D44D-CE82-46D3-8923-D8D7BA3D7F93}" srcOrd="3" destOrd="0" presId="urn:microsoft.com/office/officeart/2005/8/layout/default"/>
    <dgm:cxn modelId="{DEE82D81-EB8E-4954-B776-2853CC987568}" type="presParOf" srcId="{ABE8AEAB-91CF-47C5-8965-88EEF93F5E97}" destId="{F72F4E26-9160-485E-BA55-198DA4E99536}" srcOrd="4" destOrd="0" presId="urn:microsoft.com/office/officeart/2005/8/layout/default"/>
    <dgm:cxn modelId="{B71DBD49-5BCE-4FC0-B127-2FFB7CFE540E}" type="presParOf" srcId="{ABE8AEAB-91CF-47C5-8965-88EEF93F5E97}" destId="{A02FD05B-3BF7-4E44-907A-219810845783}" srcOrd="5" destOrd="0" presId="urn:microsoft.com/office/officeart/2005/8/layout/default"/>
    <dgm:cxn modelId="{B41FA493-2669-411A-9D32-7E111FEEAB93}" type="presParOf" srcId="{ABE8AEAB-91CF-47C5-8965-88EEF93F5E97}" destId="{5344B6DA-23D8-4185-BECC-F715A88BF9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AC592-7DB7-4376-9234-DEE0AC4CF100}">
      <dsp:nvSpPr>
        <dsp:cNvPr id="0" name=""/>
        <dsp:cNvSpPr/>
      </dsp:nvSpPr>
      <dsp:spPr>
        <a:xfrm>
          <a:off x="3762" y="371871"/>
          <a:ext cx="4514954" cy="1204882"/>
        </a:xfrm>
        <a:prstGeom prst="roundRect">
          <a:avLst/>
        </a:prstGeom>
        <a:solidFill>
          <a:srgbClr val="0023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 Rounded MT Bold" panose="020F0704030504030204" pitchFamily="34" charset="0"/>
            </a:rPr>
            <a:t>Ubicación en el campus.</a:t>
          </a:r>
          <a:endParaRPr lang="es-MX" sz="1800" kern="1200" dirty="0">
            <a:latin typeface="Arial Rounded MT Bold" panose="020F0704030504030204" pitchFamily="34" charset="0"/>
          </a:endParaRPr>
        </a:p>
      </dsp:txBody>
      <dsp:txXfrm>
        <a:off x="62579" y="430688"/>
        <a:ext cx="4397320" cy="1087248"/>
      </dsp:txXfrm>
    </dsp:sp>
    <dsp:sp modelId="{F8204EB5-7413-453C-AE97-DDB9BA6499C4}">
      <dsp:nvSpPr>
        <dsp:cNvPr id="0" name=""/>
        <dsp:cNvSpPr/>
      </dsp:nvSpPr>
      <dsp:spPr>
        <a:xfrm>
          <a:off x="4975339" y="371871"/>
          <a:ext cx="4514954" cy="1204882"/>
        </a:xfrm>
        <a:prstGeom prst="roundRect">
          <a:avLst/>
        </a:prstGeom>
        <a:solidFill>
          <a:srgbClr val="00206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>
              <a:latin typeface="Arial Rounded MT Bold" panose="020F0704030504030204" pitchFamily="34" charset="0"/>
            </a:rPr>
            <a:t>Camino a seguir para llegar al destino.</a:t>
          </a:r>
          <a:endParaRPr lang="es-MX" sz="1800" kern="1200">
            <a:latin typeface="Arial Rounded MT Bold" panose="020F0704030504030204" pitchFamily="34" charset="0"/>
          </a:endParaRPr>
        </a:p>
      </dsp:txBody>
      <dsp:txXfrm>
        <a:off x="5034156" y="430688"/>
        <a:ext cx="4397320" cy="1087248"/>
      </dsp:txXfrm>
    </dsp:sp>
    <dsp:sp modelId="{F72F4E26-9160-485E-BA55-198DA4E99536}">
      <dsp:nvSpPr>
        <dsp:cNvPr id="0" name=""/>
        <dsp:cNvSpPr/>
      </dsp:nvSpPr>
      <dsp:spPr>
        <a:xfrm>
          <a:off x="3762" y="2033377"/>
          <a:ext cx="4514954" cy="1204882"/>
        </a:xfrm>
        <a:prstGeom prst="roundRect">
          <a:avLst/>
        </a:prstGeom>
        <a:solidFill>
          <a:schemeClr val="accent1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>
              <a:latin typeface="Arial Rounded MT Bold" panose="020F0704030504030204" pitchFamily="34" charset="0"/>
            </a:rPr>
            <a:t>Datos adicionales y recomendaciones del lugar objetivo.</a:t>
          </a:r>
          <a:endParaRPr lang="es-MX" sz="1800" kern="1200">
            <a:latin typeface="Arial Rounded MT Bold" panose="020F0704030504030204" pitchFamily="34" charset="0"/>
          </a:endParaRPr>
        </a:p>
      </dsp:txBody>
      <dsp:txXfrm>
        <a:off x="62579" y="2092194"/>
        <a:ext cx="4397320" cy="1087248"/>
      </dsp:txXfrm>
    </dsp:sp>
    <dsp:sp modelId="{5344B6DA-23D8-4185-BECC-F715A88BF9B1}">
      <dsp:nvSpPr>
        <dsp:cNvPr id="0" name=""/>
        <dsp:cNvSpPr/>
      </dsp:nvSpPr>
      <dsp:spPr>
        <a:xfrm>
          <a:off x="4975339" y="2033377"/>
          <a:ext cx="4514954" cy="1204882"/>
        </a:xfrm>
        <a:prstGeom prst="roundRect">
          <a:avLst/>
        </a:prstGeom>
        <a:solidFill>
          <a:schemeClr val="accent5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 Rounded MT Bold" panose="020F0704030504030204" pitchFamily="34" charset="0"/>
            </a:rPr>
            <a:t>Categorización de edificios según su función (administrativa/académica).</a:t>
          </a:r>
          <a:endParaRPr lang="es-MX" sz="1800" kern="1200" dirty="0">
            <a:latin typeface="Arial Rounded MT Bold" panose="020F0704030504030204" pitchFamily="34" charset="0"/>
          </a:endParaRPr>
        </a:p>
      </dsp:txBody>
      <dsp:txXfrm>
        <a:off x="5034156" y="2092194"/>
        <a:ext cx="4397320" cy="1087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00F21-3205-4ACF-A08B-A74B0C4E5DE9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5D897-3E76-47A3-B46B-D0C3FA92901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7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A largo plazo, se podría enriquecer con información con</a:t>
            </a:r>
            <a:r>
              <a:rPr lang="es-MX" baseline="0" dirty="0" smtClean="0"/>
              <a:t> información personalizada de los alumnos como: las clases a tomar en cada edificio y los colaboradores que se encuentran en cada lugar del </a:t>
            </a:r>
            <a:r>
              <a:rPr lang="es-MX" baseline="0" dirty="0" err="1" smtClean="0"/>
              <a:t>tec</a:t>
            </a:r>
            <a:r>
              <a:rPr lang="es-MX" baseline="0" dirty="0" smtClean="0"/>
              <a:t>.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5D897-3E76-47A3-B46B-D0C3FA92901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5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38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96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86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0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04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79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8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39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6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10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44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1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79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24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AA62E5-44E3-49E8-88C4-05BA4655FB0C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649579-6491-4379-A754-AD0631ED07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1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370" y="5282143"/>
            <a:ext cx="6987645" cy="1388534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Conoce tu campus</a:t>
            </a:r>
            <a:endParaRPr lang="es-MX" sz="32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300060"/>
            <a:ext cx="7167765" cy="52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1180"/>
          </a:xfrm>
        </p:spPr>
        <p:txBody>
          <a:bodyPr>
            <a:normAutofit/>
          </a:bodyPr>
          <a:lstStyle/>
          <a:p>
            <a:r>
              <a:rPr lang="es-MX" sz="4800" b="1" dirty="0" smtClean="0">
                <a:solidFill>
                  <a:srgbClr val="0023C8"/>
                </a:solidFill>
                <a:latin typeface="Arial Rounded MT Bold" panose="020F0704030504030204" pitchFamily="34" charset="0"/>
              </a:rPr>
              <a:t>Problemática</a:t>
            </a:r>
            <a:endParaRPr lang="es-MX" sz="4800" b="1" dirty="0">
              <a:solidFill>
                <a:srgbClr val="0023C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041" y="1883600"/>
            <a:ext cx="7136218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La fácil localización de edificios, aulas u oficinas para el personal académico y administrativo es una necesidad latente, esto tanto por la flexibilidad en tiempo y espacio de las rutas de aprendizaje que emergen del Modelo Tec21, así como también para estar preparados ante cualquier desastre ecológico.</a:t>
            </a:r>
            <a:endParaRPr lang="es-MX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96893" y="138399"/>
            <a:ext cx="2936594" cy="2917163"/>
            <a:chOff x="790228" y="629095"/>
            <a:chExt cx="2011844" cy="205186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" name="Teardrop 4"/>
            <p:cNvSpPr/>
            <p:nvPr/>
          </p:nvSpPr>
          <p:spPr>
            <a:xfrm rot="8242807">
              <a:off x="790228" y="629095"/>
              <a:ext cx="2011844" cy="2051865"/>
            </a:xfrm>
            <a:prstGeom prst="teardrop">
              <a:avLst>
                <a:gd name="adj" fmla="val 131059"/>
              </a:avLst>
            </a:prstGeom>
            <a:solidFill>
              <a:srgbClr val="13167E"/>
            </a:solidFill>
            <a:ln>
              <a:solidFill>
                <a:srgbClr val="13167E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71977" y="1030310"/>
              <a:ext cx="1210161" cy="118494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88" y="694351"/>
            <a:ext cx="1684066" cy="1684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/>
          <a:stretch/>
        </p:blipFill>
        <p:spPr>
          <a:xfrm>
            <a:off x="8411406" y="5507347"/>
            <a:ext cx="3672716" cy="13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98030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0023C8"/>
                </a:solidFill>
                <a:latin typeface="Arial Rounded MT Bold" panose="020F0704030504030204" pitchFamily="34" charset="0"/>
              </a:rPr>
              <a:t>Impacto en el entorno educativo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3666"/>
            <a:ext cx="10018713" cy="964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La estancia y experiencia de colaboradores y alumnos del ITESM será confortable, pues contarán con información precisa sobre</a:t>
            </a:r>
            <a:r>
              <a:rPr lang="es-MX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:</a:t>
            </a:r>
            <a:endParaRPr lang="es-MX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962530"/>
              </p:ext>
            </p:extLst>
          </p:nvPr>
        </p:nvGraphicFramePr>
        <p:xfrm>
          <a:off x="2188850" y="3117956"/>
          <a:ext cx="9494056" cy="361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06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37" y="382540"/>
            <a:ext cx="10018713" cy="809624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s-MX" sz="4800" b="1" dirty="0" err="1">
                <a:solidFill>
                  <a:srgbClr val="0023C8"/>
                </a:solidFill>
                <a:latin typeface="Arial Rounded MT Bold" panose="020F0704030504030204" pitchFamily="34" charset="0"/>
              </a:rPr>
              <a:t>Replicabilidad</a:t>
            </a:r>
            <a:r>
              <a:rPr lang="es-MX" sz="4800" b="1" dirty="0">
                <a:solidFill>
                  <a:srgbClr val="0023C8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037" y="1474954"/>
            <a:ext cx="10018713" cy="21336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Al ser un proyecto basado </a:t>
            </a:r>
            <a:r>
              <a:rPr lang="es-MX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 la geolocalización, la aplicación facilita la ubicación de cualquier instancia/departamento y camino a seguir para llegar a un lugar determinado en una organización, todo a través de la concentración en una base de datos, de la información precisa que ofrece una experiencia enriquecedora a las personas que acuden o trabajan en ella.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8152" y="4306089"/>
            <a:ext cx="4645695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457200">
              <a:spcBef>
                <a:spcPct val="0"/>
              </a:spcBef>
            </a:pPr>
            <a:r>
              <a:rPr lang="es-MX" sz="4800" b="1" dirty="0" smtClean="0">
                <a:ln w="3175" cmpd="sng">
                  <a:noFill/>
                </a:ln>
                <a:solidFill>
                  <a:srgbClr val="0023C8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Escalabilidad</a:t>
            </a:r>
            <a:endParaRPr lang="es-MX" sz="4800" b="1" dirty="0">
              <a:ln w="3175" cmpd="sng">
                <a:noFill/>
              </a:ln>
              <a:solidFill>
                <a:srgbClr val="0023C8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22473" y="4957906"/>
            <a:ext cx="10018713" cy="159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Ajustable a otros entornos sin afectar su velocidad y calidad; y fácil de actualizar/modernizar.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22473" y="4003434"/>
            <a:ext cx="9819911" cy="0"/>
          </a:xfrm>
          <a:prstGeom prst="line">
            <a:avLst/>
          </a:prstGeom>
          <a:ln w="38100">
            <a:solidFill>
              <a:srgbClr val="FF33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45" y="2963496"/>
            <a:ext cx="1730203" cy="3167601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859" y="1586458"/>
            <a:ext cx="2740301" cy="5016859"/>
          </a:xfrm>
          <a:prstGeom prst="round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70037" y="522920"/>
            <a:ext cx="10018713" cy="8096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 smtClean="0">
                <a:solidFill>
                  <a:srgbClr val="0023C8"/>
                </a:solidFill>
                <a:latin typeface="Arial Rounded MT Bold" panose="020F0704030504030204" pitchFamily="34" charset="0"/>
              </a:rPr>
              <a:t>Prototipo</a:t>
            </a:r>
            <a:endParaRPr lang="es-MX" sz="4800" b="1" dirty="0">
              <a:solidFill>
                <a:srgbClr val="0023C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57899" y="1755816"/>
            <a:ext cx="7607547" cy="120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MX" sz="2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Se realizará mediante </a:t>
            </a:r>
            <a:r>
              <a:rPr lang="es-MX" sz="28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realidad aumentada</a:t>
            </a:r>
            <a:r>
              <a:rPr lang="es-MX" sz="2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, basada en: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9266" y="302803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33388">
              <a:lnSpc>
                <a:spcPct val="200000"/>
              </a:lnSpc>
              <a:buClr>
                <a:srgbClr val="FF3300"/>
              </a:buClr>
              <a:buSzPct val="153000"/>
            </a:pPr>
            <a:r>
              <a:rPr lang="es-MX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Geolocalización</a:t>
            </a:r>
          </a:p>
          <a:p>
            <a:pPr marL="433388">
              <a:lnSpc>
                <a:spcPct val="200000"/>
              </a:lnSpc>
              <a:buClr>
                <a:srgbClr val="FF3300"/>
              </a:buClr>
              <a:buSzPct val="153000"/>
            </a:pPr>
            <a:r>
              <a:rPr lang="es-MX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Mapeo del entorno</a:t>
            </a:r>
          </a:p>
          <a:p>
            <a:pPr marL="433388">
              <a:lnSpc>
                <a:spcPct val="200000"/>
              </a:lnSpc>
              <a:buClr>
                <a:srgbClr val="FF3300"/>
              </a:buClr>
              <a:buSzPct val="153000"/>
            </a:pPr>
            <a:r>
              <a:rPr lang="es-MX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Tracking</a:t>
            </a:r>
            <a:endParaRPr lang="es-MX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7796" y="3959975"/>
            <a:ext cx="2717913" cy="0"/>
          </a:xfrm>
          <a:prstGeom prst="straightConnector1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95" y="4816913"/>
            <a:ext cx="3332510" cy="0"/>
          </a:xfrm>
          <a:prstGeom prst="straightConnector1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7795" y="5668287"/>
            <a:ext cx="1533691" cy="0"/>
          </a:xfrm>
          <a:prstGeom prst="straightConnector1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95914" y="2095725"/>
            <a:ext cx="2124000" cy="35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76" y="2940300"/>
            <a:ext cx="2012592" cy="1486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0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925</TotalTime>
  <Words>242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Corbel</vt:lpstr>
      <vt:lpstr>Parallax</vt:lpstr>
      <vt:lpstr>PowerPoint Presentation</vt:lpstr>
      <vt:lpstr>Problemática</vt:lpstr>
      <vt:lpstr>Impacto en el entorno educativo</vt:lpstr>
      <vt:lpstr>Replicabilidad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UbicaTec</dc:title>
  <dc:creator>Instituto Tecnológico de Monterrey</dc:creator>
  <cp:lastModifiedBy>Instituto Tecnológico de Monterrey</cp:lastModifiedBy>
  <cp:revision>29</cp:revision>
  <dcterms:created xsi:type="dcterms:W3CDTF">2017-10-14T05:02:40Z</dcterms:created>
  <dcterms:modified xsi:type="dcterms:W3CDTF">2017-10-14T20:52:45Z</dcterms:modified>
</cp:coreProperties>
</file>