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6" r:id="rId3"/>
    <p:sldId id="284" r:id="rId4"/>
    <p:sldId id="280" r:id="rId5"/>
    <p:sldId id="279" r:id="rId6"/>
    <p:sldId id="277"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F336D3D9-A390-4DF0-B709-18893A2F27FD}" type="datetimeFigureOut">
              <a:rPr lang="en-IE" smtClean="0"/>
              <a:t>04/07/2019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3357FB0-0FC9-4C14-8722-8DACF3DEB3FA}" type="slidenum">
              <a:rPr lang="en-IE" smtClean="0"/>
              <a:t>‹#›</a:t>
            </a:fld>
            <a:endParaRPr lang="en-IE"/>
          </a:p>
        </p:txBody>
      </p:sp>
    </p:spTree>
    <p:extLst>
      <p:ext uri="{BB962C8B-B14F-4D97-AF65-F5344CB8AC3E}">
        <p14:creationId xmlns:p14="http://schemas.microsoft.com/office/powerpoint/2010/main" val="68150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EA07-0BCA-4A1D-86A6-C75F45C4295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E"/>
          </a:p>
        </p:txBody>
      </p:sp>
      <p:sp>
        <p:nvSpPr>
          <p:cNvPr id="3" name="Subtitle 2">
            <a:extLst>
              <a:ext uri="{FF2B5EF4-FFF2-40B4-BE49-F238E27FC236}">
                <a16:creationId xmlns:a16="http://schemas.microsoft.com/office/drawing/2014/main" id="{1127DF32-B2B4-4A95-90CC-ADB70E6F411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IE"/>
          </a:p>
        </p:txBody>
      </p:sp>
      <p:sp>
        <p:nvSpPr>
          <p:cNvPr id="4" name="Date Placeholder 3">
            <a:extLst>
              <a:ext uri="{FF2B5EF4-FFF2-40B4-BE49-F238E27FC236}">
                <a16:creationId xmlns:a16="http://schemas.microsoft.com/office/drawing/2014/main" id="{23276697-A50F-4B22-8415-890BDC20CAF7}"/>
              </a:ext>
            </a:extLst>
          </p:cNvPr>
          <p:cNvSpPr txBox="1">
            <a:spLocks noGrp="1"/>
          </p:cNvSpPr>
          <p:nvPr>
            <p:ph type="dt" sz="half" idx="7"/>
          </p:nvPr>
        </p:nvSpPr>
        <p:spPr/>
        <p:txBody>
          <a:bodyPr/>
          <a:lstStyle>
            <a:lvl1pPr>
              <a:defRPr/>
            </a:lvl1pPr>
          </a:lstStyle>
          <a:p>
            <a:pPr lvl="0"/>
            <a:fld id="{CB32878A-9A86-4401-BFE3-EC73D74A2047}" type="datetime1">
              <a:rPr lang="en-IE"/>
              <a:pPr lvl="0"/>
              <a:t>04/07/2019</a:t>
            </a:fld>
            <a:endParaRPr lang="en-IE"/>
          </a:p>
        </p:txBody>
      </p:sp>
      <p:sp>
        <p:nvSpPr>
          <p:cNvPr id="5" name="Footer Placeholder 4">
            <a:extLst>
              <a:ext uri="{FF2B5EF4-FFF2-40B4-BE49-F238E27FC236}">
                <a16:creationId xmlns:a16="http://schemas.microsoft.com/office/drawing/2014/main" id="{0A9F8675-7D0E-4DED-BA6D-09B9E7C91415}"/>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905B6FA2-067F-4152-8B6F-F4A3118C028B}"/>
              </a:ext>
            </a:extLst>
          </p:cNvPr>
          <p:cNvSpPr txBox="1">
            <a:spLocks noGrp="1"/>
          </p:cNvSpPr>
          <p:nvPr>
            <p:ph type="sldNum" sz="quarter" idx="8"/>
          </p:nvPr>
        </p:nvSpPr>
        <p:spPr/>
        <p:txBody>
          <a:bodyPr/>
          <a:lstStyle>
            <a:lvl1pPr>
              <a:defRPr/>
            </a:lvl1pPr>
          </a:lstStyle>
          <a:p>
            <a:pPr lvl="0"/>
            <a:fld id="{44BDD1AA-05CC-4186-8CCB-1892CB4B8C98}" type="slidenum">
              <a:t>‹#›</a:t>
            </a:fld>
            <a:endParaRPr lang="en-IE"/>
          </a:p>
        </p:txBody>
      </p:sp>
    </p:spTree>
    <p:extLst>
      <p:ext uri="{BB962C8B-B14F-4D97-AF65-F5344CB8AC3E}">
        <p14:creationId xmlns:p14="http://schemas.microsoft.com/office/powerpoint/2010/main" val="35032976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6D3D9-A390-4DF0-B709-18893A2F27FD}" type="datetimeFigureOut">
              <a:rPr lang="en-IE" smtClean="0"/>
              <a:t>04/07/2019</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7FB0-0FC9-4C14-8722-8DACF3DEB3FA}" type="slidenum">
              <a:rPr lang="en-IE" smtClean="0"/>
              <a:t>‹#›</a:t>
            </a:fld>
            <a:endParaRPr lang="en-IE"/>
          </a:p>
        </p:txBody>
      </p:sp>
    </p:spTree>
    <p:extLst>
      <p:ext uri="{BB962C8B-B14F-4D97-AF65-F5344CB8AC3E}">
        <p14:creationId xmlns:p14="http://schemas.microsoft.com/office/powerpoint/2010/main" val="73968669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log.com/en/analog-dialogue/articles/synchronous-detectors-facilitate-precision.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ez.analog.com/data_converters/precision_adcs/w/documents/3365/ada2200-faq"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analog.com/media/en/technical-documentation/data-sheets/AD630.pd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17358089_Low-Cost_Portable_1MHz_Lock-In_Amplifier_for_Fast_Measurements_of_Pulsed_Signals_in_Sensing_Application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750-F1A9-4064-90F2-0D2B9F785723}"/>
              </a:ext>
            </a:extLst>
          </p:cNvPr>
          <p:cNvSpPr txBox="1">
            <a:spLocks noGrp="1"/>
          </p:cNvSpPr>
          <p:nvPr>
            <p:ph type="ctrTitle"/>
          </p:nvPr>
        </p:nvSpPr>
        <p:spPr>
          <a:xfrm>
            <a:off x="679509" y="438779"/>
            <a:ext cx="10763808" cy="3477967"/>
          </a:xfrm>
        </p:spPr>
        <p:txBody>
          <a:bodyPr>
            <a:normAutofit/>
          </a:bodyPr>
          <a:lstStyle/>
          <a:p>
            <a:pPr lvl="0"/>
            <a:br>
              <a:rPr lang="en-GB" sz="5400" dirty="0">
                <a:latin typeface="A320 panel font" pitchFamily="2"/>
              </a:rPr>
            </a:br>
            <a:br>
              <a:rPr lang="en-GB" sz="5400" dirty="0">
                <a:latin typeface="A320 panel font" pitchFamily="2"/>
              </a:rPr>
            </a:br>
            <a:r>
              <a:rPr lang="en-GB" sz="5400" dirty="0">
                <a:latin typeface="A320 panel font" pitchFamily="2"/>
              </a:rPr>
              <a:t>Lock In Amplifier</a:t>
            </a:r>
            <a:br>
              <a:rPr lang="en-GB" sz="5400" dirty="0">
                <a:latin typeface="A320 panel font" pitchFamily="2"/>
              </a:rPr>
            </a:br>
            <a:endParaRPr lang="en-GB" sz="5400" dirty="0">
              <a:latin typeface="A320 panel font" pitchFamily="2"/>
            </a:endParaRPr>
          </a:p>
        </p:txBody>
      </p:sp>
      <p:sp>
        <p:nvSpPr>
          <p:cNvPr id="3" name="Subtitle 2">
            <a:extLst>
              <a:ext uri="{FF2B5EF4-FFF2-40B4-BE49-F238E27FC236}">
                <a16:creationId xmlns:a16="http://schemas.microsoft.com/office/drawing/2014/main" id="{B1725FE6-BD7E-4342-9F14-FF6495C813EE}"/>
              </a:ext>
            </a:extLst>
          </p:cNvPr>
          <p:cNvSpPr txBox="1">
            <a:spLocks noGrp="1"/>
          </p:cNvSpPr>
          <p:nvPr>
            <p:ph type="subTitle" idx="1"/>
          </p:nvPr>
        </p:nvSpPr>
        <p:spPr>
          <a:xfrm>
            <a:off x="1524003" y="4600328"/>
            <a:ext cx="9144000" cy="1655758"/>
          </a:xfrm>
        </p:spPr>
        <p:txBody>
          <a:bodyPr/>
          <a:lstStyle/>
          <a:p>
            <a:pPr lvl="0"/>
            <a:r>
              <a:rPr lang="en-GB" dirty="0">
                <a:latin typeface="A320 panel font" pitchFamily="2"/>
              </a:rPr>
              <a:t>Nikolaos Chalikias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Synchronous Detector simple implementation</a:t>
            </a:r>
            <a:endParaRPr lang="en-IE" sz="2400" dirty="0">
              <a:latin typeface="A320 panel font" panose="02000703000000000000" pitchFamily="2" charset="0"/>
            </a:endParaRPr>
          </a:p>
        </p:txBody>
      </p:sp>
      <p:pic>
        <p:nvPicPr>
          <p:cNvPr id="2" name="Picture 1">
            <a:extLst>
              <a:ext uri="{FF2B5EF4-FFF2-40B4-BE49-F238E27FC236}">
                <a16:creationId xmlns:a16="http://schemas.microsoft.com/office/drawing/2014/main" id="{50EAF8F5-9917-45BC-97EA-8E86B257F299}"/>
              </a:ext>
            </a:extLst>
          </p:cNvPr>
          <p:cNvPicPr>
            <a:picLocks noChangeAspect="1"/>
          </p:cNvPicPr>
          <p:nvPr/>
        </p:nvPicPr>
        <p:blipFill>
          <a:blip r:embed="rId2"/>
          <a:stretch>
            <a:fillRect/>
          </a:stretch>
        </p:blipFill>
        <p:spPr>
          <a:xfrm>
            <a:off x="1561226" y="821094"/>
            <a:ext cx="10024991" cy="4907901"/>
          </a:xfrm>
          <a:prstGeom prst="rect">
            <a:avLst/>
          </a:prstGeom>
        </p:spPr>
      </p:pic>
      <p:sp>
        <p:nvSpPr>
          <p:cNvPr id="3" name="Rectangle 2">
            <a:extLst>
              <a:ext uri="{FF2B5EF4-FFF2-40B4-BE49-F238E27FC236}">
                <a16:creationId xmlns:a16="http://schemas.microsoft.com/office/drawing/2014/main" id="{0505E2D9-4A9F-4038-ACD4-34E5808E7DFC}"/>
              </a:ext>
            </a:extLst>
          </p:cNvPr>
          <p:cNvSpPr/>
          <p:nvPr/>
        </p:nvSpPr>
        <p:spPr>
          <a:xfrm>
            <a:off x="2696547" y="6428992"/>
            <a:ext cx="8892073" cy="276999"/>
          </a:xfrm>
          <a:prstGeom prst="rect">
            <a:avLst/>
          </a:prstGeom>
        </p:spPr>
        <p:txBody>
          <a:bodyPr wrap="square">
            <a:spAutoFit/>
          </a:bodyPr>
          <a:lstStyle/>
          <a:p>
            <a:r>
              <a:rPr lang="en-IE" sz="1200" dirty="0">
                <a:latin typeface="A320 panel font" panose="02000703000000000000" pitchFamily="2" charset="0"/>
                <a:hlinkClick r:id="rId3"/>
              </a:rPr>
              <a:t>https://www.analog.com/en/analog-dialogue/articles/synchronous-detectors-facilitate-precision.html#</a:t>
            </a:r>
            <a:endParaRPr lang="en-IE" sz="1200" dirty="0">
              <a:latin typeface="A320 panel font" panose="02000703000000000000" pitchFamily="2" charset="0"/>
            </a:endParaRPr>
          </a:p>
        </p:txBody>
      </p:sp>
    </p:spTree>
    <p:extLst>
      <p:ext uri="{BB962C8B-B14F-4D97-AF65-F5344CB8AC3E}">
        <p14:creationId xmlns:p14="http://schemas.microsoft.com/office/powerpoint/2010/main" val="225776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Synchronous Detector simulation</a:t>
            </a:r>
            <a:endParaRPr lang="en-IE" sz="2400" dirty="0">
              <a:latin typeface="A320 panel font" panose="02000703000000000000" pitchFamily="2" charset="0"/>
            </a:endParaRPr>
          </a:p>
        </p:txBody>
      </p:sp>
      <p:pic>
        <p:nvPicPr>
          <p:cNvPr id="7" name="Picture 6">
            <a:extLst>
              <a:ext uri="{FF2B5EF4-FFF2-40B4-BE49-F238E27FC236}">
                <a16:creationId xmlns:a16="http://schemas.microsoft.com/office/drawing/2014/main" id="{171C5A88-E7DA-4A18-A00A-D4D9FC3EF350}"/>
              </a:ext>
            </a:extLst>
          </p:cNvPr>
          <p:cNvPicPr>
            <a:picLocks noChangeAspect="1"/>
          </p:cNvPicPr>
          <p:nvPr/>
        </p:nvPicPr>
        <p:blipFill>
          <a:blip r:embed="rId2"/>
          <a:stretch>
            <a:fillRect/>
          </a:stretch>
        </p:blipFill>
        <p:spPr>
          <a:xfrm>
            <a:off x="0" y="511856"/>
            <a:ext cx="12192000" cy="5834287"/>
          </a:xfrm>
          <a:prstGeom prst="rect">
            <a:avLst/>
          </a:prstGeom>
        </p:spPr>
      </p:pic>
    </p:spTree>
    <p:extLst>
      <p:ext uri="{BB962C8B-B14F-4D97-AF65-F5344CB8AC3E}">
        <p14:creationId xmlns:p14="http://schemas.microsoft.com/office/powerpoint/2010/main" val="388930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Synchronous Detector simulation</a:t>
            </a:r>
            <a:endParaRPr lang="en-IE" sz="2400" dirty="0">
              <a:latin typeface="A320 panel font" panose="02000703000000000000" pitchFamily="2" charset="0"/>
            </a:endParaRPr>
          </a:p>
        </p:txBody>
      </p:sp>
      <p:pic>
        <p:nvPicPr>
          <p:cNvPr id="6" name="Picture 5">
            <a:extLst>
              <a:ext uri="{FF2B5EF4-FFF2-40B4-BE49-F238E27FC236}">
                <a16:creationId xmlns:a16="http://schemas.microsoft.com/office/drawing/2014/main" id="{C36D6BBE-3BB6-420B-895D-E1249EFCBECB}"/>
              </a:ext>
            </a:extLst>
          </p:cNvPr>
          <p:cNvPicPr>
            <a:picLocks noChangeAspect="1"/>
          </p:cNvPicPr>
          <p:nvPr/>
        </p:nvPicPr>
        <p:blipFill>
          <a:blip r:embed="rId2"/>
          <a:stretch>
            <a:fillRect/>
          </a:stretch>
        </p:blipFill>
        <p:spPr>
          <a:xfrm>
            <a:off x="0" y="522953"/>
            <a:ext cx="12192000" cy="5812094"/>
          </a:xfrm>
          <a:prstGeom prst="rect">
            <a:avLst/>
          </a:prstGeom>
        </p:spPr>
      </p:pic>
    </p:spTree>
    <p:extLst>
      <p:ext uri="{BB962C8B-B14F-4D97-AF65-F5344CB8AC3E}">
        <p14:creationId xmlns:p14="http://schemas.microsoft.com/office/powerpoint/2010/main" val="223551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Synchronous Detector simulation</a:t>
            </a:r>
            <a:endParaRPr lang="en-IE" sz="2400" dirty="0">
              <a:latin typeface="A320 panel font" panose="02000703000000000000" pitchFamily="2" charset="0"/>
            </a:endParaRPr>
          </a:p>
        </p:txBody>
      </p:sp>
      <p:pic>
        <p:nvPicPr>
          <p:cNvPr id="4" name="Picture 3">
            <a:extLst>
              <a:ext uri="{FF2B5EF4-FFF2-40B4-BE49-F238E27FC236}">
                <a16:creationId xmlns:a16="http://schemas.microsoft.com/office/drawing/2014/main" id="{BC093F5A-1CE8-4FD1-844D-E36189EC6C30}"/>
              </a:ext>
            </a:extLst>
          </p:cNvPr>
          <p:cNvPicPr>
            <a:picLocks noChangeAspect="1"/>
          </p:cNvPicPr>
          <p:nvPr/>
        </p:nvPicPr>
        <p:blipFill>
          <a:blip r:embed="rId2"/>
          <a:stretch>
            <a:fillRect/>
          </a:stretch>
        </p:blipFill>
        <p:spPr>
          <a:xfrm>
            <a:off x="0" y="516290"/>
            <a:ext cx="12192000" cy="5825420"/>
          </a:xfrm>
          <a:prstGeom prst="rect">
            <a:avLst/>
          </a:prstGeom>
        </p:spPr>
      </p:pic>
    </p:spTree>
    <p:extLst>
      <p:ext uri="{BB962C8B-B14F-4D97-AF65-F5344CB8AC3E}">
        <p14:creationId xmlns:p14="http://schemas.microsoft.com/office/powerpoint/2010/main" val="66119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Synchronous Detector simulation</a:t>
            </a:r>
            <a:endParaRPr lang="en-IE" sz="2400" dirty="0">
              <a:latin typeface="A320 panel font" panose="02000703000000000000" pitchFamily="2" charset="0"/>
            </a:endParaRPr>
          </a:p>
        </p:txBody>
      </p:sp>
      <p:pic>
        <p:nvPicPr>
          <p:cNvPr id="5" name="Picture 4">
            <a:extLst>
              <a:ext uri="{FF2B5EF4-FFF2-40B4-BE49-F238E27FC236}">
                <a16:creationId xmlns:a16="http://schemas.microsoft.com/office/drawing/2014/main" id="{090066FA-A6E7-43AC-9ADF-397EF3B3CBCC}"/>
              </a:ext>
            </a:extLst>
          </p:cNvPr>
          <p:cNvPicPr>
            <a:picLocks noChangeAspect="1"/>
          </p:cNvPicPr>
          <p:nvPr/>
        </p:nvPicPr>
        <p:blipFill>
          <a:blip r:embed="rId2"/>
          <a:stretch>
            <a:fillRect/>
          </a:stretch>
        </p:blipFill>
        <p:spPr>
          <a:xfrm>
            <a:off x="8892542" y="173114"/>
            <a:ext cx="2904537" cy="3021498"/>
          </a:xfrm>
          <a:prstGeom prst="rect">
            <a:avLst/>
          </a:prstGeom>
        </p:spPr>
      </p:pic>
    </p:spTree>
    <p:extLst>
      <p:ext uri="{BB962C8B-B14F-4D97-AF65-F5344CB8AC3E}">
        <p14:creationId xmlns:p14="http://schemas.microsoft.com/office/powerpoint/2010/main" val="240442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ADA2200</a:t>
            </a:r>
            <a:endParaRPr lang="en-IE" sz="2400" dirty="0">
              <a:latin typeface="A320 panel font" panose="02000703000000000000" pitchFamily="2" charset="0"/>
            </a:endParaRPr>
          </a:p>
        </p:txBody>
      </p:sp>
      <p:sp>
        <p:nvSpPr>
          <p:cNvPr id="2" name="Rectangle 1">
            <a:extLst>
              <a:ext uri="{FF2B5EF4-FFF2-40B4-BE49-F238E27FC236}">
                <a16:creationId xmlns:a16="http://schemas.microsoft.com/office/drawing/2014/main" id="{218347B9-E4A0-4035-B31A-81B26F92CB25}"/>
              </a:ext>
            </a:extLst>
          </p:cNvPr>
          <p:cNvSpPr/>
          <p:nvPr/>
        </p:nvSpPr>
        <p:spPr>
          <a:xfrm>
            <a:off x="1091952" y="1346227"/>
            <a:ext cx="10138299" cy="2585323"/>
          </a:xfrm>
          <a:prstGeom prst="rect">
            <a:avLst/>
          </a:prstGeom>
        </p:spPr>
        <p:txBody>
          <a:bodyPr wrap="square">
            <a:spAutoFit/>
          </a:bodyPr>
          <a:lstStyle/>
          <a:p>
            <a:r>
              <a:rPr lang="en-US" dirty="0">
                <a:latin typeface="A320 panel font" panose="02000703000000000000" pitchFamily="2" charset="0"/>
              </a:rPr>
              <a:t>There are two key frequencies that are of interest to an application, the reference frequency and the modulation bandwidth. The reference frequency corresponds to the excitation frequency of the sensor. The modulation bandwidth refers to how fast the signal to be measured can change</a:t>
            </a:r>
            <a:endParaRPr lang="en-US" dirty="0">
              <a:solidFill>
                <a:srgbClr val="000000"/>
              </a:solidFill>
              <a:latin typeface="A320 panel font" panose="02000703000000000000" pitchFamily="2" charset="0"/>
            </a:endParaRPr>
          </a:p>
          <a:p>
            <a:endParaRPr lang="en-US" dirty="0">
              <a:solidFill>
                <a:srgbClr val="000000"/>
              </a:solidFill>
              <a:latin typeface="A320 panel font" panose="02000703000000000000" pitchFamily="2" charset="0"/>
            </a:endParaRPr>
          </a:p>
          <a:p>
            <a:r>
              <a:rPr lang="en-US" dirty="0">
                <a:solidFill>
                  <a:srgbClr val="000000"/>
                </a:solidFill>
                <a:latin typeface="A320 panel font" panose="02000703000000000000" pitchFamily="2" charset="0"/>
              </a:rPr>
              <a:t>The allowable range of reference frequency and modulation bandwidth that the ADA2200 supports is directly related to the input clock frequency. The input sample clock frequency range is between 1 </a:t>
            </a:r>
            <a:r>
              <a:rPr lang="en-US" dirty="0" err="1">
                <a:solidFill>
                  <a:srgbClr val="000000"/>
                </a:solidFill>
                <a:latin typeface="A320 panel font" panose="02000703000000000000" pitchFamily="2" charset="0"/>
              </a:rPr>
              <a:t>KHz</a:t>
            </a:r>
            <a:r>
              <a:rPr lang="en-US" dirty="0">
                <a:solidFill>
                  <a:srgbClr val="000000"/>
                </a:solidFill>
                <a:latin typeface="A320 panel font" panose="02000703000000000000" pitchFamily="2" charset="0"/>
              </a:rPr>
              <a:t> and 1 </a:t>
            </a:r>
            <a:r>
              <a:rPr lang="en-US" dirty="0" err="1">
                <a:solidFill>
                  <a:srgbClr val="000000"/>
                </a:solidFill>
                <a:latin typeface="A320 panel font" panose="02000703000000000000" pitchFamily="2" charset="0"/>
              </a:rPr>
              <a:t>MHz.</a:t>
            </a:r>
            <a:r>
              <a:rPr lang="en-US" dirty="0">
                <a:solidFill>
                  <a:srgbClr val="000000"/>
                </a:solidFill>
                <a:latin typeface="A320 panel font" panose="02000703000000000000" pitchFamily="2" charset="0"/>
              </a:rPr>
              <a:t> The ADA2200 allows the reference clock to be set to the input sample clock, </a:t>
            </a:r>
            <a:r>
              <a:rPr lang="en-US" dirty="0" err="1">
                <a:solidFill>
                  <a:srgbClr val="000000"/>
                </a:solidFill>
                <a:latin typeface="A320 panel font" panose="02000703000000000000" pitchFamily="2" charset="0"/>
              </a:rPr>
              <a:t>f</a:t>
            </a:r>
            <a:r>
              <a:rPr lang="en-US" baseline="-25000" dirty="0" err="1">
                <a:solidFill>
                  <a:srgbClr val="000000"/>
                </a:solidFill>
                <a:latin typeface="A320 panel font" panose="02000703000000000000" pitchFamily="2" charset="0"/>
              </a:rPr>
              <a:t>SI</a:t>
            </a:r>
            <a:r>
              <a:rPr lang="en-US" dirty="0">
                <a:solidFill>
                  <a:srgbClr val="000000"/>
                </a:solidFill>
                <a:latin typeface="A320 panel font" panose="02000703000000000000" pitchFamily="2" charset="0"/>
              </a:rPr>
              <a:t>, divided by 32 or 64. The input sample clock frequency range is between 1KHz and 1MHz, which results in a </a:t>
            </a:r>
            <a:r>
              <a:rPr lang="en-US" dirty="0" err="1">
                <a:solidFill>
                  <a:srgbClr val="000000"/>
                </a:solidFill>
                <a:latin typeface="A320 panel font" panose="02000703000000000000" pitchFamily="2" charset="0"/>
              </a:rPr>
              <a:t>refclk</a:t>
            </a:r>
            <a:r>
              <a:rPr lang="en-US" dirty="0">
                <a:solidFill>
                  <a:srgbClr val="000000"/>
                </a:solidFill>
                <a:latin typeface="A320 panel font" panose="02000703000000000000" pitchFamily="2" charset="0"/>
              </a:rPr>
              <a:t> frequency range of 15.625 Hz to </a:t>
            </a:r>
            <a:r>
              <a:rPr lang="en-US" dirty="0">
                <a:solidFill>
                  <a:srgbClr val="FF0000"/>
                </a:solidFill>
                <a:latin typeface="A320 panel font" panose="02000703000000000000" pitchFamily="2" charset="0"/>
              </a:rPr>
              <a:t>31.25KHz</a:t>
            </a:r>
            <a:r>
              <a:rPr lang="en-US" dirty="0">
                <a:solidFill>
                  <a:srgbClr val="000000"/>
                </a:solidFill>
                <a:latin typeface="A320 panel font" panose="02000703000000000000" pitchFamily="2" charset="0"/>
              </a:rPr>
              <a:t>.</a:t>
            </a:r>
            <a:endParaRPr lang="en-IE" dirty="0">
              <a:latin typeface="A320 panel font" panose="02000703000000000000" pitchFamily="2" charset="0"/>
            </a:endParaRPr>
          </a:p>
        </p:txBody>
      </p:sp>
      <p:sp>
        <p:nvSpPr>
          <p:cNvPr id="3" name="Rectangle 2">
            <a:extLst>
              <a:ext uri="{FF2B5EF4-FFF2-40B4-BE49-F238E27FC236}">
                <a16:creationId xmlns:a16="http://schemas.microsoft.com/office/drawing/2014/main" id="{D4C22A0A-2308-41EE-A834-16EA50B64A0B}"/>
              </a:ext>
            </a:extLst>
          </p:cNvPr>
          <p:cNvSpPr/>
          <p:nvPr/>
        </p:nvSpPr>
        <p:spPr>
          <a:xfrm>
            <a:off x="1614928" y="6168631"/>
            <a:ext cx="9220940" cy="369332"/>
          </a:xfrm>
          <a:prstGeom prst="rect">
            <a:avLst/>
          </a:prstGeom>
        </p:spPr>
        <p:txBody>
          <a:bodyPr wrap="square">
            <a:spAutoFit/>
          </a:bodyPr>
          <a:lstStyle/>
          <a:p>
            <a:r>
              <a:rPr lang="en-IE" dirty="0">
                <a:latin typeface="A320 panel font" panose="02000703000000000000" pitchFamily="2" charset="0"/>
                <a:hlinkClick r:id="rId2"/>
              </a:rPr>
              <a:t>https://ez.analog.com/data_converters/precision_adcs/w/documents/3365/ada2200-faq</a:t>
            </a:r>
            <a:endParaRPr lang="en-IE" dirty="0">
              <a:latin typeface="A320 panel font" panose="02000703000000000000" pitchFamily="2" charset="0"/>
            </a:endParaRPr>
          </a:p>
        </p:txBody>
      </p:sp>
    </p:spTree>
    <p:extLst>
      <p:ext uri="{BB962C8B-B14F-4D97-AF65-F5344CB8AC3E}">
        <p14:creationId xmlns:p14="http://schemas.microsoft.com/office/powerpoint/2010/main" val="8453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394921" y="0"/>
            <a:ext cx="11660955" cy="346229"/>
          </a:xfrm>
        </p:spPr>
        <p:txBody>
          <a:bodyPr>
            <a:normAutofit fontScale="90000"/>
          </a:bodyPr>
          <a:lstStyle/>
          <a:p>
            <a:pPr algn="ctr"/>
            <a:r>
              <a:rPr lang="en-GB" sz="2400" dirty="0">
                <a:latin typeface="A320 panel font" pitchFamily="2"/>
              </a:rPr>
              <a:t>AD630</a:t>
            </a:r>
            <a:endParaRPr lang="en-IE" sz="2400" dirty="0">
              <a:latin typeface="A320 panel font" panose="02000703000000000000" pitchFamily="2" charset="0"/>
            </a:endParaRPr>
          </a:p>
        </p:txBody>
      </p:sp>
      <p:sp>
        <p:nvSpPr>
          <p:cNvPr id="2" name="Rectangle 1">
            <a:extLst>
              <a:ext uri="{FF2B5EF4-FFF2-40B4-BE49-F238E27FC236}">
                <a16:creationId xmlns:a16="http://schemas.microsoft.com/office/drawing/2014/main" id="{218347B9-E4A0-4035-B31A-81B26F92CB25}"/>
              </a:ext>
            </a:extLst>
          </p:cNvPr>
          <p:cNvSpPr/>
          <p:nvPr/>
        </p:nvSpPr>
        <p:spPr>
          <a:xfrm>
            <a:off x="319596" y="2376037"/>
            <a:ext cx="11660955" cy="369332"/>
          </a:xfrm>
          <a:prstGeom prst="rect">
            <a:avLst/>
          </a:prstGeom>
        </p:spPr>
        <p:txBody>
          <a:bodyPr wrap="square">
            <a:spAutoFit/>
          </a:bodyPr>
          <a:lstStyle/>
          <a:p>
            <a:r>
              <a:rPr lang="en-US" dirty="0">
                <a:latin typeface="A320 panel font" panose="02000703000000000000" pitchFamily="2" charset="0"/>
              </a:rPr>
              <a:t>Although optimized for operation up to 1 kHz, the circuit is useful at frequencies up to several hundred kilohertz.</a:t>
            </a:r>
            <a:endParaRPr lang="en-US" dirty="0">
              <a:solidFill>
                <a:srgbClr val="000000"/>
              </a:solidFill>
              <a:latin typeface="A320 panel font" panose="02000703000000000000" pitchFamily="2" charset="0"/>
            </a:endParaRPr>
          </a:p>
        </p:txBody>
      </p:sp>
      <p:sp>
        <p:nvSpPr>
          <p:cNvPr id="3" name="Rectangle 2">
            <a:extLst>
              <a:ext uri="{FF2B5EF4-FFF2-40B4-BE49-F238E27FC236}">
                <a16:creationId xmlns:a16="http://schemas.microsoft.com/office/drawing/2014/main" id="{D4C22A0A-2308-41EE-A834-16EA50B64A0B}"/>
              </a:ext>
            </a:extLst>
          </p:cNvPr>
          <p:cNvSpPr/>
          <p:nvPr/>
        </p:nvSpPr>
        <p:spPr>
          <a:xfrm>
            <a:off x="1614928" y="6168631"/>
            <a:ext cx="9220940" cy="369332"/>
          </a:xfrm>
          <a:prstGeom prst="rect">
            <a:avLst/>
          </a:prstGeom>
        </p:spPr>
        <p:txBody>
          <a:bodyPr wrap="square">
            <a:spAutoFit/>
          </a:bodyPr>
          <a:lstStyle/>
          <a:p>
            <a:r>
              <a:rPr lang="en-IE" dirty="0">
                <a:latin typeface="A320 panel font" panose="02000703000000000000" pitchFamily="2" charset="0"/>
                <a:hlinkClick r:id="rId2"/>
              </a:rPr>
              <a:t>https://www.analog.com/media/en/technical-documentation/data-sheets/AD630.pdf</a:t>
            </a:r>
            <a:endParaRPr lang="en-IE" dirty="0">
              <a:latin typeface="A320 panel font" panose="02000703000000000000" pitchFamily="2" charset="0"/>
            </a:endParaRPr>
          </a:p>
        </p:txBody>
      </p:sp>
    </p:spTree>
    <p:extLst>
      <p:ext uri="{BB962C8B-B14F-4D97-AF65-F5344CB8AC3E}">
        <p14:creationId xmlns:p14="http://schemas.microsoft.com/office/powerpoint/2010/main" val="350235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4C3223-D7FC-4A46-9629-F93546D78B3C}"/>
              </a:ext>
            </a:extLst>
          </p:cNvPr>
          <p:cNvSpPr>
            <a:spLocks noGrp="1"/>
          </p:cNvSpPr>
          <p:nvPr>
            <p:ph type="title"/>
          </p:nvPr>
        </p:nvSpPr>
        <p:spPr>
          <a:xfrm>
            <a:off x="265521" y="177069"/>
            <a:ext cx="11660955" cy="905523"/>
          </a:xfrm>
        </p:spPr>
        <p:txBody>
          <a:bodyPr>
            <a:normAutofit/>
          </a:bodyPr>
          <a:lstStyle/>
          <a:p>
            <a:pPr algn="ctr"/>
            <a:r>
              <a:rPr lang="en-US" sz="2400" dirty="0">
                <a:latin typeface="A320 panel font" panose="02000703000000000000" pitchFamily="2" charset="0"/>
              </a:rPr>
              <a:t>Low-Cost Portable 1 MHz Lock-In Amplifier for Fast Measurements of Pulsed Signals in Sensing Applications</a:t>
            </a:r>
            <a:endParaRPr lang="en-IE" sz="2400" dirty="0">
              <a:latin typeface="A320 panel font" panose="02000703000000000000" pitchFamily="2" charset="0"/>
            </a:endParaRPr>
          </a:p>
        </p:txBody>
      </p:sp>
      <p:sp>
        <p:nvSpPr>
          <p:cNvPr id="2" name="Rectangle 1">
            <a:extLst>
              <a:ext uri="{FF2B5EF4-FFF2-40B4-BE49-F238E27FC236}">
                <a16:creationId xmlns:a16="http://schemas.microsoft.com/office/drawing/2014/main" id="{218347B9-E4A0-4035-B31A-81B26F92CB25}"/>
              </a:ext>
            </a:extLst>
          </p:cNvPr>
          <p:cNvSpPr/>
          <p:nvPr/>
        </p:nvSpPr>
        <p:spPr>
          <a:xfrm>
            <a:off x="1026850" y="1798989"/>
            <a:ext cx="10138299" cy="2031325"/>
          </a:xfrm>
          <a:prstGeom prst="rect">
            <a:avLst/>
          </a:prstGeom>
        </p:spPr>
        <p:txBody>
          <a:bodyPr wrap="square">
            <a:spAutoFit/>
          </a:bodyPr>
          <a:lstStyle/>
          <a:p>
            <a:r>
              <a:rPr lang="en-US" dirty="0">
                <a:latin typeface="A320 panel font" panose="02000703000000000000" pitchFamily="2" charset="0"/>
              </a:rPr>
              <a:t>…</a:t>
            </a:r>
          </a:p>
          <a:p>
            <a:r>
              <a:rPr lang="en-US" dirty="0">
                <a:latin typeface="A320 panel font" panose="02000703000000000000" pitchFamily="2" charset="0"/>
              </a:rPr>
              <a:t>The Mixer has been implemented by the phase sensitive demodulator MPY634KP</a:t>
            </a:r>
          </a:p>
          <a:p>
            <a:endParaRPr lang="en-US" dirty="0">
              <a:solidFill>
                <a:srgbClr val="000000"/>
              </a:solidFill>
              <a:latin typeface="A320 panel font" panose="02000703000000000000" pitchFamily="2" charset="0"/>
            </a:endParaRPr>
          </a:p>
          <a:p>
            <a:r>
              <a:rPr lang="en-US" dirty="0">
                <a:solidFill>
                  <a:srgbClr val="000000"/>
                </a:solidFill>
                <a:latin typeface="A320 panel font" panose="02000703000000000000" pitchFamily="2" charset="0"/>
              </a:rPr>
              <a:t>…</a:t>
            </a:r>
          </a:p>
          <a:p>
            <a:r>
              <a:rPr lang="en-US" dirty="0">
                <a:latin typeface="A320 panel font" panose="02000703000000000000" pitchFamily="2" charset="0"/>
              </a:rPr>
              <a:t>The other LIA blocks have been implemented through standard circuit solutions [39], employing high-speed wide-bandwidth operational amplifiers AD817 (Analog Devices) [40] as main active blocks and low noise low offset instrumentation operational amplifiers OP227 (Analog Devices)</a:t>
            </a:r>
            <a:endParaRPr lang="en-US" dirty="0">
              <a:solidFill>
                <a:srgbClr val="000000"/>
              </a:solidFill>
              <a:latin typeface="A320 panel font" panose="02000703000000000000" pitchFamily="2" charset="0"/>
            </a:endParaRPr>
          </a:p>
        </p:txBody>
      </p:sp>
      <p:sp>
        <p:nvSpPr>
          <p:cNvPr id="3" name="Rectangle 2">
            <a:extLst>
              <a:ext uri="{FF2B5EF4-FFF2-40B4-BE49-F238E27FC236}">
                <a16:creationId xmlns:a16="http://schemas.microsoft.com/office/drawing/2014/main" id="{D4C22A0A-2308-41EE-A834-16EA50B64A0B}"/>
              </a:ext>
            </a:extLst>
          </p:cNvPr>
          <p:cNvSpPr/>
          <p:nvPr/>
        </p:nvSpPr>
        <p:spPr>
          <a:xfrm>
            <a:off x="505218" y="6337306"/>
            <a:ext cx="11852497" cy="276999"/>
          </a:xfrm>
          <a:prstGeom prst="rect">
            <a:avLst/>
          </a:prstGeom>
        </p:spPr>
        <p:txBody>
          <a:bodyPr wrap="square">
            <a:spAutoFit/>
          </a:bodyPr>
          <a:lstStyle/>
          <a:p>
            <a:r>
              <a:rPr lang="en-IE" sz="1200" dirty="0">
                <a:latin typeface="A320 panel font" panose="02000703000000000000" pitchFamily="2" charset="0"/>
                <a:hlinkClick r:id="rId2"/>
              </a:rPr>
              <a:t>https://www.researchgate.net/publication/317358089_Low-Cost_Portable_1MHz_Lock-In_Amplifier_for_Fast_Measurements_of_Pulsed_Signals_in_Sensing_Applications</a:t>
            </a:r>
            <a:endParaRPr lang="en-IE" sz="1200" dirty="0">
              <a:latin typeface="A320 panel font" panose="02000703000000000000" pitchFamily="2" charset="0"/>
            </a:endParaRPr>
          </a:p>
        </p:txBody>
      </p:sp>
      <p:pic>
        <p:nvPicPr>
          <p:cNvPr id="4" name="Picture 3">
            <a:extLst>
              <a:ext uri="{FF2B5EF4-FFF2-40B4-BE49-F238E27FC236}">
                <a16:creationId xmlns:a16="http://schemas.microsoft.com/office/drawing/2014/main" id="{7434CBC6-B4E0-4B37-98CB-D0592D03B9CA}"/>
              </a:ext>
            </a:extLst>
          </p:cNvPr>
          <p:cNvPicPr>
            <a:picLocks noChangeAspect="1"/>
          </p:cNvPicPr>
          <p:nvPr/>
        </p:nvPicPr>
        <p:blipFill>
          <a:blip r:embed="rId3"/>
          <a:stretch>
            <a:fillRect/>
          </a:stretch>
        </p:blipFill>
        <p:spPr>
          <a:xfrm>
            <a:off x="4074849" y="4105504"/>
            <a:ext cx="5272689" cy="1956612"/>
          </a:xfrm>
          <a:prstGeom prst="rect">
            <a:avLst/>
          </a:prstGeom>
        </p:spPr>
      </p:pic>
    </p:spTree>
    <p:extLst>
      <p:ext uri="{BB962C8B-B14F-4D97-AF65-F5344CB8AC3E}">
        <p14:creationId xmlns:p14="http://schemas.microsoft.com/office/powerpoint/2010/main" val="116205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295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A320 panel font</vt:lpstr>
      <vt:lpstr>Arial</vt:lpstr>
      <vt:lpstr>Calibri</vt:lpstr>
      <vt:lpstr>Calibri Light</vt:lpstr>
      <vt:lpstr>Office Theme</vt:lpstr>
      <vt:lpstr>  Lock In Amplifier </vt:lpstr>
      <vt:lpstr>Synchronous Detector simple implementation</vt:lpstr>
      <vt:lpstr>Synchronous Detector simulation</vt:lpstr>
      <vt:lpstr>Synchronous Detector simulation</vt:lpstr>
      <vt:lpstr>Synchronous Detector simulation</vt:lpstr>
      <vt:lpstr>Synchronous Detector simulation</vt:lpstr>
      <vt:lpstr>ADA2200</vt:lpstr>
      <vt:lpstr>AD630</vt:lpstr>
      <vt:lpstr>Low-Cost Portable 1 MHz Lock-In Amplifier for Fast Measurements of Pulsed Signals in Sensing Applications</vt:lpstr>
    </vt:vector>
  </TitlesOfParts>
  <Company>Cork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qbs3_project_review</dc:title>
  <dc:creator>Nikolaos Chalikias</dc:creator>
  <dc:description>ACOUSTIC INTERFEROMETRY 5</dc:description>
  <cp:lastModifiedBy>Nikolaos Chalikias</cp:lastModifiedBy>
  <cp:revision>61</cp:revision>
  <dcterms:created xsi:type="dcterms:W3CDTF">2016-10-21T13:18:44Z</dcterms:created>
  <dcterms:modified xsi:type="dcterms:W3CDTF">2019-07-04T11:48:18Z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qbs3_project_review</vt:lpwstr>
  </property>
  <property fmtid="{D5CDD505-2E9C-101B-9397-08002B2CF9AE}" pid="3" name="SlideDescription">
    <vt:lpwstr>ACOUSTIC INTERFEROMETRY 5</vt:lpwstr>
  </property>
</Properties>
</file>