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1" r:id="rId6"/>
    <p:sldId id="267" r:id="rId7"/>
    <p:sldId id="266" r:id="rId8"/>
    <p:sldId id="269" r:id="rId9"/>
    <p:sldId id="265" r:id="rId10"/>
    <p:sldId id="272" r:id="rId11"/>
    <p:sldId id="264" r:id="rId12"/>
    <p:sldId id="271" r:id="rId13"/>
    <p:sldId id="263" r:id="rId14"/>
    <p:sldId id="275" r:id="rId15"/>
    <p:sldId id="285" r:id="rId16"/>
    <p:sldId id="288" r:id="rId17"/>
    <p:sldId id="286" r:id="rId18"/>
    <p:sldId id="287" r:id="rId19"/>
    <p:sldId id="289" r:id="rId20"/>
    <p:sldId id="290" r:id="rId21"/>
    <p:sldId id="292" r:id="rId22"/>
    <p:sldId id="262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3F"/>
    <a:srgbClr val="00417D"/>
    <a:srgbClr val="006EFE"/>
    <a:srgbClr val="000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99" y="62"/>
      </p:cViewPr>
      <p:guideLst>
        <p:guide pos="384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E0B63-10F7-431A-8D98-692C3812B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4BF25-5C90-43D2-888F-EB44B0CBE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540833" y="1828798"/>
            <a:ext cx="2222208" cy="2222208"/>
          </a:xfrm>
          <a:custGeom>
            <a:avLst/>
            <a:gdLst>
              <a:gd name="connsiteX0" fmla="*/ 1111104 w 2222208"/>
              <a:gd name="connsiteY0" fmla="*/ 0 h 2222208"/>
              <a:gd name="connsiteX1" fmla="*/ 2222208 w 2222208"/>
              <a:gd name="connsiteY1" fmla="*/ 1111104 h 2222208"/>
              <a:gd name="connsiteX2" fmla="*/ 1111104 w 2222208"/>
              <a:gd name="connsiteY2" fmla="*/ 2222208 h 2222208"/>
              <a:gd name="connsiteX3" fmla="*/ 0 w 2222208"/>
              <a:gd name="connsiteY3" fmla="*/ 1111104 h 222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208" h="2222208">
                <a:moveTo>
                  <a:pt x="1111104" y="0"/>
                </a:moveTo>
                <a:lnTo>
                  <a:pt x="2222208" y="1111104"/>
                </a:lnTo>
                <a:lnTo>
                  <a:pt x="1111104" y="2222208"/>
                </a:lnTo>
                <a:lnTo>
                  <a:pt x="0" y="1111104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4984896" y="1828798"/>
            <a:ext cx="2222208" cy="2222208"/>
          </a:xfrm>
          <a:custGeom>
            <a:avLst/>
            <a:gdLst>
              <a:gd name="connsiteX0" fmla="*/ 1111104 w 2222208"/>
              <a:gd name="connsiteY0" fmla="*/ 0 h 2222208"/>
              <a:gd name="connsiteX1" fmla="*/ 2222208 w 2222208"/>
              <a:gd name="connsiteY1" fmla="*/ 1111104 h 2222208"/>
              <a:gd name="connsiteX2" fmla="*/ 1111104 w 2222208"/>
              <a:gd name="connsiteY2" fmla="*/ 2222208 h 2222208"/>
              <a:gd name="connsiteX3" fmla="*/ 0 w 2222208"/>
              <a:gd name="connsiteY3" fmla="*/ 1111104 h 222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208" h="2222208">
                <a:moveTo>
                  <a:pt x="1111104" y="0"/>
                </a:moveTo>
                <a:lnTo>
                  <a:pt x="2222208" y="1111104"/>
                </a:lnTo>
                <a:lnTo>
                  <a:pt x="1111104" y="2222208"/>
                </a:lnTo>
                <a:lnTo>
                  <a:pt x="0" y="1111104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428959" y="1828798"/>
            <a:ext cx="2222208" cy="2222208"/>
          </a:xfrm>
          <a:custGeom>
            <a:avLst/>
            <a:gdLst>
              <a:gd name="connsiteX0" fmla="*/ 1111104 w 2222208"/>
              <a:gd name="connsiteY0" fmla="*/ 0 h 2222208"/>
              <a:gd name="connsiteX1" fmla="*/ 2222208 w 2222208"/>
              <a:gd name="connsiteY1" fmla="*/ 1111104 h 2222208"/>
              <a:gd name="connsiteX2" fmla="*/ 1111104 w 2222208"/>
              <a:gd name="connsiteY2" fmla="*/ 2222208 h 2222208"/>
              <a:gd name="connsiteX3" fmla="*/ 0 w 2222208"/>
              <a:gd name="connsiteY3" fmla="*/ 1111104 h 222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208" h="2222208">
                <a:moveTo>
                  <a:pt x="1111104" y="0"/>
                </a:moveTo>
                <a:lnTo>
                  <a:pt x="2222208" y="1111104"/>
                </a:lnTo>
                <a:lnTo>
                  <a:pt x="1111104" y="2222208"/>
                </a:lnTo>
                <a:lnTo>
                  <a:pt x="0" y="1111104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1499191" y="2174839"/>
            <a:ext cx="1488558" cy="1488558"/>
          </a:xfrm>
          <a:custGeom>
            <a:avLst/>
            <a:gdLst>
              <a:gd name="connsiteX0" fmla="*/ 744279 w 1488558"/>
              <a:gd name="connsiteY0" fmla="*/ 0 h 1488558"/>
              <a:gd name="connsiteX1" fmla="*/ 1488558 w 1488558"/>
              <a:gd name="connsiteY1" fmla="*/ 744279 h 1488558"/>
              <a:gd name="connsiteX2" fmla="*/ 744279 w 1488558"/>
              <a:gd name="connsiteY2" fmla="*/ 1488558 h 1488558"/>
              <a:gd name="connsiteX3" fmla="*/ 0 w 1488558"/>
              <a:gd name="connsiteY3" fmla="*/ 744279 h 1488558"/>
              <a:gd name="connsiteX4" fmla="*/ 744279 w 1488558"/>
              <a:gd name="connsiteY4" fmla="*/ 0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8" h="1488558">
                <a:moveTo>
                  <a:pt x="744279" y="0"/>
                </a:moveTo>
                <a:cubicBezTo>
                  <a:pt x="1155333" y="0"/>
                  <a:pt x="1488558" y="333225"/>
                  <a:pt x="1488558" y="744279"/>
                </a:cubicBezTo>
                <a:cubicBezTo>
                  <a:pt x="1488558" y="1155333"/>
                  <a:pt x="1155333" y="1488558"/>
                  <a:pt x="744279" y="1488558"/>
                </a:cubicBezTo>
                <a:cubicBezTo>
                  <a:pt x="333225" y="1488558"/>
                  <a:pt x="0" y="1155333"/>
                  <a:pt x="0" y="744279"/>
                </a:cubicBezTo>
                <a:cubicBezTo>
                  <a:pt x="0" y="333225"/>
                  <a:pt x="333225" y="0"/>
                  <a:pt x="744279" y="0"/>
                </a:cubicBez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3094074" y="3631499"/>
            <a:ext cx="1488558" cy="1488558"/>
          </a:xfrm>
          <a:custGeom>
            <a:avLst/>
            <a:gdLst>
              <a:gd name="connsiteX0" fmla="*/ 744279 w 1488558"/>
              <a:gd name="connsiteY0" fmla="*/ 0 h 1488558"/>
              <a:gd name="connsiteX1" fmla="*/ 1488558 w 1488558"/>
              <a:gd name="connsiteY1" fmla="*/ 744279 h 1488558"/>
              <a:gd name="connsiteX2" fmla="*/ 744279 w 1488558"/>
              <a:gd name="connsiteY2" fmla="*/ 1488558 h 1488558"/>
              <a:gd name="connsiteX3" fmla="*/ 0 w 1488558"/>
              <a:gd name="connsiteY3" fmla="*/ 744279 h 1488558"/>
              <a:gd name="connsiteX4" fmla="*/ 744279 w 1488558"/>
              <a:gd name="connsiteY4" fmla="*/ 0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8" h="1488558">
                <a:moveTo>
                  <a:pt x="744279" y="0"/>
                </a:moveTo>
                <a:cubicBezTo>
                  <a:pt x="1155333" y="0"/>
                  <a:pt x="1488558" y="333225"/>
                  <a:pt x="1488558" y="744279"/>
                </a:cubicBezTo>
                <a:cubicBezTo>
                  <a:pt x="1488558" y="1155333"/>
                  <a:pt x="1155333" y="1488558"/>
                  <a:pt x="744279" y="1488558"/>
                </a:cubicBezTo>
                <a:cubicBezTo>
                  <a:pt x="333225" y="1488558"/>
                  <a:pt x="0" y="1155333"/>
                  <a:pt x="0" y="744279"/>
                </a:cubicBezTo>
                <a:cubicBezTo>
                  <a:pt x="0" y="333225"/>
                  <a:pt x="333225" y="0"/>
                  <a:pt x="744279" y="0"/>
                </a:cubicBez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5199322" y="3099872"/>
            <a:ext cx="1488558" cy="1488558"/>
          </a:xfrm>
          <a:custGeom>
            <a:avLst/>
            <a:gdLst>
              <a:gd name="connsiteX0" fmla="*/ 744279 w 1488558"/>
              <a:gd name="connsiteY0" fmla="*/ 0 h 1488558"/>
              <a:gd name="connsiteX1" fmla="*/ 1488558 w 1488558"/>
              <a:gd name="connsiteY1" fmla="*/ 744279 h 1488558"/>
              <a:gd name="connsiteX2" fmla="*/ 744279 w 1488558"/>
              <a:gd name="connsiteY2" fmla="*/ 1488558 h 1488558"/>
              <a:gd name="connsiteX3" fmla="*/ 0 w 1488558"/>
              <a:gd name="connsiteY3" fmla="*/ 744279 h 1488558"/>
              <a:gd name="connsiteX4" fmla="*/ 744279 w 1488558"/>
              <a:gd name="connsiteY4" fmla="*/ 0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8" h="1488558">
                <a:moveTo>
                  <a:pt x="744279" y="0"/>
                </a:moveTo>
                <a:cubicBezTo>
                  <a:pt x="1155333" y="0"/>
                  <a:pt x="1488558" y="333225"/>
                  <a:pt x="1488558" y="744279"/>
                </a:cubicBezTo>
                <a:cubicBezTo>
                  <a:pt x="1488558" y="1155333"/>
                  <a:pt x="1155333" y="1488558"/>
                  <a:pt x="744279" y="1488558"/>
                </a:cubicBezTo>
                <a:cubicBezTo>
                  <a:pt x="333225" y="1488558"/>
                  <a:pt x="0" y="1155333"/>
                  <a:pt x="0" y="744279"/>
                </a:cubicBezTo>
                <a:cubicBezTo>
                  <a:pt x="0" y="333225"/>
                  <a:pt x="333225" y="0"/>
                  <a:pt x="744279" y="0"/>
                </a:cubicBez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3"/>
          </p:nvPr>
        </p:nvSpPr>
        <p:spPr>
          <a:xfrm>
            <a:off x="7410894" y="3408216"/>
            <a:ext cx="1488558" cy="1488558"/>
          </a:xfrm>
          <a:custGeom>
            <a:avLst/>
            <a:gdLst>
              <a:gd name="connsiteX0" fmla="*/ 744279 w 1488558"/>
              <a:gd name="connsiteY0" fmla="*/ 0 h 1488558"/>
              <a:gd name="connsiteX1" fmla="*/ 1488558 w 1488558"/>
              <a:gd name="connsiteY1" fmla="*/ 744279 h 1488558"/>
              <a:gd name="connsiteX2" fmla="*/ 744279 w 1488558"/>
              <a:gd name="connsiteY2" fmla="*/ 1488558 h 1488558"/>
              <a:gd name="connsiteX3" fmla="*/ 0 w 1488558"/>
              <a:gd name="connsiteY3" fmla="*/ 744279 h 1488558"/>
              <a:gd name="connsiteX4" fmla="*/ 744279 w 1488558"/>
              <a:gd name="connsiteY4" fmla="*/ 0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8" h="1488558">
                <a:moveTo>
                  <a:pt x="744279" y="0"/>
                </a:moveTo>
                <a:cubicBezTo>
                  <a:pt x="1155333" y="0"/>
                  <a:pt x="1488558" y="333225"/>
                  <a:pt x="1488558" y="744279"/>
                </a:cubicBezTo>
                <a:cubicBezTo>
                  <a:pt x="1488558" y="1155333"/>
                  <a:pt x="1155333" y="1488558"/>
                  <a:pt x="744279" y="1488558"/>
                </a:cubicBezTo>
                <a:cubicBezTo>
                  <a:pt x="333225" y="1488558"/>
                  <a:pt x="0" y="1155333"/>
                  <a:pt x="0" y="744279"/>
                </a:cubicBezTo>
                <a:cubicBezTo>
                  <a:pt x="0" y="333225"/>
                  <a:pt x="333225" y="0"/>
                  <a:pt x="744279" y="0"/>
                </a:cubicBez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9260959" y="2408755"/>
            <a:ext cx="1488558" cy="1488558"/>
          </a:xfrm>
          <a:custGeom>
            <a:avLst/>
            <a:gdLst>
              <a:gd name="connsiteX0" fmla="*/ 744279 w 1488558"/>
              <a:gd name="connsiteY0" fmla="*/ 0 h 1488558"/>
              <a:gd name="connsiteX1" fmla="*/ 1488558 w 1488558"/>
              <a:gd name="connsiteY1" fmla="*/ 744279 h 1488558"/>
              <a:gd name="connsiteX2" fmla="*/ 744279 w 1488558"/>
              <a:gd name="connsiteY2" fmla="*/ 1488558 h 1488558"/>
              <a:gd name="connsiteX3" fmla="*/ 0 w 1488558"/>
              <a:gd name="connsiteY3" fmla="*/ 744279 h 1488558"/>
              <a:gd name="connsiteX4" fmla="*/ 744279 w 1488558"/>
              <a:gd name="connsiteY4" fmla="*/ 0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8" h="1488558">
                <a:moveTo>
                  <a:pt x="744279" y="0"/>
                </a:moveTo>
                <a:cubicBezTo>
                  <a:pt x="1155333" y="0"/>
                  <a:pt x="1488558" y="333225"/>
                  <a:pt x="1488558" y="744279"/>
                </a:cubicBezTo>
                <a:cubicBezTo>
                  <a:pt x="1488558" y="1155333"/>
                  <a:pt x="1155333" y="1488558"/>
                  <a:pt x="744279" y="1488558"/>
                </a:cubicBezTo>
                <a:cubicBezTo>
                  <a:pt x="333225" y="1488558"/>
                  <a:pt x="0" y="1155333"/>
                  <a:pt x="0" y="744279"/>
                </a:cubicBezTo>
                <a:cubicBezTo>
                  <a:pt x="0" y="333225"/>
                  <a:pt x="333225" y="0"/>
                  <a:pt x="744279" y="0"/>
                </a:cubicBez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61238" y="1679944"/>
            <a:ext cx="3902149" cy="4189228"/>
          </a:xfrm>
          <a:custGeom>
            <a:avLst/>
            <a:gdLst>
              <a:gd name="connsiteX0" fmla="*/ 0 w 3902149"/>
              <a:gd name="connsiteY0" fmla="*/ 0 h 4189228"/>
              <a:gd name="connsiteX1" fmla="*/ 3902149 w 3902149"/>
              <a:gd name="connsiteY1" fmla="*/ 0 h 4189228"/>
              <a:gd name="connsiteX2" fmla="*/ 3902149 w 3902149"/>
              <a:gd name="connsiteY2" fmla="*/ 4189228 h 4189228"/>
              <a:gd name="connsiteX3" fmla="*/ 0 w 3902149"/>
              <a:gd name="connsiteY3" fmla="*/ 4189228 h 418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149" h="4189228">
                <a:moveTo>
                  <a:pt x="0" y="0"/>
                </a:moveTo>
                <a:lnTo>
                  <a:pt x="3902149" y="0"/>
                </a:lnTo>
                <a:lnTo>
                  <a:pt x="3902149" y="4189228"/>
                </a:lnTo>
                <a:lnTo>
                  <a:pt x="0" y="4189228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33508" y="1679944"/>
            <a:ext cx="3902149" cy="2105247"/>
          </a:xfrm>
          <a:custGeom>
            <a:avLst/>
            <a:gdLst>
              <a:gd name="connsiteX0" fmla="*/ 0 w 3902149"/>
              <a:gd name="connsiteY0" fmla="*/ 0 h 2105247"/>
              <a:gd name="connsiteX1" fmla="*/ 3902149 w 3902149"/>
              <a:gd name="connsiteY1" fmla="*/ 0 h 2105247"/>
              <a:gd name="connsiteX2" fmla="*/ 3902149 w 3902149"/>
              <a:gd name="connsiteY2" fmla="*/ 2105247 h 2105247"/>
              <a:gd name="connsiteX3" fmla="*/ 0 w 3902149"/>
              <a:gd name="connsiteY3" fmla="*/ 2105247 h 210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149" h="2105247">
                <a:moveTo>
                  <a:pt x="0" y="0"/>
                </a:moveTo>
                <a:lnTo>
                  <a:pt x="3902149" y="0"/>
                </a:lnTo>
                <a:lnTo>
                  <a:pt x="3902149" y="2105247"/>
                </a:lnTo>
                <a:lnTo>
                  <a:pt x="0" y="2105247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4933508" y="3897313"/>
            <a:ext cx="3902149" cy="1971859"/>
          </a:xfrm>
          <a:custGeom>
            <a:avLst/>
            <a:gdLst>
              <a:gd name="connsiteX0" fmla="*/ 0 w 3902149"/>
              <a:gd name="connsiteY0" fmla="*/ 0 h 1971859"/>
              <a:gd name="connsiteX1" fmla="*/ 3902149 w 3902149"/>
              <a:gd name="connsiteY1" fmla="*/ 0 h 1971859"/>
              <a:gd name="connsiteX2" fmla="*/ 3902149 w 3902149"/>
              <a:gd name="connsiteY2" fmla="*/ 1971859 h 1971859"/>
              <a:gd name="connsiteX3" fmla="*/ 0 w 3902149"/>
              <a:gd name="connsiteY3" fmla="*/ 1971859 h 197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149" h="1971859">
                <a:moveTo>
                  <a:pt x="0" y="0"/>
                </a:moveTo>
                <a:lnTo>
                  <a:pt x="3902149" y="0"/>
                </a:lnTo>
                <a:lnTo>
                  <a:pt x="3902149" y="1971859"/>
                </a:lnTo>
                <a:lnTo>
                  <a:pt x="0" y="1971859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9005777" y="1679944"/>
            <a:ext cx="2147776" cy="4189228"/>
          </a:xfrm>
          <a:custGeom>
            <a:avLst/>
            <a:gdLst>
              <a:gd name="connsiteX0" fmla="*/ 0 w 2147776"/>
              <a:gd name="connsiteY0" fmla="*/ 0 h 4189228"/>
              <a:gd name="connsiteX1" fmla="*/ 2147776 w 2147776"/>
              <a:gd name="connsiteY1" fmla="*/ 0 h 4189228"/>
              <a:gd name="connsiteX2" fmla="*/ 2147776 w 2147776"/>
              <a:gd name="connsiteY2" fmla="*/ 4189228 h 4189228"/>
              <a:gd name="connsiteX3" fmla="*/ 0 w 2147776"/>
              <a:gd name="connsiteY3" fmla="*/ 4189228 h 418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776" h="4189228">
                <a:moveTo>
                  <a:pt x="0" y="0"/>
                </a:moveTo>
                <a:lnTo>
                  <a:pt x="2147776" y="0"/>
                </a:lnTo>
                <a:lnTo>
                  <a:pt x="2147776" y="4189228"/>
                </a:lnTo>
                <a:lnTo>
                  <a:pt x="0" y="4189228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95D1-11EB-485A-BE70-652586528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9646-9A61-47D0-BF71-2EDA223ED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95D1-11EB-485A-BE70-652586528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9646-9A61-47D0-BF71-2EDA223ED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95D1-11EB-485A-BE70-652586528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9646-9A61-47D0-BF71-2EDA223ED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95D1-11EB-485A-BE70-652586528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9646-9A61-47D0-BF71-2EDA223ED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201479" y="1620316"/>
            <a:ext cx="4529470" cy="4008474"/>
          </a:xfrm>
          <a:custGeom>
            <a:avLst/>
            <a:gdLst>
              <a:gd name="connsiteX0" fmla="*/ 0 w 4529470"/>
              <a:gd name="connsiteY0" fmla="*/ 0 h 4008474"/>
              <a:gd name="connsiteX1" fmla="*/ 3659351 w 4529470"/>
              <a:gd name="connsiteY1" fmla="*/ 0 h 4008474"/>
              <a:gd name="connsiteX2" fmla="*/ 4529470 w 4529470"/>
              <a:gd name="connsiteY2" fmla="*/ 870119 h 4008474"/>
              <a:gd name="connsiteX3" fmla="*/ 4529470 w 4529470"/>
              <a:gd name="connsiteY3" fmla="*/ 4008474 h 4008474"/>
              <a:gd name="connsiteX4" fmla="*/ 0 w 4529470"/>
              <a:gd name="connsiteY4" fmla="*/ 4008474 h 400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9470" h="4008474">
                <a:moveTo>
                  <a:pt x="0" y="0"/>
                </a:moveTo>
                <a:lnTo>
                  <a:pt x="3659351" y="0"/>
                </a:lnTo>
                <a:lnTo>
                  <a:pt x="4529470" y="870119"/>
                </a:lnTo>
                <a:lnTo>
                  <a:pt x="4529470" y="4008474"/>
                </a:lnTo>
                <a:lnTo>
                  <a:pt x="0" y="4008474"/>
                </a:lnTo>
                <a:close/>
              </a:path>
            </a:pathLst>
          </a:custGeom>
          <a:solidFill>
            <a:srgbClr val="41A0DA">
              <a:alpha val="60000"/>
            </a:srgbClr>
          </a:solidFill>
          <a:ln>
            <a:noFill/>
          </a:ln>
          <a:effectLst>
            <a:outerShdw blurRad="254000" algn="ctr" rotWithShape="0">
              <a:srgbClr val="53D2FF">
                <a:alpha val="80000"/>
              </a:srgbClr>
            </a:outerShdw>
          </a:effectLst>
        </p:spPr>
        <p:txBody>
          <a:bodyPr rot="0" spcFirstLastPara="0" vertOverflow="overflow" horzOverflow="overflow" vert="horz" wrap="none" lIns="91440" tIns="0" rIns="91440" bIns="513067" numCol="1" spcCol="0" rtlCol="0" fromWordArt="0" anchor="ctr" anchorCtr="0" forceAA="0" compatLnSpc="1">
            <a:noAutofit/>
          </a:bodyPr>
          <a:lstStyle>
            <a:lvl1pPr>
              <a:defRPr lang="zh-CN" altLang="en-US" sz="1350">
                <a:solidFill>
                  <a:prstClr val="white"/>
                </a:solidFill>
                <a:latin typeface="Pirulen" pitchFamily="2" charset="0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95D1-11EB-485A-BE70-652586528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9646-9A61-47D0-BF71-2EDA223ED790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6637" y="268467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/>
              <a:t>基于</a:t>
            </a:r>
            <a:r>
              <a:rPr lang="en-US" altLang="zh-CN" sz="3200" dirty="0"/>
              <a:t>Pascal</a:t>
            </a:r>
            <a:r>
              <a:rPr lang="zh-CN" altLang="en-US" sz="3200" dirty="0"/>
              <a:t>文法的编译器</a:t>
            </a:r>
            <a:endParaRPr lang="zh-CN" altLang="en-US" sz="3200" dirty="0">
              <a:solidFill>
                <a:srgbClr val="00417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9854" y="3631978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编译原理课程设计组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24279" y="4339700"/>
            <a:ext cx="7112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37915" y="445617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岳崇建 眭永熙 于智泳 王宇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831123" y="1573823"/>
            <a:ext cx="6365631" cy="4352192"/>
            <a:chOff x="2010185" y="1921596"/>
            <a:chExt cx="3026043" cy="3019572"/>
          </a:xfrm>
        </p:grpSpPr>
        <p:sp>
          <p:nvSpPr>
            <p:cNvPr id="3" name="Freeform 6"/>
            <p:cNvSpPr/>
            <p:nvPr/>
          </p:nvSpPr>
          <p:spPr bwMode="auto">
            <a:xfrm>
              <a:off x="4064932" y="2729919"/>
              <a:ext cx="651763" cy="1697054"/>
            </a:xfrm>
            <a:custGeom>
              <a:avLst/>
              <a:gdLst>
                <a:gd name="T0" fmla="*/ 85 w 85"/>
                <a:gd name="T1" fmla="*/ 92 h 222"/>
                <a:gd name="T2" fmla="*/ 54 w 85"/>
                <a:gd name="T3" fmla="*/ 0 h 222"/>
                <a:gd name="T4" fmla="*/ 34 w 85"/>
                <a:gd name="T5" fmla="*/ 15 h 222"/>
                <a:gd name="T6" fmla="*/ 59 w 85"/>
                <a:gd name="T7" fmla="*/ 92 h 222"/>
                <a:gd name="T8" fmla="*/ 0 w 85"/>
                <a:gd name="T9" fmla="*/ 201 h 222"/>
                <a:gd name="T10" fmla="*/ 13 w 85"/>
                <a:gd name="T11" fmla="*/ 222 h 222"/>
                <a:gd name="T12" fmla="*/ 85 w 85"/>
                <a:gd name="T13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222">
                  <a:moveTo>
                    <a:pt x="85" y="92"/>
                  </a:moveTo>
                  <a:cubicBezTo>
                    <a:pt x="85" y="57"/>
                    <a:pt x="73" y="26"/>
                    <a:pt x="54" y="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50" y="36"/>
                    <a:pt x="59" y="63"/>
                    <a:pt x="59" y="92"/>
                  </a:cubicBezTo>
                  <a:cubicBezTo>
                    <a:pt x="59" y="137"/>
                    <a:pt x="35" y="177"/>
                    <a:pt x="0" y="201"/>
                  </a:cubicBezTo>
                  <a:cubicBezTo>
                    <a:pt x="13" y="222"/>
                    <a:pt x="13" y="222"/>
                    <a:pt x="13" y="222"/>
                  </a:cubicBezTo>
                  <a:cubicBezTo>
                    <a:pt x="56" y="194"/>
                    <a:pt x="85" y="146"/>
                    <a:pt x="85" y="92"/>
                  </a:cubicBezTo>
                  <a:close/>
                </a:path>
              </a:pathLst>
            </a:custGeom>
            <a:solidFill>
              <a:srgbClr val="41A0DA">
                <a:alpha val="60000"/>
              </a:srgbClr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3485117" y="2251696"/>
              <a:ext cx="994574" cy="594604"/>
            </a:xfrm>
            <a:custGeom>
              <a:avLst/>
              <a:gdLst>
                <a:gd name="T0" fmla="*/ 5 w 130"/>
                <a:gd name="T1" fmla="*/ 25 h 78"/>
                <a:gd name="T2" fmla="*/ 110 w 130"/>
                <a:gd name="T3" fmla="*/ 78 h 78"/>
                <a:gd name="T4" fmla="*/ 130 w 130"/>
                <a:gd name="T5" fmla="*/ 63 h 78"/>
                <a:gd name="T6" fmla="*/ 5 w 130"/>
                <a:gd name="T7" fmla="*/ 0 h 78"/>
                <a:gd name="T8" fmla="*/ 0 w 130"/>
                <a:gd name="T9" fmla="*/ 0 h 78"/>
                <a:gd name="T10" fmla="*/ 1 w 130"/>
                <a:gd name="T11" fmla="*/ 25 h 78"/>
                <a:gd name="T12" fmla="*/ 5 w 130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8">
                  <a:moveTo>
                    <a:pt x="5" y="25"/>
                  </a:moveTo>
                  <a:cubicBezTo>
                    <a:pt x="48" y="25"/>
                    <a:pt x="86" y="46"/>
                    <a:pt x="110" y="78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2" y="25"/>
                    <a:pt x="5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4" y="25"/>
                    <a:pt x="5" y="25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2285280" y="2190332"/>
              <a:ext cx="2086488" cy="2488448"/>
            </a:xfrm>
            <a:custGeom>
              <a:avLst/>
              <a:gdLst>
                <a:gd name="T0" fmla="*/ 245 w 273"/>
                <a:gd name="T1" fmla="*/ 252 h 326"/>
                <a:gd name="T2" fmla="*/ 162 w 273"/>
                <a:gd name="T3" fmla="*/ 284 h 326"/>
                <a:gd name="T4" fmla="*/ 68 w 273"/>
                <a:gd name="T5" fmla="*/ 240 h 326"/>
                <a:gd name="T6" fmla="*/ 41 w 273"/>
                <a:gd name="T7" fmla="*/ 163 h 326"/>
                <a:gd name="T8" fmla="*/ 162 w 273"/>
                <a:gd name="T9" fmla="*/ 41 h 326"/>
                <a:gd name="T10" fmla="*/ 162 w 273"/>
                <a:gd name="T11" fmla="*/ 0 h 326"/>
                <a:gd name="T12" fmla="*/ 0 w 273"/>
                <a:gd name="T13" fmla="*/ 163 h 326"/>
                <a:gd name="T14" fmla="*/ 37 w 273"/>
                <a:gd name="T15" fmla="*/ 266 h 326"/>
                <a:gd name="T16" fmla="*/ 162 w 273"/>
                <a:gd name="T17" fmla="*/ 326 h 326"/>
                <a:gd name="T18" fmla="*/ 273 w 273"/>
                <a:gd name="T19" fmla="*/ 282 h 326"/>
                <a:gd name="T20" fmla="*/ 245 w 273"/>
                <a:gd name="T21" fmla="*/ 25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326">
                  <a:moveTo>
                    <a:pt x="245" y="252"/>
                  </a:moveTo>
                  <a:cubicBezTo>
                    <a:pt x="224" y="272"/>
                    <a:pt x="195" y="284"/>
                    <a:pt x="162" y="284"/>
                  </a:cubicBezTo>
                  <a:cubicBezTo>
                    <a:pt x="125" y="284"/>
                    <a:pt x="91" y="267"/>
                    <a:pt x="68" y="240"/>
                  </a:cubicBezTo>
                  <a:cubicBezTo>
                    <a:pt x="51" y="219"/>
                    <a:pt x="41" y="192"/>
                    <a:pt x="41" y="163"/>
                  </a:cubicBezTo>
                  <a:cubicBezTo>
                    <a:pt x="41" y="96"/>
                    <a:pt x="95" y="41"/>
                    <a:pt x="162" y="41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72" y="0"/>
                    <a:pt x="0" y="73"/>
                    <a:pt x="0" y="163"/>
                  </a:cubicBezTo>
                  <a:cubicBezTo>
                    <a:pt x="0" y="202"/>
                    <a:pt x="14" y="238"/>
                    <a:pt x="37" y="266"/>
                  </a:cubicBezTo>
                  <a:cubicBezTo>
                    <a:pt x="67" y="302"/>
                    <a:pt x="112" y="326"/>
                    <a:pt x="162" y="326"/>
                  </a:cubicBezTo>
                  <a:cubicBezTo>
                    <a:pt x="205" y="326"/>
                    <a:pt x="244" y="309"/>
                    <a:pt x="273" y="282"/>
                  </a:cubicBezTo>
                  <a:lnTo>
                    <a:pt x="245" y="252"/>
                  </a:ln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ctr" rotWithShape="0">
                <a:srgbClr val="53D2FF">
                  <a:alpha val="80000"/>
                </a:srgbClr>
              </a:outerShdw>
            </a:effec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010185" y="1921596"/>
              <a:ext cx="3026043" cy="3019572"/>
            </a:xfrm>
            <a:custGeom>
              <a:avLst/>
              <a:gdLst>
                <a:gd name="T0" fmla="*/ 198 w 396"/>
                <a:gd name="T1" fmla="*/ 395 h 395"/>
                <a:gd name="T2" fmla="*/ 0 w 396"/>
                <a:gd name="T3" fmla="*/ 198 h 395"/>
                <a:gd name="T4" fmla="*/ 198 w 396"/>
                <a:gd name="T5" fmla="*/ 0 h 395"/>
                <a:gd name="T6" fmla="*/ 396 w 396"/>
                <a:gd name="T7" fmla="*/ 198 h 395"/>
                <a:gd name="T8" fmla="*/ 198 w 396"/>
                <a:gd name="T9" fmla="*/ 395 h 395"/>
                <a:gd name="T10" fmla="*/ 198 w 396"/>
                <a:gd name="T11" fmla="*/ 1 h 395"/>
                <a:gd name="T12" fmla="*/ 2 w 396"/>
                <a:gd name="T13" fmla="*/ 198 h 395"/>
                <a:gd name="T14" fmla="*/ 198 w 396"/>
                <a:gd name="T15" fmla="*/ 394 h 395"/>
                <a:gd name="T16" fmla="*/ 394 w 396"/>
                <a:gd name="T17" fmla="*/ 198 h 395"/>
                <a:gd name="T18" fmla="*/ 198 w 396"/>
                <a:gd name="T19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" h="395">
                  <a:moveTo>
                    <a:pt x="198" y="395"/>
                  </a:moveTo>
                  <a:cubicBezTo>
                    <a:pt x="89" y="395"/>
                    <a:pt x="0" y="307"/>
                    <a:pt x="0" y="198"/>
                  </a:cubicBezTo>
                  <a:cubicBezTo>
                    <a:pt x="0" y="89"/>
                    <a:pt x="89" y="0"/>
                    <a:pt x="198" y="0"/>
                  </a:cubicBezTo>
                  <a:cubicBezTo>
                    <a:pt x="307" y="0"/>
                    <a:pt x="396" y="89"/>
                    <a:pt x="396" y="198"/>
                  </a:cubicBezTo>
                  <a:cubicBezTo>
                    <a:pt x="396" y="307"/>
                    <a:pt x="307" y="395"/>
                    <a:pt x="198" y="395"/>
                  </a:cubicBezTo>
                  <a:close/>
                  <a:moveTo>
                    <a:pt x="198" y="1"/>
                  </a:moveTo>
                  <a:cubicBezTo>
                    <a:pt x="90" y="1"/>
                    <a:pt x="2" y="89"/>
                    <a:pt x="2" y="198"/>
                  </a:cubicBezTo>
                  <a:cubicBezTo>
                    <a:pt x="2" y="306"/>
                    <a:pt x="90" y="394"/>
                    <a:pt x="198" y="394"/>
                  </a:cubicBezTo>
                  <a:cubicBezTo>
                    <a:pt x="306" y="394"/>
                    <a:pt x="394" y="306"/>
                    <a:pt x="394" y="198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10" name="TextBox 22"/>
          <p:cNvSpPr txBox="1"/>
          <p:nvPr/>
        </p:nvSpPr>
        <p:spPr>
          <a:xfrm>
            <a:off x="4160612" y="3167099"/>
            <a:ext cx="375419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cs typeface="+mn-ea"/>
                <a:sym typeface="+mn-lt"/>
              </a:rPr>
              <a:t>四元式</a:t>
            </a:r>
            <a:endParaRPr lang="en-US" altLang="zh-CN" sz="6000" b="1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5406" y="1917700"/>
            <a:ext cx="15411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2563" y="49149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  <a:sym typeface="+mn-lt"/>
              </a:rPr>
              <a:t>目标代码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125688" y="2097990"/>
            <a:ext cx="4680469" cy="993553"/>
            <a:chOff x="1125688" y="2097990"/>
            <a:chExt cx="4680469" cy="993553"/>
          </a:xfrm>
        </p:grpSpPr>
        <p:grpSp>
          <p:nvGrpSpPr>
            <p:cNvPr id="8" name="组合 7"/>
            <p:cNvGrpSpPr/>
            <p:nvPr/>
          </p:nvGrpSpPr>
          <p:grpSpPr>
            <a:xfrm>
              <a:off x="1125688" y="2097990"/>
              <a:ext cx="4680469" cy="993553"/>
              <a:chOff x="966196" y="1959766"/>
              <a:chExt cx="4680469" cy="993553"/>
            </a:xfrm>
          </p:grpSpPr>
          <p:sp>
            <p:nvSpPr>
              <p:cNvPr id="2" name="Freeform 32"/>
              <p:cNvSpPr>
                <a:spLocks noEditPoints="1"/>
              </p:cNvSpPr>
              <p:nvPr/>
            </p:nvSpPr>
            <p:spPr bwMode="auto">
              <a:xfrm>
                <a:off x="966196" y="1959766"/>
                <a:ext cx="4680469" cy="993553"/>
              </a:xfrm>
              <a:custGeom>
                <a:avLst/>
                <a:gdLst>
                  <a:gd name="T0" fmla="*/ 1019 w 1173"/>
                  <a:gd name="T1" fmla="*/ 21 h 249"/>
                  <a:gd name="T2" fmla="*/ 972 w 1173"/>
                  <a:gd name="T3" fmla="*/ 49 h 249"/>
                  <a:gd name="T4" fmla="*/ 944 w 1173"/>
                  <a:gd name="T5" fmla="*/ 96 h 249"/>
                  <a:gd name="T6" fmla="*/ 944 w 1173"/>
                  <a:gd name="T7" fmla="*/ 153 h 249"/>
                  <a:gd name="T8" fmla="*/ 972 w 1173"/>
                  <a:gd name="T9" fmla="*/ 201 h 249"/>
                  <a:gd name="T10" fmla="*/ 1019 w 1173"/>
                  <a:gd name="T11" fmla="*/ 228 h 249"/>
                  <a:gd name="T12" fmla="*/ 1077 w 1173"/>
                  <a:gd name="T13" fmla="*/ 228 h 249"/>
                  <a:gd name="T14" fmla="*/ 1124 w 1173"/>
                  <a:gd name="T15" fmla="*/ 201 h 249"/>
                  <a:gd name="T16" fmla="*/ 1152 w 1173"/>
                  <a:gd name="T17" fmla="*/ 153 h 249"/>
                  <a:gd name="T18" fmla="*/ 1152 w 1173"/>
                  <a:gd name="T19" fmla="*/ 96 h 249"/>
                  <a:gd name="T20" fmla="*/ 1124 w 1173"/>
                  <a:gd name="T21" fmla="*/ 49 h 249"/>
                  <a:gd name="T22" fmla="*/ 1077 w 1173"/>
                  <a:gd name="T23" fmla="*/ 21 h 249"/>
                  <a:gd name="T24" fmla="*/ 124 w 1173"/>
                  <a:gd name="T25" fmla="*/ 17 h 249"/>
                  <a:gd name="T26" fmla="*/ 70 w 1173"/>
                  <a:gd name="T27" fmla="*/ 31 h 249"/>
                  <a:gd name="T28" fmla="*/ 31 w 1173"/>
                  <a:gd name="T29" fmla="*/ 70 h 249"/>
                  <a:gd name="T30" fmla="*/ 17 w 1173"/>
                  <a:gd name="T31" fmla="*/ 125 h 249"/>
                  <a:gd name="T32" fmla="*/ 31 w 1173"/>
                  <a:gd name="T33" fmla="*/ 180 h 249"/>
                  <a:gd name="T34" fmla="*/ 70 w 1173"/>
                  <a:gd name="T35" fmla="*/ 218 h 249"/>
                  <a:gd name="T36" fmla="*/ 124 w 1173"/>
                  <a:gd name="T37" fmla="*/ 232 h 249"/>
                  <a:gd name="T38" fmla="*/ 180 w 1173"/>
                  <a:gd name="T39" fmla="*/ 218 h 249"/>
                  <a:gd name="T40" fmla="*/ 218 w 1173"/>
                  <a:gd name="T41" fmla="*/ 180 h 249"/>
                  <a:gd name="T42" fmla="*/ 232 w 1173"/>
                  <a:gd name="T43" fmla="*/ 125 h 249"/>
                  <a:gd name="T44" fmla="*/ 218 w 1173"/>
                  <a:gd name="T45" fmla="*/ 70 h 249"/>
                  <a:gd name="T46" fmla="*/ 180 w 1173"/>
                  <a:gd name="T47" fmla="*/ 31 h 249"/>
                  <a:gd name="T48" fmla="*/ 124 w 1173"/>
                  <a:gd name="T49" fmla="*/ 17 h 249"/>
                  <a:gd name="T50" fmla="*/ 157 w 1173"/>
                  <a:gd name="T51" fmla="*/ 5 h 249"/>
                  <a:gd name="T52" fmla="*/ 890 w 1173"/>
                  <a:gd name="T53" fmla="*/ 5 h 249"/>
                  <a:gd name="T54" fmla="*/ 1049 w 1173"/>
                  <a:gd name="T55" fmla="*/ 0 h 249"/>
                  <a:gd name="T56" fmla="*/ 1112 w 1173"/>
                  <a:gd name="T57" fmla="*/ 17 h 249"/>
                  <a:gd name="T58" fmla="*/ 1155 w 1173"/>
                  <a:gd name="T59" fmla="*/ 63 h 249"/>
                  <a:gd name="T60" fmla="*/ 1173 w 1173"/>
                  <a:gd name="T61" fmla="*/ 125 h 249"/>
                  <a:gd name="T62" fmla="*/ 1155 w 1173"/>
                  <a:gd name="T63" fmla="*/ 188 h 249"/>
                  <a:gd name="T64" fmla="*/ 1112 w 1173"/>
                  <a:gd name="T65" fmla="*/ 232 h 249"/>
                  <a:gd name="T66" fmla="*/ 1049 w 1173"/>
                  <a:gd name="T67" fmla="*/ 249 h 249"/>
                  <a:gd name="T68" fmla="*/ 368 w 1173"/>
                  <a:gd name="T69" fmla="*/ 244 h 249"/>
                  <a:gd name="T70" fmla="*/ 157 w 1173"/>
                  <a:gd name="T71" fmla="*/ 244 h 249"/>
                  <a:gd name="T72" fmla="*/ 91 w 1173"/>
                  <a:gd name="T73" fmla="*/ 244 h 249"/>
                  <a:gd name="T74" fmla="*/ 37 w 1173"/>
                  <a:gd name="T75" fmla="*/ 213 h 249"/>
                  <a:gd name="T76" fmla="*/ 5 w 1173"/>
                  <a:gd name="T77" fmla="*/ 159 h 249"/>
                  <a:gd name="T78" fmla="*/ 5 w 1173"/>
                  <a:gd name="T79" fmla="*/ 92 h 249"/>
                  <a:gd name="T80" fmla="*/ 37 w 1173"/>
                  <a:gd name="T81" fmla="*/ 36 h 249"/>
                  <a:gd name="T82" fmla="*/ 91 w 1173"/>
                  <a:gd name="T83" fmla="*/ 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3" h="249">
                    <a:moveTo>
                      <a:pt x="1049" y="17"/>
                    </a:moveTo>
                    <a:lnTo>
                      <a:pt x="1019" y="21"/>
                    </a:lnTo>
                    <a:lnTo>
                      <a:pt x="995" y="31"/>
                    </a:lnTo>
                    <a:lnTo>
                      <a:pt x="972" y="49"/>
                    </a:lnTo>
                    <a:lnTo>
                      <a:pt x="955" y="70"/>
                    </a:lnTo>
                    <a:lnTo>
                      <a:pt x="944" y="96"/>
                    </a:lnTo>
                    <a:lnTo>
                      <a:pt x="941" y="125"/>
                    </a:lnTo>
                    <a:lnTo>
                      <a:pt x="944" y="153"/>
                    </a:lnTo>
                    <a:lnTo>
                      <a:pt x="955" y="180"/>
                    </a:lnTo>
                    <a:lnTo>
                      <a:pt x="972" y="201"/>
                    </a:lnTo>
                    <a:lnTo>
                      <a:pt x="995" y="218"/>
                    </a:lnTo>
                    <a:lnTo>
                      <a:pt x="1019" y="228"/>
                    </a:lnTo>
                    <a:lnTo>
                      <a:pt x="1049" y="232"/>
                    </a:lnTo>
                    <a:lnTo>
                      <a:pt x="1077" y="228"/>
                    </a:lnTo>
                    <a:lnTo>
                      <a:pt x="1103" y="218"/>
                    </a:lnTo>
                    <a:lnTo>
                      <a:pt x="1124" y="201"/>
                    </a:lnTo>
                    <a:lnTo>
                      <a:pt x="1142" y="180"/>
                    </a:lnTo>
                    <a:lnTo>
                      <a:pt x="1152" y="153"/>
                    </a:lnTo>
                    <a:lnTo>
                      <a:pt x="1155" y="125"/>
                    </a:lnTo>
                    <a:lnTo>
                      <a:pt x="1152" y="96"/>
                    </a:lnTo>
                    <a:lnTo>
                      <a:pt x="1142" y="70"/>
                    </a:lnTo>
                    <a:lnTo>
                      <a:pt x="1124" y="49"/>
                    </a:lnTo>
                    <a:lnTo>
                      <a:pt x="1103" y="31"/>
                    </a:lnTo>
                    <a:lnTo>
                      <a:pt x="1077" y="21"/>
                    </a:lnTo>
                    <a:lnTo>
                      <a:pt x="1049" y="17"/>
                    </a:lnTo>
                    <a:close/>
                    <a:moveTo>
                      <a:pt x="124" y="17"/>
                    </a:moveTo>
                    <a:lnTo>
                      <a:pt x="96" y="21"/>
                    </a:lnTo>
                    <a:lnTo>
                      <a:pt x="70" y="31"/>
                    </a:lnTo>
                    <a:lnTo>
                      <a:pt x="49" y="49"/>
                    </a:lnTo>
                    <a:lnTo>
                      <a:pt x="31" y="70"/>
                    </a:lnTo>
                    <a:lnTo>
                      <a:pt x="21" y="96"/>
                    </a:lnTo>
                    <a:lnTo>
                      <a:pt x="17" y="125"/>
                    </a:lnTo>
                    <a:lnTo>
                      <a:pt x="21" y="153"/>
                    </a:lnTo>
                    <a:lnTo>
                      <a:pt x="31" y="180"/>
                    </a:lnTo>
                    <a:lnTo>
                      <a:pt x="49" y="201"/>
                    </a:lnTo>
                    <a:lnTo>
                      <a:pt x="70" y="218"/>
                    </a:lnTo>
                    <a:lnTo>
                      <a:pt x="96" y="228"/>
                    </a:lnTo>
                    <a:lnTo>
                      <a:pt x="124" y="232"/>
                    </a:lnTo>
                    <a:lnTo>
                      <a:pt x="154" y="228"/>
                    </a:lnTo>
                    <a:lnTo>
                      <a:pt x="180" y="218"/>
                    </a:lnTo>
                    <a:lnTo>
                      <a:pt x="201" y="201"/>
                    </a:lnTo>
                    <a:lnTo>
                      <a:pt x="218" y="180"/>
                    </a:lnTo>
                    <a:lnTo>
                      <a:pt x="229" y="153"/>
                    </a:lnTo>
                    <a:lnTo>
                      <a:pt x="232" y="125"/>
                    </a:lnTo>
                    <a:lnTo>
                      <a:pt x="229" y="96"/>
                    </a:lnTo>
                    <a:lnTo>
                      <a:pt x="218" y="70"/>
                    </a:lnTo>
                    <a:lnTo>
                      <a:pt x="201" y="49"/>
                    </a:lnTo>
                    <a:lnTo>
                      <a:pt x="180" y="31"/>
                    </a:lnTo>
                    <a:lnTo>
                      <a:pt x="154" y="21"/>
                    </a:lnTo>
                    <a:lnTo>
                      <a:pt x="124" y="17"/>
                    </a:lnTo>
                    <a:close/>
                    <a:moveTo>
                      <a:pt x="124" y="0"/>
                    </a:moveTo>
                    <a:lnTo>
                      <a:pt x="157" y="5"/>
                    </a:lnTo>
                    <a:lnTo>
                      <a:pt x="890" y="5"/>
                    </a:lnTo>
                    <a:lnTo>
                      <a:pt x="890" y="5"/>
                    </a:lnTo>
                    <a:lnTo>
                      <a:pt x="1016" y="5"/>
                    </a:lnTo>
                    <a:lnTo>
                      <a:pt x="1049" y="0"/>
                    </a:lnTo>
                    <a:lnTo>
                      <a:pt x="1082" y="5"/>
                    </a:lnTo>
                    <a:lnTo>
                      <a:pt x="1112" y="17"/>
                    </a:lnTo>
                    <a:lnTo>
                      <a:pt x="1136" y="36"/>
                    </a:lnTo>
                    <a:lnTo>
                      <a:pt x="1155" y="63"/>
                    </a:lnTo>
                    <a:lnTo>
                      <a:pt x="1169" y="92"/>
                    </a:lnTo>
                    <a:lnTo>
                      <a:pt x="1173" y="125"/>
                    </a:lnTo>
                    <a:lnTo>
                      <a:pt x="1169" y="159"/>
                    </a:lnTo>
                    <a:lnTo>
                      <a:pt x="1155" y="188"/>
                    </a:lnTo>
                    <a:lnTo>
                      <a:pt x="1136" y="213"/>
                    </a:lnTo>
                    <a:lnTo>
                      <a:pt x="1112" y="232"/>
                    </a:lnTo>
                    <a:lnTo>
                      <a:pt x="1082" y="244"/>
                    </a:lnTo>
                    <a:lnTo>
                      <a:pt x="1049" y="249"/>
                    </a:lnTo>
                    <a:lnTo>
                      <a:pt x="1016" y="244"/>
                    </a:lnTo>
                    <a:lnTo>
                      <a:pt x="368" y="244"/>
                    </a:lnTo>
                    <a:lnTo>
                      <a:pt x="368" y="244"/>
                    </a:lnTo>
                    <a:lnTo>
                      <a:pt x="157" y="244"/>
                    </a:lnTo>
                    <a:lnTo>
                      <a:pt x="124" y="249"/>
                    </a:lnTo>
                    <a:lnTo>
                      <a:pt x="91" y="244"/>
                    </a:lnTo>
                    <a:lnTo>
                      <a:pt x="61" y="232"/>
                    </a:lnTo>
                    <a:lnTo>
                      <a:pt x="37" y="213"/>
                    </a:lnTo>
                    <a:lnTo>
                      <a:pt x="17" y="188"/>
                    </a:lnTo>
                    <a:lnTo>
                      <a:pt x="5" y="159"/>
                    </a:lnTo>
                    <a:lnTo>
                      <a:pt x="0" y="125"/>
                    </a:lnTo>
                    <a:lnTo>
                      <a:pt x="5" y="92"/>
                    </a:lnTo>
                    <a:lnTo>
                      <a:pt x="17" y="63"/>
                    </a:lnTo>
                    <a:lnTo>
                      <a:pt x="37" y="36"/>
                    </a:lnTo>
                    <a:lnTo>
                      <a:pt x="61" y="17"/>
                    </a:lnTo>
                    <a:lnTo>
                      <a:pt x="91" y="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006EFE">
                  <a:alpha val="19000"/>
                </a:srgbClr>
              </a:solidFill>
              <a:ln w="0">
                <a:noFill/>
                <a:prstDash val="solid"/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43"/>
              <p:cNvSpPr>
                <a:spLocks noEditPoints="1"/>
              </p:cNvSpPr>
              <p:nvPr/>
            </p:nvSpPr>
            <p:spPr bwMode="auto">
              <a:xfrm>
                <a:off x="1245509" y="2257849"/>
                <a:ext cx="367095" cy="397384"/>
              </a:xfrm>
              <a:custGeom>
                <a:avLst/>
                <a:gdLst>
                  <a:gd name="T0" fmla="*/ 97 w 606"/>
                  <a:gd name="T1" fmla="*/ 466 h 656"/>
                  <a:gd name="T2" fmla="*/ 24 w 606"/>
                  <a:gd name="T3" fmla="*/ 564 h 656"/>
                  <a:gd name="T4" fmla="*/ 31 w 606"/>
                  <a:gd name="T5" fmla="*/ 605 h 656"/>
                  <a:gd name="T6" fmla="*/ 55 w 606"/>
                  <a:gd name="T7" fmla="*/ 619 h 656"/>
                  <a:gd name="T8" fmla="*/ 61 w 606"/>
                  <a:gd name="T9" fmla="*/ 604 h 656"/>
                  <a:gd name="T10" fmla="*/ 48 w 606"/>
                  <a:gd name="T11" fmla="*/ 584 h 656"/>
                  <a:gd name="T12" fmla="*/ 54 w 606"/>
                  <a:gd name="T13" fmla="*/ 556 h 656"/>
                  <a:gd name="T14" fmla="*/ 118 w 606"/>
                  <a:gd name="T15" fmla="*/ 471 h 656"/>
                  <a:gd name="T16" fmla="*/ 109 w 606"/>
                  <a:gd name="T17" fmla="*/ 419 h 656"/>
                  <a:gd name="T18" fmla="*/ 196 w 606"/>
                  <a:gd name="T19" fmla="*/ 501 h 656"/>
                  <a:gd name="T20" fmla="*/ 125 w 606"/>
                  <a:gd name="T21" fmla="*/ 642 h 656"/>
                  <a:gd name="T22" fmla="*/ 64 w 606"/>
                  <a:gd name="T23" fmla="*/ 655 h 656"/>
                  <a:gd name="T24" fmla="*/ 14 w 606"/>
                  <a:gd name="T25" fmla="*/ 624 h 656"/>
                  <a:gd name="T26" fmla="*/ 0 w 606"/>
                  <a:gd name="T27" fmla="*/ 574 h 656"/>
                  <a:gd name="T28" fmla="*/ 18 w 606"/>
                  <a:gd name="T29" fmla="*/ 526 h 656"/>
                  <a:gd name="T30" fmla="*/ 364 w 606"/>
                  <a:gd name="T31" fmla="*/ 136 h 656"/>
                  <a:gd name="T32" fmla="*/ 381 w 606"/>
                  <a:gd name="T33" fmla="*/ 159 h 656"/>
                  <a:gd name="T34" fmla="*/ 459 w 606"/>
                  <a:gd name="T35" fmla="*/ 229 h 656"/>
                  <a:gd name="T36" fmla="*/ 474 w 606"/>
                  <a:gd name="T37" fmla="*/ 253 h 656"/>
                  <a:gd name="T38" fmla="*/ 459 w 606"/>
                  <a:gd name="T39" fmla="*/ 278 h 656"/>
                  <a:gd name="T40" fmla="*/ 381 w 606"/>
                  <a:gd name="T41" fmla="*/ 347 h 656"/>
                  <a:gd name="T42" fmla="*/ 364 w 606"/>
                  <a:gd name="T43" fmla="*/ 371 h 656"/>
                  <a:gd name="T44" fmla="*/ 336 w 606"/>
                  <a:gd name="T45" fmla="*/ 366 h 656"/>
                  <a:gd name="T46" fmla="*/ 328 w 606"/>
                  <a:gd name="T47" fmla="*/ 279 h 656"/>
                  <a:gd name="T48" fmla="*/ 242 w 606"/>
                  <a:gd name="T49" fmla="*/ 271 h 656"/>
                  <a:gd name="T50" fmla="*/ 237 w 606"/>
                  <a:gd name="T51" fmla="*/ 243 h 656"/>
                  <a:gd name="T52" fmla="*/ 260 w 606"/>
                  <a:gd name="T53" fmla="*/ 227 h 656"/>
                  <a:gd name="T54" fmla="*/ 330 w 606"/>
                  <a:gd name="T55" fmla="*/ 149 h 656"/>
                  <a:gd name="T56" fmla="*/ 355 w 606"/>
                  <a:gd name="T57" fmla="*/ 134 h 656"/>
                  <a:gd name="T58" fmla="*/ 269 w 606"/>
                  <a:gd name="T59" fmla="*/ 83 h 656"/>
                  <a:gd name="T60" fmla="*/ 195 w 606"/>
                  <a:gd name="T61" fmla="*/ 145 h 656"/>
                  <a:gd name="T62" fmla="*/ 161 w 606"/>
                  <a:gd name="T63" fmla="*/ 237 h 656"/>
                  <a:gd name="T64" fmla="*/ 178 w 606"/>
                  <a:gd name="T65" fmla="*/ 337 h 656"/>
                  <a:gd name="T66" fmla="*/ 241 w 606"/>
                  <a:gd name="T67" fmla="*/ 411 h 656"/>
                  <a:gd name="T68" fmla="*/ 332 w 606"/>
                  <a:gd name="T69" fmla="*/ 444 h 656"/>
                  <a:gd name="T70" fmla="*/ 432 w 606"/>
                  <a:gd name="T71" fmla="*/ 427 h 656"/>
                  <a:gd name="T72" fmla="*/ 506 w 606"/>
                  <a:gd name="T73" fmla="*/ 365 h 656"/>
                  <a:gd name="T74" fmla="*/ 540 w 606"/>
                  <a:gd name="T75" fmla="*/ 272 h 656"/>
                  <a:gd name="T76" fmla="*/ 523 w 606"/>
                  <a:gd name="T77" fmla="*/ 173 h 656"/>
                  <a:gd name="T78" fmla="*/ 460 w 606"/>
                  <a:gd name="T79" fmla="*/ 99 h 656"/>
                  <a:gd name="T80" fmla="*/ 368 w 606"/>
                  <a:gd name="T81" fmla="*/ 65 h 656"/>
                  <a:gd name="T82" fmla="*/ 402 w 606"/>
                  <a:gd name="T83" fmla="*/ 5 h 656"/>
                  <a:gd name="T84" fmla="*/ 501 w 606"/>
                  <a:gd name="T85" fmla="*/ 49 h 656"/>
                  <a:gd name="T86" fmla="*/ 572 w 606"/>
                  <a:gd name="T87" fmla="*/ 127 h 656"/>
                  <a:gd name="T88" fmla="*/ 605 w 606"/>
                  <a:gd name="T89" fmla="*/ 233 h 656"/>
                  <a:gd name="T90" fmla="*/ 594 w 606"/>
                  <a:gd name="T91" fmla="*/ 332 h 656"/>
                  <a:gd name="T92" fmla="*/ 547 w 606"/>
                  <a:gd name="T93" fmla="*/ 419 h 656"/>
                  <a:gd name="T94" fmla="*/ 469 w 606"/>
                  <a:gd name="T95" fmla="*/ 481 h 656"/>
                  <a:gd name="T96" fmla="*/ 373 w 606"/>
                  <a:gd name="T97" fmla="*/ 510 h 656"/>
                  <a:gd name="T98" fmla="*/ 264 w 606"/>
                  <a:gd name="T99" fmla="*/ 495 h 656"/>
                  <a:gd name="T100" fmla="*/ 173 w 606"/>
                  <a:gd name="T101" fmla="*/ 439 h 656"/>
                  <a:gd name="T102" fmla="*/ 113 w 606"/>
                  <a:gd name="T103" fmla="*/ 350 h 656"/>
                  <a:gd name="T104" fmla="*/ 95 w 606"/>
                  <a:gd name="T105" fmla="*/ 244 h 656"/>
                  <a:gd name="T106" fmla="*/ 119 w 606"/>
                  <a:gd name="T107" fmla="*/ 147 h 656"/>
                  <a:gd name="T108" fmla="*/ 179 w 606"/>
                  <a:gd name="T109" fmla="*/ 67 h 656"/>
                  <a:gd name="T110" fmla="*/ 264 w 606"/>
                  <a:gd name="T111" fmla="*/ 15 h 656"/>
                  <a:gd name="T112" fmla="*/ 366 w 606"/>
                  <a:gd name="T113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06" h="656">
                    <a:moveTo>
                      <a:pt x="108" y="462"/>
                    </a:moveTo>
                    <a:lnTo>
                      <a:pt x="102" y="463"/>
                    </a:lnTo>
                    <a:lnTo>
                      <a:pt x="97" y="466"/>
                    </a:lnTo>
                    <a:lnTo>
                      <a:pt x="35" y="540"/>
                    </a:lnTo>
                    <a:lnTo>
                      <a:pt x="28" y="552"/>
                    </a:lnTo>
                    <a:lnTo>
                      <a:pt x="24" y="564"/>
                    </a:lnTo>
                    <a:lnTo>
                      <a:pt x="22" y="575"/>
                    </a:lnTo>
                    <a:lnTo>
                      <a:pt x="24" y="591"/>
                    </a:lnTo>
                    <a:lnTo>
                      <a:pt x="31" y="605"/>
                    </a:lnTo>
                    <a:lnTo>
                      <a:pt x="42" y="618"/>
                    </a:lnTo>
                    <a:lnTo>
                      <a:pt x="48" y="621"/>
                    </a:lnTo>
                    <a:lnTo>
                      <a:pt x="55" y="619"/>
                    </a:lnTo>
                    <a:lnTo>
                      <a:pt x="59" y="616"/>
                    </a:lnTo>
                    <a:lnTo>
                      <a:pt x="62" y="610"/>
                    </a:lnTo>
                    <a:lnTo>
                      <a:pt x="61" y="604"/>
                    </a:lnTo>
                    <a:lnTo>
                      <a:pt x="58" y="599"/>
                    </a:lnTo>
                    <a:lnTo>
                      <a:pt x="52" y="592"/>
                    </a:lnTo>
                    <a:lnTo>
                      <a:pt x="48" y="584"/>
                    </a:lnTo>
                    <a:lnTo>
                      <a:pt x="47" y="575"/>
                    </a:lnTo>
                    <a:lnTo>
                      <a:pt x="48" y="566"/>
                    </a:lnTo>
                    <a:lnTo>
                      <a:pt x="54" y="556"/>
                    </a:lnTo>
                    <a:lnTo>
                      <a:pt x="116" y="482"/>
                    </a:lnTo>
                    <a:lnTo>
                      <a:pt x="118" y="476"/>
                    </a:lnTo>
                    <a:lnTo>
                      <a:pt x="118" y="471"/>
                    </a:lnTo>
                    <a:lnTo>
                      <a:pt x="114" y="465"/>
                    </a:lnTo>
                    <a:lnTo>
                      <a:pt x="108" y="462"/>
                    </a:lnTo>
                    <a:close/>
                    <a:moveTo>
                      <a:pt x="109" y="419"/>
                    </a:moveTo>
                    <a:lnTo>
                      <a:pt x="134" y="450"/>
                    </a:lnTo>
                    <a:lnTo>
                      <a:pt x="163" y="478"/>
                    </a:lnTo>
                    <a:lnTo>
                      <a:pt x="196" y="501"/>
                    </a:lnTo>
                    <a:lnTo>
                      <a:pt x="231" y="521"/>
                    </a:lnTo>
                    <a:lnTo>
                      <a:pt x="139" y="627"/>
                    </a:lnTo>
                    <a:lnTo>
                      <a:pt x="125" y="642"/>
                    </a:lnTo>
                    <a:lnTo>
                      <a:pt x="106" y="652"/>
                    </a:lnTo>
                    <a:lnTo>
                      <a:pt x="85" y="656"/>
                    </a:lnTo>
                    <a:lnTo>
                      <a:pt x="64" y="655"/>
                    </a:lnTo>
                    <a:lnTo>
                      <a:pt x="45" y="649"/>
                    </a:lnTo>
                    <a:lnTo>
                      <a:pt x="27" y="638"/>
                    </a:lnTo>
                    <a:lnTo>
                      <a:pt x="14" y="624"/>
                    </a:lnTo>
                    <a:lnTo>
                      <a:pt x="6" y="609"/>
                    </a:lnTo>
                    <a:lnTo>
                      <a:pt x="1" y="592"/>
                    </a:lnTo>
                    <a:lnTo>
                      <a:pt x="0" y="574"/>
                    </a:lnTo>
                    <a:lnTo>
                      <a:pt x="2" y="557"/>
                    </a:lnTo>
                    <a:lnTo>
                      <a:pt x="8" y="540"/>
                    </a:lnTo>
                    <a:lnTo>
                      <a:pt x="18" y="526"/>
                    </a:lnTo>
                    <a:lnTo>
                      <a:pt x="109" y="419"/>
                    </a:lnTo>
                    <a:close/>
                    <a:moveTo>
                      <a:pt x="355" y="134"/>
                    </a:moveTo>
                    <a:lnTo>
                      <a:pt x="364" y="136"/>
                    </a:lnTo>
                    <a:lnTo>
                      <a:pt x="373" y="141"/>
                    </a:lnTo>
                    <a:lnTo>
                      <a:pt x="379" y="149"/>
                    </a:lnTo>
                    <a:lnTo>
                      <a:pt x="381" y="159"/>
                    </a:lnTo>
                    <a:lnTo>
                      <a:pt x="381" y="227"/>
                    </a:lnTo>
                    <a:lnTo>
                      <a:pt x="448" y="227"/>
                    </a:lnTo>
                    <a:lnTo>
                      <a:pt x="459" y="229"/>
                    </a:lnTo>
                    <a:lnTo>
                      <a:pt x="467" y="234"/>
                    </a:lnTo>
                    <a:lnTo>
                      <a:pt x="472" y="243"/>
                    </a:lnTo>
                    <a:lnTo>
                      <a:pt x="474" y="253"/>
                    </a:lnTo>
                    <a:lnTo>
                      <a:pt x="472" y="263"/>
                    </a:lnTo>
                    <a:lnTo>
                      <a:pt x="467" y="271"/>
                    </a:lnTo>
                    <a:lnTo>
                      <a:pt x="459" y="278"/>
                    </a:lnTo>
                    <a:lnTo>
                      <a:pt x="448" y="279"/>
                    </a:lnTo>
                    <a:lnTo>
                      <a:pt x="381" y="279"/>
                    </a:lnTo>
                    <a:lnTo>
                      <a:pt x="381" y="347"/>
                    </a:lnTo>
                    <a:lnTo>
                      <a:pt x="379" y="357"/>
                    </a:lnTo>
                    <a:lnTo>
                      <a:pt x="373" y="366"/>
                    </a:lnTo>
                    <a:lnTo>
                      <a:pt x="364" y="371"/>
                    </a:lnTo>
                    <a:lnTo>
                      <a:pt x="355" y="373"/>
                    </a:lnTo>
                    <a:lnTo>
                      <a:pt x="344" y="371"/>
                    </a:lnTo>
                    <a:lnTo>
                      <a:pt x="336" y="366"/>
                    </a:lnTo>
                    <a:lnTo>
                      <a:pt x="330" y="357"/>
                    </a:lnTo>
                    <a:lnTo>
                      <a:pt x="328" y="347"/>
                    </a:lnTo>
                    <a:lnTo>
                      <a:pt x="328" y="279"/>
                    </a:lnTo>
                    <a:lnTo>
                      <a:pt x="260" y="279"/>
                    </a:lnTo>
                    <a:lnTo>
                      <a:pt x="251" y="278"/>
                    </a:lnTo>
                    <a:lnTo>
                      <a:pt x="242" y="271"/>
                    </a:lnTo>
                    <a:lnTo>
                      <a:pt x="237" y="263"/>
                    </a:lnTo>
                    <a:lnTo>
                      <a:pt x="235" y="253"/>
                    </a:lnTo>
                    <a:lnTo>
                      <a:pt x="237" y="243"/>
                    </a:lnTo>
                    <a:lnTo>
                      <a:pt x="242" y="234"/>
                    </a:lnTo>
                    <a:lnTo>
                      <a:pt x="251" y="229"/>
                    </a:lnTo>
                    <a:lnTo>
                      <a:pt x="260" y="227"/>
                    </a:lnTo>
                    <a:lnTo>
                      <a:pt x="328" y="227"/>
                    </a:lnTo>
                    <a:lnTo>
                      <a:pt x="328" y="159"/>
                    </a:lnTo>
                    <a:lnTo>
                      <a:pt x="330" y="149"/>
                    </a:lnTo>
                    <a:lnTo>
                      <a:pt x="336" y="141"/>
                    </a:lnTo>
                    <a:lnTo>
                      <a:pt x="344" y="136"/>
                    </a:lnTo>
                    <a:lnTo>
                      <a:pt x="355" y="134"/>
                    </a:lnTo>
                    <a:close/>
                    <a:moveTo>
                      <a:pt x="333" y="65"/>
                    </a:moveTo>
                    <a:lnTo>
                      <a:pt x="300" y="71"/>
                    </a:lnTo>
                    <a:lnTo>
                      <a:pt x="269" y="83"/>
                    </a:lnTo>
                    <a:lnTo>
                      <a:pt x="240" y="100"/>
                    </a:lnTo>
                    <a:lnTo>
                      <a:pt x="216" y="120"/>
                    </a:lnTo>
                    <a:lnTo>
                      <a:pt x="195" y="145"/>
                    </a:lnTo>
                    <a:lnTo>
                      <a:pt x="178" y="173"/>
                    </a:lnTo>
                    <a:lnTo>
                      <a:pt x="167" y="205"/>
                    </a:lnTo>
                    <a:lnTo>
                      <a:pt x="161" y="237"/>
                    </a:lnTo>
                    <a:lnTo>
                      <a:pt x="161" y="271"/>
                    </a:lnTo>
                    <a:lnTo>
                      <a:pt x="166" y="305"/>
                    </a:lnTo>
                    <a:lnTo>
                      <a:pt x="178" y="337"/>
                    </a:lnTo>
                    <a:lnTo>
                      <a:pt x="195" y="365"/>
                    </a:lnTo>
                    <a:lnTo>
                      <a:pt x="216" y="390"/>
                    </a:lnTo>
                    <a:lnTo>
                      <a:pt x="241" y="411"/>
                    </a:lnTo>
                    <a:lnTo>
                      <a:pt x="269" y="427"/>
                    </a:lnTo>
                    <a:lnTo>
                      <a:pt x="300" y="439"/>
                    </a:lnTo>
                    <a:lnTo>
                      <a:pt x="332" y="444"/>
                    </a:lnTo>
                    <a:lnTo>
                      <a:pt x="367" y="445"/>
                    </a:lnTo>
                    <a:lnTo>
                      <a:pt x="401" y="439"/>
                    </a:lnTo>
                    <a:lnTo>
                      <a:pt x="432" y="427"/>
                    </a:lnTo>
                    <a:lnTo>
                      <a:pt x="461" y="410"/>
                    </a:lnTo>
                    <a:lnTo>
                      <a:pt x="485" y="389"/>
                    </a:lnTo>
                    <a:lnTo>
                      <a:pt x="506" y="365"/>
                    </a:lnTo>
                    <a:lnTo>
                      <a:pt x="523" y="336"/>
                    </a:lnTo>
                    <a:lnTo>
                      <a:pt x="534" y="305"/>
                    </a:lnTo>
                    <a:lnTo>
                      <a:pt x="540" y="272"/>
                    </a:lnTo>
                    <a:lnTo>
                      <a:pt x="540" y="238"/>
                    </a:lnTo>
                    <a:lnTo>
                      <a:pt x="535" y="205"/>
                    </a:lnTo>
                    <a:lnTo>
                      <a:pt x="523" y="173"/>
                    </a:lnTo>
                    <a:lnTo>
                      <a:pt x="506" y="144"/>
                    </a:lnTo>
                    <a:lnTo>
                      <a:pt x="485" y="120"/>
                    </a:lnTo>
                    <a:lnTo>
                      <a:pt x="460" y="99"/>
                    </a:lnTo>
                    <a:lnTo>
                      <a:pt x="432" y="83"/>
                    </a:lnTo>
                    <a:lnTo>
                      <a:pt x="401" y="71"/>
                    </a:lnTo>
                    <a:lnTo>
                      <a:pt x="368" y="65"/>
                    </a:lnTo>
                    <a:lnTo>
                      <a:pt x="333" y="65"/>
                    </a:lnTo>
                    <a:close/>
                    <a:moveTo>
                      <a:pt x="366" y="0"/>
                    </a:moveTo>
                    <a:lnTo>
                      <a:pt x="402" y="5"/>
                    </a:lnTo>
                    <a:lnTo>
                      <a:pt x="437" y="15"/>
                    </a:lnTo>
                    <a:lnTo>
                      <a:pt x="470" y="30"/>
                    </a:lnTo>
                    <a:lnTo>
                      <a:pt x="501" y="49"/>
                    </a:lnTo>
                    <a:lnTo>
                      <a:pt x="529" y="71"/>
                    </a:lnTo>
                    <a:lnTo>
                      <a:pt x="552" y="97"/>
                    </a:lnTo>
                    <a:lnTo>
                      <a:pt x="572" y="127"/>
                    </a:lnTo>
                    <a:lnTo>
                      <a:pt x="588" y="160"/>
                    </a:lnTo>
                    <a:lnTo>
                      <a:pt x="600" y="195"/>
                    </a:lnTo>
                    <a:lnTo>
                      <a:pt x="605" y="233"/>
                    </a:lnTo>
                    <a:lnTo>
                      <a:pt x="606" y="266"/>
                    </a:lnTo>
                    <a:lnTo>
                      <a:pt x="603" y="300"/>
                    </a:lnTo>
                    <a:lnTo>
                      <a:pt x="594" y="332"/>
                    </a:lnTo>
                    <a:lnTo>
                      <a:pt x="583" y="362"/>
                    </a:lnTo>
                    <a:lnTo>
                      <a:pt x="567" y="392"/>
                    </a:lnTo>
                    <a:lnTo>
                      <a:pt x="547" y="419"/>
                    </a:lnTo>
                    <a:lnTo>
                      <a:pt x="523" y="444"/>
                    </a:lnTo>
                    <a:lnTo>
                      <a:pt x="497" y="464"/>
                    </a:lnTo>
                    <a:lnTo>
                      <a:pt x="469" y="481"/>
                    </a:lnTo>
                    <a:lnTo>
                      <a:pt x="438" y="495"/>
                    </a:lnTo>
                    <a:lnTo>
                      <a:pt x="407" y="504"/>
                    </a:lnTo>
                    <a:lnTo>
                      <a:pt x="373" y="510"/>
                    </a:lnTo>
                    <a:lnTo>
                      <a:pt x="336" y="510"/>
                    </a:lnTo>
                    <a:lnTo>
                      <a:pt x="298" y="506"/>
                    </a:lnTo>
                    <a:lnTo>
                      <a:pt x="264" y="495"/>
                    </a:lnTo>
                    <a:lnTo>
                      <a:pt x="231" y="480"/>
                    </a:lnTo>
                    <a:lnTo>
                      <a:pt x="201" y="461"/>
                    </a:lnTo>
                    <a:lnTo>
                      <a:pt x="173" y="439"/>
                    </a:lnTo>
                    <a:lnTo>
                      <a:pt x="149" y="412"/>
                    </a:lnTo>
                    <a:lnTo>
                      <a:pt x="129" y="383"/>
                    </a:lnTo>
                    <a:lnTo>
                      <a:pt x="113" y="350"/>
                    </a:lnTo>
                    <a:lnTo>
                      <a:pt x="102" y="315"/>
                    </a:lnTo>
                    <a:lnTo>
                      <a:pt x="96" y="278"/>
                    </a:lnTo>
                    <a:lnTo>
                      <a:pt x="95" y="244"/>
                    </a:lnTo>
                    <a:lnTo>
                      <a:pt x="99" y="210"/>
                    </a:lnTo>
                    <a:lnTo>
                      <a:pt x="107" y="178"/>
                    </a:lnTo>
                    <a:lnTo>
                      <a:pt x="119" y="147"/>
                    </a:lnTo>
                    <a:lnTo>
                      <a:pt x="135" y="118"/>
                    </a:lnTo>
                    <a:lnTo>
                      <a:pt x="155" y="91"/>
                    </a:lnTo>
                    <a:lnTo>
                      <a:pt x="179" y="67"/>
                    </a:lnTo>
                    <a:lnTo>
                      <a:pt x="204" y="46"/>
                    </a:lnTo>
                    <a:lnTo>
                      <a:pt x="233" y="29"/>
                    </a:lnTo>
                    <a:lnTo>
                      <a:pt x="264" y="15"/>
                    </a:lnTo>
                    <a:lnTo>
                      <a:pt x="295" y="5"/>
                    </a:lnTo>
                    <a:lnTo>
                      <a:pt x="328" y="1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31"/>
            <p:cNvSpPr txBox="1"/>
            <p:nvPr/>
          </p:nvSpPr>
          <p:spPr>
            <a:xfrm flipH="1">
              <a:off x="2259793" y="2492237"/>
              <a:ext cx="2412257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8086/8088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2" name="TextBox 32"/>
          <p:cNvSpPr txBox="1"/>
          <p:nvPr/>
        </p:nvSpPr>
        <p:spPr>
          <a:xfrm>
            <a:off x="6085470" y="2253165"/>
            <a:ext cx="4847669" cy="3432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00B0F0"/>
                </a:solidFill>
                <a:cs typeface="+mn-ea"/>
                <a:sym typeface="+mn-lt"/>
              </a:rPr>
              <a:t>使用</a:t>
            </a:r>
            <a:r>
              <a:rPr lang="en-US" altLang="zh-CN" sz="1400" dirty="0">
                <a:solidFill>
                  <a:srgbClr val="00B0F0"/>
                </a:solidFill>
                <a:cs typeface="+mn-ea"/>
                <a:sym typeface="+mn-lt"/>
              </a:rPr>
              <a:t>8086/8088</a:t>
            </a:r>
            <a:r>
              <a:rPr lang="zh-CN" altLang="en-US" sz="1400" dirty="0">
                <a:solidFill>
                  <a:srgbClr val="00B0F0"/>
                </a:solidFill>
                <a:cs typeface="+mn-ea"/>
                <a:sym typeface="+mn-lt"/>
              </a:rPr>
              <a:t>汇编语言作为目标代码</a:t>
            </a:r>
            <a:endParaRPr lang="zh-CN" altLang="en-US" sz="1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25688" y="3368581"/>
            <a:ext cx="4680469" cy="993553"/>
            <a:chOff x="1125688" y="3368581"/>
            <a:chExt cx="4680469" cy="993553"/>
          </a:xfrm>
        </p:grpSpPr>
        <p:grpSp>
          <p:nvGrpSpPr>
            <p:cNvPr id="9" name="组合 8"/>
            <p:cNvGrpSpPr/>
            <p:nvPr/>
          </p:nvGrpSpPr>
          <p:grpSpPr>
            <a:xfrm>
              <a:off x="1125688" y="3368581"/>
              <a:ext cx="4680469" cy="993553"/>
              <a:chOff x="966196" y="1959766"/>
              <a:chExt cx="4680469" cy="993553"/>
            </a:xfrm>
          </p:grpSpPr>
          <p:sp>
            <p:nvSpPr>
              <p:cNvPr id="10" name="Freeform 32"/>
              <p:cNvSpPr>
                <a:spLocks noEditPoints="1"/>
              </p:cNvSpPr>
              <p:nvPr/>
            </p:nvSpPr>
            <p:spPr bwMode="auto">
              <a:xfrm>
                <a:off x="966196" y="1959766"/>
                <a:ext cx="4680469" cy="993553"/>
              </a:xfrm>
              <a:custGeom>
                <a:avLst/>
                <a:gdLst>
                  <a:gd name="T0" fmla="*/ 1019 w 1173"/>
                  <a:gd name="T1" fmla="*/ 21 h 249"/>
                  <a:gd name="T2" fmla="*/ 972 w 1173"/>
                  <a:gd name="T3" fmla="*/ 49 h 249"/>
                  <a:gd name="T4" fmla="*/ 944 w 1173"/>
                  <a:gd name="T5" fmla="*/ 96 h 249"/>
                  <a:gd name="T6" fmla="*/ 944 w 1173"/>
                  <a:gd name="T7" fmla="*/ 153 h 249"/>
                  <a:gd name="T8" fmla="*/ 972 w 1173"/>
                  <a:gd name="T9" fmla="*/ 201 h 249"/>
                  <a:gd name="T10" fmla="*/ 1019 w 1173"/>
                  <a:gd name="T11" fmla="*/ 228 h 249"/>
                  <a:gd name="T12" fmla="*/ 1077 w 1173"/>
                  <a:gd name="T13" fmla="*/ 228 h 249"/>
                  <a:gd name="T14" fmla="*/ 1124 w 1173"/>
                  <a:gd name="T15" fmla="*/ 201 h 249"/>
                  <a:gd name="T16" fmla="*/ 1152 w 1173"/>
                  <a:gd name="T17" fmla="*/ 153 h 249"/>
                  <a:gd name="T18" fmla="*/ 1152 w 1173"/>
                  <a:gd name="T19" fmla="*/ 96 h 249"/>
                  <a:gd name="T20" fmla="*/ 1124 w 1173"/>
                  <a:gd name="T21" fmla="*/ 49 h 249"/>
                  <a:gd name="T22" fmla="*/ 1077 w 1173"/>
                  <a:gd name="T23" fmla="*/ 21 h 249"/>
                  <a:gd name="T24" fmla="*/ 124 w 1173"/>
                  <a:gd name="T25" fmla="*/ 17 h 249"/>
                  <a:gd name="T26" fmla="*/ 70 w 1173"/>
                  <a:gd name="T27" fmla="*/ 31 h 249"/>
                  <a:gd name="T28" fmla="*/ 31 w 1173"/>
                  <a:gd name="T29" fmla="*/ 70 h 249"/>
                  <a:gd name="T30" fmla="*/ 17 w 1173"/>
                  <a:gd name="T31" fmla="*/ 125 h 249"/>
                  <a:gd name="T32" fmla="*/ 31 w 1173"/>
                  <a:gd name="T33" fmla="*/ 180 h 249"/>
                  <a:gd name="T34" fmla="*/ 70 w 1173"/>
                  <a:gd name="T35" fmla="*/ 218 h 249"/>
                  <a:gd name="T36" fmla="*/ 124 w 1173"/>
                  <a:gd name="T37" fmla="*/ 232 h 249"/>
                  <a:gd name="T38" fmla="*/ 180 w 1173"/>
                  <a:gd name="T39" fmla="*/ 218 h 249"/>
                  <a:gd name="T40" fmla="*/ 218 w 1173"/>
                  <a:gd name="T41" fmla="*/ 180 h 249"/>
                  <a:gd name="T42" fmla="*/ 232 w 1173"/>
                  <a:gd name="T43" fmla="*/ 125 h 249"/>
                  <a:gd name="T44" fmla="*/ 218 w 1173"/>
                  <a:gd name="T45" fmla="*/ 70 h 249"/>
                  <a:gd name="T46" fmla="*/ 180 w 1173"/>
                  <a:gd name="T47" fmla="*/ 31 h 249"/>
                  <a:gd name="T48" fmla="*/ 124 w 1173"/>
                  <a:gd name="T49" fmla="*/ 17 h 249"/>
                  <a:gd name="T50" fmla="*/ 157 w 1173"/>
                  <a:gd name="T51" fmla="*/ 5 h 249"/>
                  <a:gd name="T52" fmla="*/ 890 w 1173"/>
                  <a:gd name="T53" fmla="*/ 5 h 249"/>
                  <a:gd name="T54" fmla="*/ 1049 w 1173"/>
                  <a:gd name="T55" fmla="*/ 0 h 249"/>
                  <a:gd name="T56" fmla="*/ 1112 w 1173"/>
                  <a:gd name="T57" fmla="*/ 17 h 249"/>
                  <a:gd name="T58" fmla="*/ 1155 w 1173"/>
                  <a:gd name="T59" fmla="*/ 63 h 249"/>
                  <a:gd name="T60" fmla="*/ 1173 w 1173"/>
                  <a:gd name="T61" fmla="*/ 125 h 249"/>
                  <a:gd name="T62" fmla="*/ 1155 w 1173"/>
                  <a:gd name="T63" fmla="*/ 188 h 249"/>
                  <a:gd name="T64" fmla="*/ 1112 w 1173"/>
                  <a:gd name="T65" fmla="*/ 232 h 249"/>
                  <a:gd name="T66" fmla="*/ 1049 w 1173"/>
                  <a:gd name="T67" fmla="*/ 249 h 249"/>
                  <a:gd name="T68" fmla="*/ 368 w 1173"/>
                  <a:gd name="T69" fmla="*/ 244 h 249"/>
                  <a:gd name="T70" fmla="*/ 157 w 1173"/>
                  <a:gd name="T71" fmla="*/ 244 h 249"/>
                  <a:gd name="T72" fmla="*/ 91 w 1173"/>
                  <a:gd name="T73" fmla="*/ 244 h 249"/>
                  <a:gd name="T74" fmla="*/ 37 w 1173"/>
                  <a:gd name="T75" fmla="*/ 213 h 249"/>
                  <a:gd name="T76" fmla="*/ 5 w 1173"/>
                  <a:gd name="T77" fmla="*/ 159 h 249"/>
                  <a:gd name="T78" fmla="*/ 5 w 1173"/>
                  <a:gd name="T79" fmla="*/ 92 h 249"/>
                  <a:gd name="T80" fmla="*/ 37 w 1173"/>
                  <a:gd name="T81" fmla="*/ 36 h 249"/>
                  <a:gd name="T82" fmla="*/ 91 w 1173"/>
                  <a:gd name="T83" fmla="*/ 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3" h="249">
                    <a:moveTo>
                      <a:pt x="1049" y="17"/>
                    </a:moveTo>
                    <a:lnTo>
                      <a:pt x="1019" y="21"/>
                    </a:lnTo>
                    <a:lnTo>
                      <a:pt x="995" y="31"/>
                    </a:lnTo>
                    <a:lnTo>
                      <a:pt x="972" y="49"/>
                    </a:lnTo>
                    <a:lnTo>
                      <a:pt x="955" y="70"/>
                    </a:lnTo>
                    <a:lnTo>
                      <a:pt x="944" y="96"/>
                    </a:lnTo>
                    <a:lnTo>
                      <a:pt x="941" y="125"/>
                    </a:lnTo>
                    <a:lnTo>
                      <a:pt x="944" y="153"/>
                    </a:lnTo>
                    <a:lnTo>
                      <a:pt x="955" y="180"/>
                    </a:lnTo>
                    <a:lnTo>
                      <a:pt x="972" y="201"/>
                    </a:lnTo>
                    <a:lnTo>
                      <a:pt x="995" y="218"/>
                    </a:lnTo>
                    <a:lnTo>
                      <a:pt x="1019" y="228"/>
                    </a:lnTo>
                    <a:lnTo>
                      <a:pt x="1049" y="232"/>
                    </a:lnTo>
                    <a:lnTo>
                      <a:pt x="1077" y="228"/>
                    </a:lnTo>
                    <a:lnTo>
                      <a:pt x="1103" y="218"/>
                    </a:lnTo>
                    <a:lnTo>
                      <a:pt x="1124" y="201"/>
                    </a:lnTo>
                    <a:lnTo>
                      <a:pt x="1142" y="180"/>
                    </a:lnTo>
                    <a:lnTo>
                      <a:pt x="1152" y="153"/>
                    </a:lnTo>
                    <a:lnTo>
                      <a:pt x="1155" y="125"/>
                    </a:lnTo>
                    <a:lnTo>
                      <a:pt x="1152" y="96"/>
                    </a:lnTo>
                    <a:lnTo>
                      <a:pt x="1142" y="70"/>
                    </a:lnTo>
                    <a:lnTo>
                      <a:pt x="1124" y="49"/>
                    </a:lnTo>
                    <a:lnTo>
                      <a:pt x="1103" y="31"/>
                    </a:lnTo>
                    <a:lnTo>
                      <a:pt x="1077" y="21"/>
                    </a:lnTo>
                    <a:lnTo>
                      <a:pt x="1049" y="17"/>
                    </a:lnTo>
                    <a:close/>
                    <a:moveTo>
                      <a:pt x="124" y="17"/>
                    </a:moveTo>
                    <a:lnTo>
                      <a:pt x="96" y="21"/>
                    </a:lnTo>
                    <a:lnTo>
                      <a:pt x="70" y="31"/>
                    </a:lnTo>
                    <a:lnTo>
                      <a:pt x="49" y="49"/>
                    </a:lnTo>
                    <a:lnTo>
                      <a:pt x="31" y="70"/>
                    </a:lnTo>
                    <a:lnTo>
                      <a:pt x="21" y="96"/>
                    </a:lnTo>
                    <a:lnTo>
                      <a:pt x="17" y="125"/>
                    </a:lnTo>
                    <a:lnTo>
                      <a:pt x="21" y="153"/>
                    </a:lnTo>
                    <a:lnTo>
                      <a:pt x="31" y="180"/>
                    </a:lnTo>
                    <a:lnTo>
                      <a:pt x="49" y="201"/>
                    </a:lnTo>
                    <a:lnTo>
                      <a:pt x="70" y="218"/>
                    </a:lnTo>
                    <a:lnTo>
                      <a:pt x="96" y="228"/>
                    </a:lnTo>
                    <a:lnTo>
                      <a:pt x="124" y="232"/>
                    </a:lnTo>
                    <a:lnTo>
                      <a:pt x="154" y="228"/>
                    </a:lnTo>
                    <a:lnTo>
                      <a:pt x="180" y="218"/>
                    </a:lnTo>
                    <a:lnTo>
                      <a:pt x="201" y="201"/>
                    </a:lnTo>
                    <a:lnTo>
                      <a:pt x="218" y="180"/>
                    </a:lnTo>
                    <a:lnTo>
                      <a:pt x="229" y="153"/>
                    </a:lnTo>
                    <a:lnTo>
                      <a:pt x="232" y="125"/>
                    </a:lnTo>
                    <a:lnTo>
                      <a:pt x="229" y="96"/>
                    </a:lnTo>
                    <a:lnTo>
                      <a:pt x="218" y="70"/>
                    </a:lnTo>
                    <a:lnTo>
                      <a:pt x="201" y="49"/>
                    </a:lnTo>
                    <a:lnTo>
                      <a:pt x="180" y="31"/>
                    </a:lnTo>
                    <a:lnTo>
                      <a:pt x="154" y="21"/>
                    </a:lnTo>
                    <a:lnTo>
                      <a:pt x="124" y="17"/>
                    </a:lnTo>
                    <a:close/>
                    <a:moveTo>
                      <a:pt x="124" y="0"/>
                    </a:moveTo>
                    <a:lnTo>
                      <a:pt x="157" y="5"/>
                    </a:lnTo>
                    <a:lnTo>
                      <a:pt x="890" y="5"/>
                    </a:lnTo>
                    <a:lnTo>
                      <a:pt x="890" y="5"/>
                    </a:lnTo>
                    <a:lnTo>
                      <a:pt x="1016" y="5"/>
                    </a:lnTo>
                    <a:lnTo>
                      <a:pt x="1049" y="0"/>
                    </a:lnTo>
                    <a:lnTo>
                      <a:pt x="1082" y="5"/>
                    </a:lnTo>
                    <a:lnTo>
                      <a:pt x="1112" y="17"/>
                    </a:lnTo>
                    <a:lnTo>
                      <a:pt x="1136" y="36"/>
                    </a:lnTo>
                    <a:lnTo>
                      <a:pt x="1155" y="63"/>
                    </a:lnTo>
                    <a:lnTo>
                      <a:pt x="1169" y="92"/>
                    </a:lnTo>
                    <a:lnTo>
                      <a:pt x="1173" y="125"/>
                    </a:lnTo>
                    <a:lnTo>
                      <a:pt x="1169" y="159"/>
                    </a:lnTo>
                    <a:lnTo>
                      <a:pt x="1155" y="188"/>
                    </a:lnTo>
                    <a:lnTo>
                      <a:pt x="1136" y="213"/>
                    </a:lnTo>
                    <a:lnTo>
                      <a:pt x="1112" y="232"/>
                    </a:lnTo>
                    <a:lnTo>
                      <a:pt x="1082" y="244"/>
                    </a:lnTo>
                    <a:lnTo>
                      <a:pt x="1049" y="249"/>
                    </a:lnTo>
                    <a:lnTo>
                      <a:pt x="1016" y="244"/>
                    </a:lnTo>
                    <a:lnTo>
                      <a:pt x="368" y="244"/>
                    </a:lnTo>
                    <a:lnTo>
                      <a:pt x="368" y="244"/>
                    </a:lnTo>
                    <a:lnTo>
                      <a:pt x="157" y="244"/>
                    </a:lnTo>
                    <a:lnTo>
                      <a:pt x="124" y="249"/>
                    </a:lnTo>
                    <a:lnTo>
                      <a:pt x="91" y="244"/>
                    </a:lnTo>
                    <a:lnTo>
                      <a:pt x="61" y="232"/>
                    </a:lnTo>
                    <a:lnTo>
                      <a:pt x="37" y="213"/>
                    </a:lnTo>
                    <a:lnTo>
                      <a:pt x="17" y="188"/>
                    </a:lnTo>
                    <a:lnTo>
                      <a:pt x="5" y="159"/>
                    </a:lnTo>
                    <a:lnTo>
                      <a:pt x="0" y="125"/>
                    </a:lnTo>
                    <a:lnTo>
                      <a:pt x="5" y="92"/>
                    </a:lnTo>
                    <a:lnTo>
                      <a:pt x="17" y="63"/>
                    </a:lnTo>
                    <a:lnTo>
                      <a:pt x="37" y="36"/>
                    </a:lnTo>
                    <a:lnTo>
                      <a:pt x="61" y="17"/>
                    </a:lnTo>
                    <a:lnTo>
                      <a:pt x="91" y="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006EFE">
                  <a:alpha val="19000"/>
                </a:srgbClr>
              </a:solidFill>
              <a:ln w="0">
                <a:noFill/>
                <a:prstDash val="solid"/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43"/>
              <p:cNvSpPr>
                <a:spLocks noEditPoints="1"/>
              </p:cNvSpPr>
              <p:nvPr/>
            </p:nvSpPr>
            <p:spPr bwMode="auto">
              <a:xfrm>
                <a:off x="1245509" y="2257849"/>
                <a:ext cx="367095" cy="397384"/>
              </a:xfrm>
              <a:custGeom>
                <a:avLst/>
                <a:gdLst>
                  <a:gd name="T0" fmla="*/ 97 w 606"/>
                  <a:gd name="T1" fmla="*/ 466 h 656"/>
                  <a:gd name="T2" fmla="*/ 24 w 606"/>
                  <a:gd name="T3" fmla="*/ 564 h 656"/>
                  <a:gd name="T4" fmla="*/ 31 w 606"/>
                  <a:gd name="T5" fmla="*/ 605 h 656"/>
                  <a:gd name="T6" fmla="*/ 55 w 606"/>
                  <a:gd name="T7" fmla="*/ 619 h 656"/>
                  <a:gd name="T8" fmla="*/ 61 w 606"/>
                  <a:gd name="T9" fmla="*/ 604 h 656"/>
                  <a:gd name="T10" fmla="*/ 48 w 606"/>
                  <a:gd name="T11" fmla="*/ 584 h 656"/>
                  <a:gd name="T12" fmla="*/ 54 w 606"/>
                  <a:gd name="T13" fmla="*/ 556 h 656"/>
                  <a:gd name="T14" fmla="*/ 118 w 606"/>
                  <a:gd name="T15" fmla="*/ 471 h 656"/>
                  <a:gd name="T16" fmla="*/ 109 w 606"/>
                  <a:gd name="T17" fmla="*/ 419 h 656"/>
                  <a:gd name="T18" fmla="*/ 196 w 606"/>
                  <a:gd name="T19" fmla="*/ 501 h 656"/>
                  <a:gd name="T20" fmla="*/ 125 w 606"/>
                  <a:gd name="T21" fmla="*/ 642 h 656"/>
                  <a:gd name="T22" fmla="*/ 64 w 606"/>
                  <a:gd name="T23" fmla="*/ 655 h 656"/>
                  <a:gd name="T24" fmla="*/ 14 w 606"/>
                  <a:gd name="T25" fmla="*/ 624 h 656"/>
                  <a:gd name="T26" fmla="*/ 0 w 606"/>
                  <a:gd name="T27" fmla="*/ 574 h 656"/>
                  <a:gd name="T28" fmla="*/ 18 w 606"/>
                  <a:gd name="T29" fmla="*/ 526 h 656"/>
                  <a:gd name="T30" fmla="*/ 364 w 606"/>
                  <a:gd name="T31" fmla="*/ 136 h 656"/>
                  <a:gd name="T32" fmla="*/ 381 w 606"/>
                  <a:gd name="T33" fmla="*/ 159 h 656"/>
                  <a:gd name="T34" fmla="*/ 459 w 606"/>
                  <a:gd name="T35" fmla="*/ 229 h 656"/>
                  <a:gd name="T36" fmla="*/ 474 w 606"/>
                  <a:gd name="T37" fmla="*/ 253 h 656"/>
                  <a:gd name="T38" fmla="*/ 459 w 606"/>
                  <a:gd name="T39" fmla="*/ 278 h 656"/>
                  <a:gd name="T40" fmla="*/ 381 w 606"/>
                  <a:gd name="T41" fmla="*/ 347 h 656"/>
                  <a:gd name="T42" fmla="*/ 364 w 606"/>
                  <a:gd name="T43" fmla="*/ 371 h 656"/>
                  <a:gd name="T44" fmla="*/ 336 w 606"/>
                  <a:gd name="T45" fmla="*/ 366 h 656"/>
                  <a:gd name="T46" fmla="*/ 328 w 606"/>
                  <a:gd name="T47" fmla="*/ 279 h 656"/>
                  <a:gd name="T48" fmla="*/ 242 w 606"/>
                  <a:gd name="T49" fmla="*/ 271 h 656"/>
                  <a:gd name="T50" fmla="*/ 237 w 606"/>
                  <a:gd name="T51" fmla="*/ 243 h 656"/>
                  <a:gd name="T52" fmla="*/ 260 w 606"/>
                  <a:gd name="T53" fmla="*/ 227 h 656"/>
                  <a:gd name="T54" fmla="*/ 330 w 606"/>
                  <a:gd name="T55" fmla="*/ 149 h 656"/>
                  <a:gd name="T56" fmla="*/ 355 w 606"/>
                  <a:gd name="T57" fmla="*/ 134 h 656"/>
                  <a:gd name="T58" fmla="*/ 269 w 606"/>
                  <a:gd name="T59" fmla="*/ 83 h 656"/>
                  <a:gd name="T60" fmla="*/ 195 w 606"/>
                  <a:gd name="T61" fmla="*/ 145 h 656"/>
                  <a:gd name="T62" fmla="*/ 161 w 606"/>
                  <a:gd name="T63" fmla="*/ 237 h 656"/>
                  <a:gd name="T64" fmla="*/ 178 w 606"/>
                  <a:gd name="T65" fmla="*/ 337 h 656"/>
                  <a:gd name="T66" fmla="*/ 241 w 606"/>
                  <a:gd name="T67" fmla="*/ 411 h 656"/>
                  <a:gd name="T68" fmla="*/ 332 w 606"/>
                  <a:gd name="T69" fmla="*/ 444 h 656"/>
                  <a:gd name="T70" fmla="*/ 432 w 606"/>
                  <a:gd name="T71" fmla="*/ 427 h 656"/>
                  <a:gd name="T72" fmla="*/ 506 w 606"/>
                  <a:gd name="T73" fmla="*/ 365 h 656"/>
                  <a:gd name="T74" fmla="*/ 540 w 606"/>
                  <a:gd name="T75" fmla="*/ 272 h 656"/>
                  <a:gd name="T76" fmla="*/ 523 w 606"/>
                  <a:gd name="T77" fmla="*/ 173 h 656"/>
                  <a:gd name="T78" fmla="*/ 460 w 606"/>
                  <a:gd name="T79" fmla="*/ 99 h 656"/>
                  <a:gd name="T80" fmla="*/ 368 w 606"/>
                  <a:gd name="T81" fmla="*/ 65 h 656"/>
                  <a:gd name="T82" fmla="*/ 402 w 606"/>
                  <a:gd name="T83" fmla="*/ 5 h 656"/>
                  <a:gd name="T84" fmla="*/ 501 w 606"/>
                  <a:gd name="T85" fmla="*/ 49 h 656"/>
                  <a:gd name="T86" fmla="*/ 572 w 606"/>
                  <a:gd name="T87" fmla="*/ 127 h 656"/>
                  <a:gd name="T88" fmla="*/ 605 w 606"/>
                  <a:gd name="T89" fmla="*/ 233 h 656"/>
                  <a:gd name="T90" fmla="*/ 594 w 606"/>
                  <a:gd name="T91" fmla="*/ 332 h 656"/>
                  <a:gd name="T92" fmla="*/ 547 w 606"/>
                  <a:gd name="T93" fmla="*/ 419 h 656"/>
                  <a:gd name="T94" fmla="*/ 469 w 606"/>
                  <a:gd name="T95" fmla="*/ 481 h 656"/>
                  <a:gd name="T96" fmla="*/ 373 w 606"/>
                  <a:gd name="T97" fmla="*/ 510 h 656"/>
                  <a:gd name="T98" fmla="*/ 264 w 606"/>
                  <a:gd name="T99" fmla="*/ 495 h 656"/>
                  <a:gd name="T100" fmla="*/ 173 w 606"/>
                  <a:gd name="T101" fmla="*/ 439 h 656"/>
                  <a:gd name="T102" fmla="*/ 113 w 606"/>
                  <a:gd name="T103" fmla="*/ 350 h 656"/>
                  <a:gd name="T104" fmla="*/ 95 w 606"/>
                  <a:gd name="T105" fmla="*/ 244 h 656"/>
                  <a:gd name="T106" fmla="*/ 119 w 606"/>
                  <a:gd name="T107" fmla="*/ 147 h 656"/>
                  <a:gd name="T108" fmla="*/ 179 w 606"/>
                  <a:gd name="T109" fmla="*/ 67 h 656"/>
                  <a:gd name="T110" fmla="*/ 264 w 606"/>
                  <a:gd name="T111" fmla="*/ 15 h 656"/>
                  <a:gd name="T112" fmla="*/ 366 w 606"/>
                  <a:gd name="T113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06" h="656">
                    <a:moveTo>
                      <a:pt x="108" y="462"/>
                    </a:moveTo>
                    <a:lnTo>
                      <a:pt x="102" y="463"/>
                    </a:lnTo>
                    <a:lnTo>
                      <a:pt x="97" y="466"/>
                    </a:lnTo>
                    <a:lnTo>
                      <a:pt x="35" y="540"/>
                    </a:lnTo>
                    <a:lnTo>
                      <a:pt x="28" y="552"/>
                    </a:lnTo>
                    <a:lnTo>
                      <a:pt x="24" y="564"/>
                    </a:lnTo>
                    <a:lnTo>
                      <a:pt x="22" y="575"/>
                    </a:lnTo>
                    <a:lnTo>
                      <a:pt x="24" y="591"/>
                    </a:lnTo>
                    <a:lnTo>
                      <a:pt x="31" y="605"/>
                    </a:lnTo>
                    <a:lnTo>
                      <a:pt x="42" y="618"/>
                    </a:lnTo>
                    <a:lnTo>
                      <a:pt x="48" y="621"/>
                    </a:lnTo>
                    <a:lnTo>
                      <a:pt x="55" y="619"/>
                    </a:lnTo>
                    <a:lnTo>
                      <a:pt x="59" y="616"/>
                    </a:lnTo>
                    <a:lnTo>
                      <a:pt x="62" y="610"/>
                    </a:lnTo>
                    <a:lnTo>
                      <a:pt x="61" y="604"/>
                    </a:lnTo>
                    <a:lnTo>
                      <a:pt x="58" y="599"/>
                    </a:lnTo>
                    <a:lnTo>
                      <a:pt x="52" y="592"/>
                    </a:lnTo>
                    <a:lnTo>
                      <a:pt x="48" y="584"/>
                    </a:lnTo>
                    <a:lnTo>
                      <a:pt x="47" y="575"/>
                    </a:lnTo>
                    <a:lnTo>
                      <a:pt x="48" y="566"/>
                    </a:lnTo>
                    <a:lnTo>
                      <a:pt x="54" y="556"/>
                    </a:lnTo>
                    <a:lnTo>
                      <a:pt x="116" y="482"/>
                    </a:lnTo>
                    <a:lnTo>
                      <a:pt x="118" y="476"/>
                    </a:lnTo>
                    <a:lnTo>
                      <a:pt x="118" y="471"/>
                    </a:lnTo>
                    <a:lnTo>
                      <a:pt x="114" y="465"/>
                    </a:lnTo>
                    <a:lnTo>
                      <a:pt x="108" y="462"/>
                    </a:lnTo>
                    <a:close/>
                    <a:moveTo>
                      <a:pt x="109" y="419"/>
                    </a:moveTo>
                    <a:lnTo>
                      <a:pt x="134" y="450"/>
                    </a:lnTo>
                    <a:lnTo>
                      <a:pt x="163" y="478"/>
                    </a:lnTo>
                    <a:lnTo>
                      <a:pt x="196" y="501"/>
                    </a:lnTo>
                    <a:lnTo>
                      <a:pt x="231" y="521"/>
                    </a:lnTo>
                    <a:lnTo>
                      <a:pt x="139" y="627"/>
                    </a:lnTo>
                    <a:lnTo>
                      <a:pt x="125" y="642"/>
                    </a:lnTo>
                    <a:lnTo>
                      <a:pt x="106" y="652"/>
                    </a:lnTo>
                    <a:lnTo>
                      <a:pt x="85" y="656"/>
                    </a:lnTo>
                    <a:lnTo>
                      <a:pt x="64" y="655"/>
                    </a:lnTo>
                    <a:lnTo>
                      <a:pt x="45" y="649"/>
                    </a:lnTo>
                    <a:lnTo>
                      <a:pt x="27" y="638"/>
                    </a:lnTo>
                    <a:lnTo>
                      <a:pt x="14" y="624"/>
                    </a:lnTo>
                    <a:lnTo>
                      <a:pt x="6" y="609"/>
                    </a:lnTo>
                    <a:lnTo>
                      <a:pt x="1" y="592"/>
                    </a:lnTo>
                    <a:lnTo>
                      <a:pt x="0" y="574"/>
                    </a:lnTo>
                    <a:lnTo>
                      <a:pt x="2" y="557"/>
                    </a:lnTo>
                    <a:lnTo>
                      <a:pt x="8" y="540"/>
                    </a:lnTo>
                    <a:lnTo>
                      <a:pt x="18" y="526"/>
                    </a:lnTo>
                    <a:lnTo>
                      <a:pt x="109" y="419"/>
                    </a:lnTo>
                    <a:close/>
                    <a:moveTo>
                      <a:pt x="355" y="134"/>
                    </a:moveTo>
                    <a:lnTo>
                      <a:pt x="364" y="136"/>
                    </a:lnTo>
                    <a:lnTo>
                      <a:pt x="373" y="141"/>
                    </a:lnTo>
                    <a:lnTo>
                      <a:pt x="379" y="149"/>
                    </a:lnTo>
                    <a:lnTo>
                      <a:pt x="381" y="159"/>
                    </a:lnTo>
                    <a:lnTo>
                      <a:pt x="381" y="227"/>
                    </a:lnTo>
                    <a:lnTo>
                      <a:pt x="448" y="227"/>
                    </a:lnTo>
                    <a:lnTo>
                      <a:pt x="459" y="229"/>
                    </a:lnTo>
                    <a:lnTo>
                      <a:pt x="467" y="234"/>
                    </a:lnTo>
                    <a:lnTo>
                      <a:pt x="472" y="243"/>
                    </a:lnTo>
                    <a:lnTo>
                      <a:pt x="474" y="253"/>
                    </a:lnTo>
                    <a:lnTo>
                      <a:pt x="472" y="263"/>
                    </a:lnTo>
                    <a:lnTo>
                      <a:pt x="467" y="271"/>
                    </a:lnTo>
                    <a:lnTo>
                      <a:pt x="459" y="278"/>
                    </a:lnTo>
                    <a:lnTo>
                      <a:pt x="448" y="279"/>
                    </a:lnTo>
                    <a:lnTo>
                      <a:pt x="381" y="279"/>
                    </a:lnTo>
                    <a:lnTo>
                      <a:pt x="381" y="347"/>
                    </a:lnTo>
                    <a:lnTo>
                      <a:pt x="379" y="357"/>
                    </a:lnTo>
                    <a:lnTo>
                      <a:pt x="373" y="366"/>
                    </a:lnTo>
                    <a:lnTo>
                      <a:pt x="364" y="371"/>
                    </a:lnTo>
                    <a:lnTo>
                      <a:pt x="355" y="373"/>
                    </a:lnTo>
                    <a:lnTo>
                      <a:pt x="344" y="371"/>
                    </a:lnTo>
                    <a:lnTo>
                      <a:pt x="336" y="366"/>
                    </a:lnTo>
                    <a:lnTo>
                      <a:pt x="330" y="357"/>
                    </a:lnTo>
                    <a:lnTo>
                      <a:pt x="328" y="347"/>
                    </a:lnTo>
                    <a:lnTo>
                      <a:pt x="328" y="279"/>
                    </a:lnTo>
                    <a:lnTo>
                      <a:pt x="260" y="279"/>
                    </a:lnTo>
                    <a:lnTo>
                      <a:pt x="251" y="278"/>
                    </a:lnTo>
                    <a:lnTo>
                      <a:pt x="242" y="271"/>
                    </a:lnTo>
                    <a:lnTo>
                      <a:pt x="237" y="263"/>
                    </a:lnTo>
                    <a:lnTo>
                      <a:pt x="235" y="253"/>
                    </a:lnTo>
                    <a:lnTo>
                      <a:pt x="237" y="243"/>
                    </a:lnTo>
                    <a:lnTo>
                      <a:pt x="242" y="234"/>
                    </a:lnTo>
                    <a:lnTo>
                      <a:pt x="251" y="229"/>
                    </a:lnTo>
                    <a:lnTo>
                      <a:pt x="260" y="227"/>
                    </a:lnTo>
                    <a:lnTo>
                      <a:pt x="328" y="227"/>
                    </a:lnTo>
                    <a:lnTo>
                      <a:pt x="328" y="159"/>
                    </a:lnTo>
                    <a:lnTo>
                      <a:pt x="330" y="149"/>
                    </a:lnTo>
                    <a:lnTo>
                      <a:pt x="336" y="141"/>
                    </a:lnTo>
                    <a:lnTo>
                      <a:pt x="344" y="136"/>
                    </a:lnTo>
                    <a:lnTo>
                      <a:pt x="355" y="134"/>
                    </a:lnTo>
                    <a:close/>
                    <a:moveTo>
                      <a:pt x="333" y="65"/>
                    </a:moveTo>
                    <a:lnTo>
                      <a:pt x="300" y="71"/>
                    </a:lnTo>
                    <a:lnTo>
                      <a:pt x="269" y="83"/>
                    </a:lnTo>
                    <a:lnTo>
                      <a:pt x="240" y="100"/>
                    </a:lnTo>
                    <a:lnTo>
                      <a:pt x="216" y="120"/>
                    </a:lnTo>
                    <a:lnTo>
                      <a:pt x="195" y="145"/>
                    </a:lnTo>
                    <a:lnTo>
                      <a:pt x="178" y="173"/>
                    </a:lnTo>
                    <a:lnTo>
                      <a:pt x="167" y="205"/>
                    </a:lnTo>
                    <a:lnTo>
                      <a:pt x="161" y="237"/>
                    </a:lnTo>
                    <a:lnTo>
                      <a:pt x="161" y="271"/>
                    </a:lnTo>
                    <a:lnTo>
                      <a:pt x="166" y="305"/>
                    </a:lnTo>
                    <a:lnTo>
                      <a:pt x="178" y="337"/>
                    </a:lnTo>
                    <a:lnTo>
                      <a:pt x="195" y="365"/>
                    </a:lnTo>
                    <a:lnTo>
                      <a:pt x="216" y="390"/>
                    </a:lnTo>
                    <a:lnTo>
                      <a:pt x="241" y="411"/>
                    </a:lnTo>
                    <a:lnTo>
                      <a:pt x="269" y="427"/>
                    </a:lnTo>
                    <a:lnTo>
                      <a:pt x="300" y="439"/>
                    </a:lnTo>
                    <a:lnTo>
                      <a:pt x="332" y="444"/>
                    </a:lnTo>
                    <a:lnTo>
                      <a:pt x="367" y="445"/>
                    </a:lnTo>
                    <a:lnTo>
                      <a:pt x="401" y="439"/>
                    </a:lnTo>
                    <a:lnTo>
                      <a:pt x="432" y="427"/>
                    </a:lnTo>
                    <a:lnTo>
                      <a:pt x="461" y="410"/>
                    </a:lnTo>
                    <a:lnTo>
                      <a:pt x="485" y="389"/>
                    </a:lnTo>
                    <a:lnTo>
                      <a:pt x="506" y="365"/>
                    </a:lnTo>
                    <a:lnTo>
                      <a:pt x="523" y="336"/>
                    </a:lnTo>
                    <a:lnTo>
                      <a:pt x="534" y="305"/>
                    </a:lnTo>
                    <a:lnTo>
                      <a:pt x="540" y="272"/>
                    </a:lnTo>
                    <a:lnTo>
                      <a:pt x="540" y="238"/>
                    </a:lnTo>
                    <a:lnTo>
                      <a:pt x="535" y="205"/>
                    </a:lnTo>
                    <a:lnTo>
                      <a:pt x="523" y="173"/>
                    </a:lnTo>
                    <a:lnTo>
                      <a:pt x="506" y="144"/>
                    </a:lnTo>
                    <a:lnTo>
                      <a:pt x="485" y="120"/>
                    </a:lnTo>
                    <a:lnTo>
                      <a:pt x="460" y="99"/>
                    </a:lnTo>
                    <a:lnTo>
                      <a:pt x="432" y="83"/>
                    </a:lnTo>
                    <a:lnTo>
                      <a:pt x="401" y="71"/>
                    </a:lnTo>
                    <a:lnTo>
                      <a:pt x="368" y="65"/>
                    </a:lnTo>
                    <a:lnTo>
                      <a:pt x="333" y="65"/>
                    </a:lnTo>
                    <a:close/>
                    <a:moveTo>
                      <a:pt x="366" y="0"/>
                    </a:moveTo>
                    <a:lnTo>
                      <a:pt x="402" y="5"/>
                    </a:lnTo>
                    <a:lnTo>
                      <a:pt x="437" y="15"/>
                    </a:lnTo>
                    <a:lnTo>
                      <a:pt x="470" y="30"/>
                    </a:lnTo>
                    <a:lnTo>
                      <a:pt x="501" y="49"/>
                    </a:lnTo>
                    <a:lnTo>
                      <a:pt x="529" y="71"/>
                    </a:lnTo>
                    <a:lnTo>
                      <a:pt x="552" y="97"/>
                    </a:lnTo>
                    <a:lnTo>
                      <a:pt x="572" y="127"/>
                    </a:lnTo>
                    <a:lnTo>
                      <a:pt x="588" y="160"/>
                    </a:lnTo>
                    <a:lnTo>
                      <a:pt x="600" y="195"/>
                    </a:lnTo>
                    <a:lnTo>
                      <a:pt x="605" y="233"/>
                    </a:lnTo>
                    <a:lnTo>
                      <a:pt x="606" y="266"/>
                    </a:lnTo>
                    <a:lnTo>
                      <a:pt x="603" y="300"/>
                    </a:lnTo>
                    <a:lnTo>
                      <a:pt x="594" y="332"/>
                    </a:lnTo>
                    <a:lnTo>
                      <a:pt x="583" y="362"/>
                    </a:lnTo>
                    <a:lnTo>
                      <a:pt x="567" y="392"/>
                    </a:lnTo>
                    <a:lnTo>
                      <a:pt x="547" y="419"/>
                    </a:lnTo>
                    <a:lnTo>
                      <a:pt x="523" y="444"/>
                    </a:lnTo>
                    <a:lnTo>
                      <a:pt x="497" y="464"/>
                    </a:lnTo>
                    <a:lnTo>
                      <a:pt x="469" y="481"/>
                    </a:lnTo>
                    <a:lnTo>
                      <a:pt x="438" y="495"/>
                    </a:lnTo>
                    <a:lnTo>
                      <a:pt x="407" y="504"/>
                    </a:lnTo>
                    <a:lnTo>
                      <a:pt x="373" y="510"/>
                    </a:lnTo>
                    <a:lnTo>
                      <a:pt x="336" y="510"/>
                    </a:lnTo>
                    <a:lnTo>
                      <a:pt x="298" y="506"/>
                    </a:lnTo>
                    <a:lnTo>
                      <a:pt x="264" y="495"/>
                    </a:lnTo>
                    <a:lnTo>
                      <a:pt x="231" y="480"/>
                    </a:lnTo>
                    <a:lnTo>
                      <a:pt x="201" y="461"/>
                    </a:lnTo>
                    <a:lnTo>
                      <a:pt x="173" y="439"/>
                    </a:lnTo>
                    <a:lnTo>
                      <a:pt x="149" y="412"/>
                    </a:lnTo>
                    <a:lnTo>
                      <a:pt x="129" y="383"/>
                    </a:lnTo>
                    <a:lnTo>
                      <a:pt x="113" y="350"/>
                    </a:lnTo>
                    <a:lnTo>
                      <a:pt x="102" y="315"/>
                    </a:lnTo>
                    <a:lnTo>
                      <a:pt x="96" y="278"/>
                    </a:lnTo>
                    <a:lnTo>
                      <a:pt x="95" y="244"/>
                    </a:lnTo>
                    <a:lnTo>
                      <a:pt x="99" y="210"/>
                    </a:lnTo>
                    <a:lnTo>
                      <a:pt x="107" y="178"/>
                    </a:lnTo>
                    <a:lnTo>
                      <a:pt x="119" y="147"/>
                    </a:lnTo>
                    <a:lnTo>
                      <a:pt x="135" y="118"/>
                    </a:lnTo>
                    <a:lnTo>
                      <a:pt x="155" y="91"/>
                    </a:lnTo>
                    <a:lnTo>
                      <a:pt x="179" y="67"/>
                    </a:lnTo>
                    <a:lnTo>
                      <a:pt x="204" y="46"/>
                    </a:lnTo>
                    <a:lnTo>
                      <a:pt x="233" y="29"/>
                    </a:lnTo>
                    <a:lnTo>
                      <a:pt x="264" y="15"/>
                    </a:lnTo>
                    <a:lnTo>
                      <a:pt x="295" y="5"/>
                    </a:lnTo>
                    <a:lnTo>
                      <a:pt x="328" y="1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TextBox 31"/>
            <p:cNvSpPr txBox="1"/>
            <p:nvPr/>
          </p:nvSpPr>
          <p:spPr>
            <a:xfrm flipH="1">
              <a:off x="2259793" y="3711226"/>
              <a:ext cx="2412257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活动记录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6085470" y="3523756"/>
            <a:ext cx="4847669" cy="3432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00B0F0"/>
                </a:solidFill>
                <a:cs typeface="+mn-ea"/>
                <a:sym typeface="+mn-lt"/>
              </a:rPr>
              <a:t>活动记录映像到堆栈段中</a:t>
            </a:r>
            <a:endParaRPr lang="zh-CN" altLang="en-US" sz="14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90162" y="52121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目标代码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780473" y="2866291"/>
            <a:ext cx="663105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程序演示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26474" y="1728557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28894" y="3772593"/>
            <a:ext cx="3097314" cy="988437"/>
            <a:chOff x="397090" y="3734493"/>
            <a:chExt cx="3097314" cy="988437"/>
          </a:xfrm>
        </p:grpSpPr>
        <p:sp>
          <p:nvSpPr>
            <p:cNvPr id="6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ShowTable.txt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32"/>
            <p:cNvSpPr txBox="1"/>
            <p:nvPr/>
          </p:nvSpPr>
          <p:spPr>
            <a:xfrm>
              <a:off x="701149" y="4099618"/>
              <a:ext cx="2489198" cy="6233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展示</a:t>
              </a:r>
              <a:r>
                <a:rPr lang="en-US" altLang="zh-CN" sz="1400" dirty="0">
                  <a:solidFill>
                    <a:srgbClr val="00B0F0"/>
                  </a:solidFill>
                  <a:cs typeface="+mn-ea"/>
                  <a:sym typeface="+mn-lt"/>
                </a:rPr>
                <a:t>token</a:t>
              </a: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、符号表、中间代码、目标代码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900070" y="1879003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02490" y="3923039"/>
            <a:ext cx="3097314" cy="988437"/>
            <a:chOff x="397090" y="3734493"/>
            <a:chExt cx="3097314" cy="988437"/>
          </a:xfrm>
        </p:grpSpPr>
        <p:sp>
          <p:nvSpPr>
            <p:cNvPr id="12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ShowDAG.txt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TextBox 32"/>
            <p:cNvSpPr txBox="1"/>
            <p:nvPr/>
          </p:nvSpPr>
          <p:spPr>
            <a:xfrm>
              <a:off x="701149" y="4099618"/>
              <a:ext cx="2489198" cy="6233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展示</a:t>
              </a:r>
              <a:r>
                <a:rPr lang="en-US" altLang="zh-CN" sz="1400" dirty="0">
                  <a:solidFill>
                    <a:srgbClr val="00B0F0"/>
                  </a:solidFill>
                  <a:cs typeface="+mn-ea"/>
                  <a:sym typeface="+mn-lt"/>
                </a:rPr>
                <a:t>DAG</a:t>
              </a: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图的优化效果</a:t>
              </a:r>
              <a:endParaRPr lang="en-US" altLang="zh-CN" sz="1400" dirty="0">
                <a:solidFill>
                  <a:srgbClr val="00B0F0"/>
                </a:solidFill>
                <a:cs typeface="+mn-ea"/>
                <a:sym typeface="+mn-lt"/>
              </a:endParaRPr>
            </a:p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00B0F0"/>
                  </a:solidFill>
                  <a:cs typeface="+mn-ea"/>
                  <a:sym typeface="+mn-lt"/>
                </a:rPr>
                <a:t>****</a:t>
              </a:r>
              <a:endParaRPr lang="en-US" altLang="zh-CN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2402" y="1659195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44822" y="3703231"/>
            <a:ext cx="3097314" cy="1269988"/>
            <a:chOff x="397090" y="3734493"/>
            <a:chExt cx="3097314" cy="1269988"/>
          </a:xfrm>
        </p:grpSpPr>
        <p:sp>
          <p:nvSpPr>
            <p:cNvPr id="6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ShowArr.txt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32"/>
            <p:cNvSpPr txBox="1"/>
            <p:nvPr/>
          </p:nvSpPr>
          <p:spPr>
            <a:xfrm>
              <a:off x="701149" y="4099618"/>
              <a:ext cx="2489198" cy="9048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数组求和</a:t>
              </a:r>
              <a:endParaRPr lang="en-US" altLang="zh-CN" sz="1400" dirty="0">
                <a:solidFill>
                  <a:srgbClr val="00B0F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展示子过程调用、</a:t>
              </a:r>
              <a:r>
                <a:rPr lang="en-US" altLang="zh-CN" sz="1400" dirty="0">
                  <a:solidFill>
                    <a:srgbClr val="00B0F0"/>
                  </a:solidFill>
                  <a:cs typeface="+mn-ea"/>
                  <a:sym typeface="+mn-lt"/>
                </a:rPr>
                <a:t>while</a:t>
              </a: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循环、数组元素传递</a:t>
              </a:r>
              <a:endParaRPr lang="en-US" altLang="zh-CN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70435" y="1728557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72855" y="3772593"/>
            <a:ext cx="3097314" cy="1269988"/>
            <a:chOff x="397090" y="3734493"/>
            <a:chExt cx="3097314" cy="1269988"/>
          </a:xfrm>
        </p:grpSpPr>
        <p:sp>
          <p:nvSpPr>
            <p:cNvPr id="6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ShowDigui.txt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32"/>
            <p:cNvSpPr txBox="1"/>
            <p:nvPr/>
          </p:nvSpPr>
          <p:spPr>
            <a:xfrm>
              <a:off x="701149" y="4099618"/>
              <a:ext cx="2489198" cy="9048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阶乘计算</a:t>
              </a:r>
              <a:endParaRPr lang="en-US" altLang="zh-CN" sz="1400" dirty="0">
                <a:solidFill>
                  <a:srgbClr val="00B0F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展示函数嵌套调用、使用外层变量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68807" y="1808665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71226" y="3852701"/>
            <a:ext cx="3097314" cy="709835"/>
            <a:chOff x="397090" y="3734493"/>
            <a:chExt cx="3097314" cy="709835"/>
          </a:xfrm>
        </p:grpSpPr>
        <p:sp>
          <p:nvSpPr>
            <p:cNvPr id="6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GrammaError.txt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32"/>
            <p:cNvSpPr txBox="1"/>
            <p:nvPr/>
          </p:nvSpPr>
          <p:spPr>
            <a:xfrm>
              <a:off x="701149" y="4099618"/>
              <a:ext cx="2489198" cy="3447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程序纠错展示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780473" y="2866291"/>
            <a:ext cx="663105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交流互动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1"/>
          <p:cNvSpPr txBox="1"/>
          <p:nvPr/>
        </p:nvSpPr>
        <p:spPr>
          <a:xfrm flipH="1">
            <a:off x="695325" y="4469191"/>
            <a:ext cx="1871330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文法</a:t>
            </a:r>
            <a:endParaRPr lang="zh-CN" altLang="en-US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31"/>
          <p:cNvSpPr txBox="1"/>
          <p:nvPr/>
        </p:nvSpPr>
        <p:spPr>
          <a:xfrm flipH="1">
            <a:off x="2921877" y="4469191"/>
            <a:ext cx="1871330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符号表</a:t>
            </a:r>
            <a:endParaRPr lang="zh-CN" altLang="en-US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 flipH="1">
            <a:off x="5160335" y="4469191"/>
            <a:ext cx="1871330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语法分析</a:t>
            </a:r>
            <a:endParaRPr lang="en-US" altLang="zh-CN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  <a:p>
            <a:pPr algn="ctr" defTabSz="685800">
              <a:defRPr/>
            </a:pP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语义分析</a:t>
            </a:r>
            <a:endParaRPr lang="zh-CN" altLang="en-US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31"/>
          <p:cNvSpPr txBox="1"/>
          <p:nvPr/>
        </p:nvSpPr>
        <p:spPr>
          <a:xfrm flipH="1">
            <a:off x="7374981" y="4469191"/>
            <a:ext cx="1871330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四元式</a:t>
            </a:r>
            <a:endParaRPr lang="en-US" altLang="zh-CN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  <a:p>
            <a:pPr algn="ctr" defTabSz="685800">
              <a:defRPr/>
            </a:pPr>
            <a:r>
              <a:rPr lang="en-US" altLang="zh-CN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优化</a:t>
            </a:r>
            <a:endParaRPr lang="zh-CN" altLang="en-US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1"/>
          <p:cNvSpPr txBox="1"/>
          <p:nvPr/>
        </p:nvSpPr>
        <p:spPr>
          <a:xfrm flipH="1">
            <a:off x="9601532" y="4469191"/>
            <a:ext cx="1871330" cy="3371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目标代码</a:t>
            </a:r>
            <a:endParaRPr lang="zh-CN" altLang="en-US" sz="2000" dirty="0">
              <a:solidFill>
                <a:srgbClr val="53D2FF"/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5325" y="2456805"/>
            <a:ext cx="1871330" cy="1687178"/>
            <a:chOff x="695325" y="2456805"/>
            <a:chExt cx="1871330" cy="1687178"/>
          </a:xfrm>
        </p:grpSpPr>
        <p:sp>
          <p:nvSpPr>
            <p:cNvPr id="31" name="六边形 30"/>
            <p:cNvSpPr/>
            <p:nvPr/>
          </p:nvSpPr>
          <p:spPr>
            <a:xfrm>
              <a:off x="695325" y="2456805"/>
              <a:ext cx="1871330" cy="1687178"/>
            </a:xfrm>
            <a:prstGeom prst="hexagon">
              <a:avLst/>
            </a:pr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95325" y="2672289"/>
              <a:ext cx="1871330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3" name="椭圆 18"/>
            <p:cNvSpPr/>
            <p:nvPr/>
          </p:nvSpPr>
          <p:spPr>
            <a:xfrm>
              <a:off x="1405630" y="3370262"/>
              <a:ext cx="450720" cy="334336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21877" y="2456805"/>
            <a:ext cx="1871330" cy="1687178"/>
            <a:chOff x="2921877" y="2456805"/>
            <a:chExt cx="1871330" cy="1687178"/>
          </a:xfrm>
        </p:grpSpPr>
        <p:sp>
          <p:nvSpPr>
            <p:cNvPr id="35" name="六边形 34"/>
            <p:cNvSpPr/>
            <p:nvPr/>
          </p:nvSpPr>
          <p:spPr>
            <a:xfrm>
              <a:off x="2921877" y="2456805"/>
              <a:ext cx="1871330" cy="1687178"/>
            </a:xfrm>
            <a:prstGeom prst="hexagon">
              <a:avLst/>
            </a:pr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31"/>
            <p:cNvSpPr txBox="1"/>
            <p:nvPr/>
          </p:nvSpPr>
          <p:spPr>
            <a:xfrm flipH="1">
              <a:off x="2921877" y="2672289"/>
              <a:ext cx="1871330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7" name="椭圆 19"/>
            <p:cNvSpPr/>
            <p:nvPr/>
          </p:nvSpPr>
          <p:spPr>
            <a:xfrm>
              <a:off x="3632182" y="3312071"/>
              <a:ext cx="450720" cy="450718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429" y="2456805"/>
            <a:ext cx="1883236" cy="1687178"/>
            <a:chOff x="5148429" y="2456805"/>
            <a:chExt cx="1883236" cy="1687178"/>
          </a:xfrm>
        </p:grpSpPr>
        <p:sp>
          <p:nvSpPr>
            <p:cNvPr id="47" name="六边形 46"/>
            <p:cNvSpPr/>
            <p:nvPr/>
          </p:nvSpPr>
          <p:spPr>
            <a:xfrm>
              <a:off x="5148429" y="2456805"/>
              <a:ext cx="1871330" cy="1687178"/>
            </a:xfrm>
            <a:prstGeom prst="hexagon">
              <a:avLst/>
            </a:pr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31"/>
            <p:cNvSpPr txBox="1"/>
            <p:nvPr/>
          </p:nvSpPr>
          <p:spPr>
            <a:xfrm flipH="1">
              <a:off x="5160335" y="2672289"/>
              <a:ext cx="1871330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9" name="椭圆 20"/>
            <p:cNvSpPr/>
            <p:nvPr/>
          </p:nvSpPr>
          <p:spPr>
            <a:xfrm>
              <a:off x="5870640" y="3328270"/>
              <a:ext cx="450720" cy="418320"/>
            </a:xfrm>
            <a:custGeom>
              <a:avLst/>
              <a:gdLst>
                <a:gd name="connsiteX0" fmla="*/ 288132 w 338138"/>
                <a:gd name="connsiteY0" fmla="*/ 223343 h 313831"/>
                <a:gd name="connsiteX1" fmla="*/ 279400 w 338138"/>
                <a:gd name="connsiteY1" fmla="*/ 231281 h 313831"/>
                <a:gd name="connsiteX2" fmla="*/ 288132 w 338138"/>
                <a:gd name="connsiteY2" fmla="*/ 239219 h 313831"/>
                <a:gd name="connsiteX3" fmla="*/ 296864 w 338138"/>
                <a:gd name="connsiteY3" fmla="*/ 231281 h 313831"/>
                <a:gd name="connsiteX4" fmla="*/ 288132 w 338138"/>
                <a:gd name="connsiteY4" fmla="*/ 223343 h 313831"/>
                <a:gd name="connsiteX5" fmla="*/ 261938 w 338138"/>
                <a:gd name="connsiteY5" fmla="*/ 223343 h 313831"/>
                <a:gd name="connsiteX6" fmla="*/ 254000 w 338138"/>
                <a:gd name="connsiteY6" fmla="*/ 231281 h 313831"/>
                <a:gd name="connsiteX7" fmla="*/ 261938 w 338138"/>
                <a:gd name="connsiteY7" fmla="*/ 239219 h 313831"/>
                <a:gd name="connsiteX8" fmla="*/ 269876 w 338138"/>
                <a:gd name="connsiteY8" fmla="*/ 231281 h 313831"/>
                <a:gd name="connsiteX9" fmla="*/ 261938 w 338138"/>
                <a:gd name="connsiteY9" fmla="*/ 223343 h 313831"/>
                <a:gd name="connsiteX10" fmla="*/ 116535 w 338138"/>
                <a:gd name="connsiteY10" fmla="*/ 45543 h 313831"/>
                <a:gd name="connsiteX11" fmla="*/ 141773 w 338138"/>
                <a:gd name="connsiteY11" fmla="*/ 88073 h 313831"/>
                <a:gd name="connsiteX12" fmla="*/ 108565 w 338138"/>
                <a:gd name="connsiteY12" fmla="*/ 102693 h 313831"/>
                <a:gd name="connsiteX13" fmla="*/ 87312 w 338138"/>
                <a:gd name="connsiteY13" fmla="*/ 74783 h 313831"/>
                <a:gd name="connsiteX14" fmla="*/ 116535 w 338138"/>
                <a:gd name="connsiteY14" fmla="*/ 45543 h 313831"/>
                <a:gd name="connsiteX15" fmla="*/ 254349 w 338138"/>
                <a:gd name="connsiteY15" fmla="*/ 30428 h 313831"/>
                <a:gd name="connsiteX16" fmla="*/ 275361 w 338138"/>
                <a:gd name="connsiteY16" fmla="*/ 48787 h 313831"/>
                <a:gd name="connsiteX17" fmla="*/ 255662 w 338138"/>
                <a:gd name="connsiteY17" fmla="*/ 85507 h 313831"/>
                <a:gd name="connsiteX18" fmla="*/ 266168 w 338138"/>
                <a:gd name="connsiteY18" fmla="*/ 89441 h 313831"/>
                <a:gd name="connsiteX19" fmla="*/ 289806 w 338138"/>
                <a:gd name="connsiteY19" fmla="*/ 80261 h 313831"/>
                <a:gd name="connsiteX20" fmla="*/ 287180 w 338138"/>
                <a:gd name="connsiteY20" fmla="*/ 109113 h 313831"/>
                <a:gd name="connsiteX21" fmla="*/ 225458 w 338138"/>
                <a:gd name="connsiteY21" fmla="*/ 111735 h 313831"/>
                <a:gd name="connsiteX22" fmla="*/ 92823 w 338138"/>
                <a:gd name="connsiteY22" fmla="*/ 166815 h 313831"/>
                <a:gd name="connsiteX23" fmla="*/ 75751 w 338138"/>
                <a:gd name="connsiteY23" fmla="*/ 127472 h 313831"/>
                <a:gd name="connsiteX24" fmla="*/ 208386 w 338138"/>
                <a:gd name="connsiteY24" fmla="*/ 72393 h 313831"/>
                <a:gd name="connsiteX25" fmla="*/ 242530 w 338138"/>
                <a:gd name="connsiteY25" fmla="*/ 33050 h 313831"/>
                <a:gd name="connsiteX26" fmla="*/ 254349 w 338138"/>
                <a:gd name="connsiteY26" fmla="*/ 30428 h 313831"/>
                <a:gd name="connsiteX27" fmla="*/ 186871 w 338138"/>
                <a:gd name="connsiteY27" fmla="*/ 24906 h 313831"/>
                <a:gd name="connsiteX28" fmla="*/ 231775 w 338138"/>
                <a:gd name="connsiteY28" fmla="*/ 24906 h 313831"/>
                <a:gd name="connsiteX29" fmla="*/ 207282 w 338138"/>
                <a:gd name="connsiteY29" fmla="*/ 48190 h 313831"/>
                <a:gd name="connsiteX30" fmla="*/ 201839 w 338138"/>
                <a:gd name="connsiteY30" fmla="*/ 59831 h 313831"/>
                <a:gd name="connsiteX31" fmla="*/ 184150 w 338138"/>
                <a:gd name="connsiteY31" fmla="*/ 45603 h 313831"/>
                <a:gd name="connsiteX32" fmla="*/ 186871 w 338138"/>
                <a:gd name="connsiteY32" fmla="*/ 24906 h 313831"/>
                <a:gd name="connsiteX33" fmla="*/ 18492 w 338138"/>
                <a:gd name="connsiteY33" fmla="*/ 24906 h 313831"/>
                <a:gd name="connsiteX34" fmla="*/ 43588 w 338138"/>
                <a:gd name="connsiteY34" fmla="*/ 24906 h 313831"/>
                <a:gd name="connsiteX35" fmla="*/ 46230 w 338138"/>
                <a:gd name="connsiteY35" fmla="*/ 46015 h 313831"/>
                <a:gd name="connsiteX36" fmla="*/ 29059 w 338138"/>
                <a:gd name="connsiteY36" fmla="*/ 63166 h 313831"/>
                <a:gd name="connsiteX37" fmla="*/ 31700 w 338138"/>
                <a:gd name="connsiteY37" fmla="*/ 96148 h 313831"/>
                <a:gd name="connsiteX38" fmla="*/ 31700 w 338138"/>
                <a:gd name="connsiteY38" fmla="*/ 206969 h 313831"/>
                <a:gd name="connsiteX39" fmla="*/ 39626 w 338138"/>
                <a:gd name="connsiteY39" fmla="*/ 214884 h 313831"/>
                <a:gd name="connsiteX40" fmla="*/ 298512 w 338138"/>
                <a:gd name="connsiteY40" fmla="*/ 214884 h 313831"/>
                <a:gd name="connsiteX41" fmla="*/ 306438 w 338138"/>
                <a:gd name="connsiteY41" fmla="*/ 206969 h 313831"/>
                <a:gd name="connsiteX42" fmla="*/ 306438 w 338138"/>
                <a:gd name="connsiteY42" fmla="*/ 104064 h 313831"/>
                <a:gd name="connsiteX43" fmla="*/ 306438 w 338138"/>
                <a:gd name="connsiteY43" fmla="*/ 77678 h 313831"/>
                <a:gd name="connsiteX44" fmla="*/ 274737 w 338138"/>
                <a:gd name="connsiteY44" fmla="*/ 61846 h 313831"/>
                <a:gd name="connsiteX45" fmla="*/ 281341 w 338138"/>
                <a:gd name="connsiteY45" fmla="*/ 59208 h 313831"/>
                <a:gd name="connsiteX46" fmla="*/ 280021 w 338138"/>
                <a:gd name="connsiteY46" fmla="*/ 24906 h 313831"/>
                <a:gd name="connsiteX47" fmla="*/ 319646 w 338138"/>
                <a:gd name="connsiteY47" fmla="*/ 24906 h 313831"/>
                <a:gd name="connsiteX48" fmla="*/ 338138 w 338138"/>
                <a:gd name="connsiteY48" fmla="*/ 43376 h 313831"/>
                <a:gd name="connsiteX49" fmla="*/ 338138 w 338138"/>
                <a:gd name="connsiteY49" fmla="*/ 234674 h 313831"/>
                <a:gd name="connsiteX50" fmla="*/ 319646 w 338138"/>
                <a:gd name="connsiteY50" fmla="*/ 251825 h 313831"/>
                <a:gd name="connsiteX51" fmla="*/ 200769 w 338138"/>
                <a:gd name="connsiteY51" fmla="*/ 251825 h 313831"/>
                <a:gd name="connsiteX52" fmla="*/ 216620 w 338138"/>
                <a:gd name="connsiteY52" fmla="*/ 290084 h 313831"/>
                <a:gd name="connsiteX53" fmla="*/ 224545 w 338138"/>
                <a:gd name="connsiteY53" fmla="*/ 290084 h 313831"/>
                <a:gd name="connsiteX54" fmla="*/ 235112 w 338138"/>
                <a:gd name="connsiteY54" fmla="*/ 301958 h 313831"/>
                <a:gd name="connsiteX55" fmla="*/ 224545 w 338138"/>
                <a:gd name="connsiteY55" fmla="*/ 313831 h 313831"/>
                <a:gd name="connsiteX56" fmla="*/ 113593 w 338138"/>
                <a:gd name="connsiteY56" fmla="*/ 313831 h 313831"/>
                <a:gd name="connsiteX57" fmla="*/ 103026 w 338138"/>
                <a:gd name="connsiteY57" fmla="*/ 301958 h 313831"/>
                <a:gd name="connsiteX58" fmla="*/ 113593 w 338138"/>
                <a:gd name="connsiteY58" fmla="*/ 290084 h 313831"/>
                <a:gd name="connsiteX59" fmla="*/ 121518 w 338138"/>
                <a:gd name="connsiteY59" fmla="*/ 290084 h 313831"/>
                <a:gd name="connsiteX60" fmla="*/ 137369 w 338138"/>
                <a:gd name="connsiteY60" fmla="*/ 251825 h 313831"/>
                <a:gd name="connsiteX61" fmla="*/ 18492 w 338138"/>
                <a:gd name="connsiteY61" fmla="*/ 251825 h 313831"/>
                <a:gd name="connsiteX62" fmla="*/ 0 w 338138"/>
                <a:gd name="connsiteY62" fmla="*/ 234674 h 313831"/>
                <a:gd name="connsiteX63" fmla="*/ 0 w 338138"/>
                <a:gd name="connsiteY63" fmla="*/ 43376 h 313831"/>
                <a:gd name="connsiteX64" fmla="*/ 18492 w 338138"/>
                <a:gd name="connsiteY64" fmla="*/ 24906 h 313831"/>
                <a:gd name="connsiteX65" fmla="*/ 109666 w 338138"/>
                <a:gd name="connsiteY65" fmla="*/ 1 h 313831"/>
                <a:gd name="connsiteX66" fmla="*/ 126932 w 338138"/>
                <a:gd name="connsiteY66" fmla="*/ 267 h 313831"/>
                <a:gd name="connsiteX67" fmla="*/ 133580 w 338138"/>
                <a:gd name="connsiteY67" fmla="*/ 18637 h 313831"/>
                <a:gd name="connsiteX68" fmla="*/ 144218 w 338138"/>
                <a:gd name="connsiteY68" fmla="*/ 22573 h 313831"/>
                <a:gd name="connsiteX69" fmla="*/ 177460 w 338138"/>
                <a:gd name="connsiteY69" fmla="*/ 29134 h 313831"/>
                <a:gd name="connsiteX70" fmla="*/ 168152 w 338138"/>
                <a:gd name="connsiteY70" fmla="*/ 47504 h 313831"/>
                <a:gd name="connsiteX71" fmla="*/ 173471 w 338138"/>
                <a:gd name="connsiteY71" fmla="*/ 58001 h 313831"/>
                <a:gd name="connsiteX72" fmla="*/ 192087 w 338138"/>
                <a:gd name="connsiteY72" fmla="*/ 67186 h 313831"/>
                <a:gd name="connsiteX73" fmla="*/ 154855 w 338138"/>
                <a:gd name="connsiteY73" fmla="*/ 82931 h 313831"/>
                <a:gd name="connsiteX74" fmla="*/ 116294 w 338138"/>
                <a:gd name="connsiteY74" fmla="*/ 35695 h 313831"/>
                <a:gd name="connsiteX75" fmla="*/ 76403 w 338138"/>
                <a:gd name="connsiteY75" fmla="*/ 75059 h 313831"/>
                <a:gd name="connsiteX76" fmla="*/ 93689 w 338138"/>
                <a:gd name="connsiteY76" fmla="*/ 107862 h 313831"/>
                <a:gd name="connsiteX77" fmla="*/ 59117 w 338138"/>
                <a:gd name="connsiteY77" fmla="*/ 124919 h 313831"/>
                <a:gd name="connsiteX78" fmla="*/ 63106 w 338138"/>
                <a:gd name="connsiteY78" fmla="*/ 102613 h 313831"/>
                <a:gd name="connsiteX79" fmla="*/ 59117 w 338138"/>
                <a:gd name="connsiteY79" fmla="*/ 92116 h 313831"/>
                <a:gd name="connsiteX80" fmla="*/ 40501 w 338138"/>
                <a:gd name="connsiteY80" fmla="*/ 63249 h 313831"/>
                <a:gd name="connsiteX81" fmla="*/ 59117 w 338138"/>
                <a:gd name="connsiteY81" fmla="*/ 58001 h 313831"/>
                <a:gd name="connsiteX82" fmla="*/ 63106 w 338138"/>
                <a:gd name="connsiteY82" fmla="*/ 47504 h 313831"/>
                <a:gd name="connsiteX83" fmla="*/ 69755 w 338138"/>
                <a:gd name="connsiteY83" fmla="*/ 14700 h 313831"/>
                <a:gd name="connsiteX84" fmla="*/ 88370 w 338138"/>
                <a:gd name="connsiteY84" fmla="*/ 22573 h 313831"/>
                <a:gd name="connsiteX85" fmla="*/ 99008 w 338138"/>
                <a:gd name="connsiteY85" fmla="*/ 18637 h 313831"/>
                <a:gd name="connsiteX86" fmla="*/ 109666 w 338138"/>
                <a:gd name="connsiteY86" fmla="*/ 1 h 31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374981" y="2456805"/>
            <a:ext cx="1871330" cy="1687178"/>
            <a:chOff x="7374981" y="2456805"/>
            <a:chExt cx="1871330" cy="1687178"/>
          </a:xfrm>
        </p:grpSpPr>
        <p:sp>
          <p:nvSpPr>
            <p:cNvPr id="43" name="六边形 42"/>
            <p:cNvSpPr/>
            <p:nvPr/>
          </p:nvSpPr>
          <p:spPr>
            <a:xfrm>
              <a:off x="7374981" y="2456805"/>
              <a:ext cx="1871330" cy="1687178"/>
            </a:xfrm>
            <a:prstGeom prst="hexagon">
              <a:avLst/>
            </a:pr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Box 31"/>
            <p:cNvSpPr txBox="1"/>
            <p:nvPr/>
          </p:nvSpPr>
          <p:spPr>
            <a:xfrm flipH="1">
              <a:off x="7374981" y="2672289"/>
              <a:ext cx="1871330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椭圆 21"/>
            <p:cNvSpPr/>
            <p:nvPr/>
          </p:nvSpPr>
          <p:spPr>
            <a:xfrm>
              <a:off x="8085286" y="3355202"/>
              <a:ext cx="450720" cy="364456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601532" y="2456805"/>
            <a:ext cx="1871330" cy="1687178"/>
            <a:chOff x="9601532" y="2456805"/>
            <a:chExt cx="1871330" cy="1687178"/>
          </a:xfrm>
        </p:grpSpPr>
        <p:sp>
          <p:nvSpPr>
            <p:cNvPr id="39" name="六边形 38"/>
            <p:cNvSpPr/>
            <p:nvPr/>
          </p:nvSpPr>
          <p:spPr>
            <a:xfrm>
              <a:off x="9601532" y="2456805"/>
              <a:ext cx="1871330" cy="1687178"/>
            </a:xfrm>
            <a:prstGeom prst="hexagon">
              <a:avLst/>
            </a:pr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31"/>
            <p:cNvSpPr txBox="1"/>
            <p:nvPr/>
          </p:nvSpPr>
          <p:spPr>
            <a:xfrm flipH="1">
              <a:off x="9601532" y="2672289"/>
              <a:ext cx="1871330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cs typeface="+mn-ea"/>
                  <a:sym typeface="+mn-lt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1" name="椭圆 22"/>
            <p:cNvSpPr/>
            <p:nvPr/>
          </p:nvSpPr>
          <p:spPr>
            <a:xfrm>
              <a:off x="10311837" y="3332110"/>
              <a:ext cx="450720" cy="410639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618673" y="63502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5400" b="1" dirty="0">
                <a:solidFill>
                  <a:prstClr val="white"/>
                </a:solidFill>
                <a:cs typeface="+mn-ea"/>
                <a:sym typeface="+mn-lt"/>
              </a:rPr>
              <a:t>项目介绍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7005" y="298835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000F8B"/>
                </a:solidFill>
                <a:cs typeface="+mn-ea"/>
                <a:sym typeface="+mn-lt"/>
              </a:rPr>
              <a:t>感谢您的观看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F8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0065" y="1827695"/>
            <a:ext cx="403187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0F8B"/>
                </a:solidFill>
                <a:effectLst/>
                <a:uLnTx/>
                <a:uFillTx/>
                <a:cs typeface="+mn-ea"/>
                <a:sym typeface="+mn-lt"/>
              </a:rPr>
              <a:t>THANKS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00F8B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5406" y="1917700"/>
            <a:ext cx="15411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2565" y="49149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cs typeface="+mn-ea"/>
                <a:sym typeface="+mn-lt"/>
              </a:rPr>
              <a:t>文法介绍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66623" y="1931757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52156" y="1931757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37689" y="1931757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23223" y="1931757"/>
            <a:ext cx="1702154" cy="1700443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53D2FF"/>
            </a:solidFill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9043" y="3975793"/>
            <a:ext cx="3097314" cy="709835"/>
            <a:chOff x="397090" y="3734493"/>
            <a:chExt cx="3097314" cy="709835"/>
          </a:xfrm>
        </p:grpSpPr>
        <p:sp>
          <p:nvSpPr>
            <p:cNvPr id="16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数组、结构体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32"/>
            <p:cNvSpPr txBox="1"/>
            <p:nvPr/>
          </p:nvSpPr>
          <p:spPr>
            <a:xfrm>
              <a:off x="701149" y="4099618"/>
              <a:ext cx="2489198" cy="3447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内部类型：指针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54576" y="3975793"/>
            <a:ext cx="3097314" cy="709835"/>
            <a:chOff x="397090" y="3734493"/>
            <a:chExt cx="3097314" cy="709835"/>
          </a:xfrm>
        </p:grpSpPr>
        <p:sp>
          <p:nvSpPr>
            <p:cNvPr id="23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函数、过程嵌套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TextBox 32"/>
            <p:cNvSpPr txBox="1"/>
            <p:nvPr/>
          </p:nvSpPr>
          <p:spPr>
            <a:xfrm>
              <a:off x="701149" y="4099618"/>
              <a:ext cx="2489198" cy="3447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作用域、可见域</a:t>
              </a:r>
              <a:endParaRPr lang="en-US" altLang="zh-CN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40109" y="3975793"/>
            <a:ext cx="3097314" cy="709835"/>
            <a:chOff x="397090" y="3734493"/>
            <a:chExt cx="3097314" cy="709835"/>
          </a:xfrm>
        </p:grpSpPr>
        <p:sp>
          <p:nvSpPr>
            <p:cNvPr id="26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换名、赋值形参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extBox 32"/>
            <p:cNvSpPr txBox="1"/>
            <p:nvPr/>
          </p:nvSpPr>
          <p:spPr>
            <a:xfrm>
              <a:off x="701149" y="4099618"/>
              <a:ext cx="2489198" cy="3447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传值、传地址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725642" y="3975793"/>
            <a:ext cx="3097314" cy="989911"/>
            <a:chOff x="397090" y="3734493"/>
            <a:chExt cx="3097314" cy="989911"/>
          </a:xfrm>
        </p:grpSpPr>
        <p:sp>
          <p:nvSpPr>
            <p:cNvPr id="29" name="TextBox 31"/>
            <p:cNvSpPr txBox="1"/>
            <p:nvPr/>
          </p:nvSpPr>
          <p:spPr>
            <a:xfrm flipH="1">
              <a:off x="397090" y="3734493"/>
              <a:ext cx="3097314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流程控制语句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701149" y="4099618"/>
              <a:ext cx="2489198" cy="6247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rgbClr val="00B0F0"/>
                  </a:solidFill>
                  <a:cs typeface="+mn-ea"/>
                  <a:sym typeface="+mn-lt"/>
                </a:rPr>
                <a:t>if</a:t>
              </a: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语句、</a:t>
              </a:r>
              <a:r>
                <a:rPr lang="en-US" altLang="zh-CN" sz="1400" dirty="0">
                  <a:solidFill>
                    <a:srgbClr val="00B0F0"/>
                  </a:solidFill>
                  <a:cs typeface="+mn-ea"/>
                  <a:sym typeface="+mn-lt"/>
                </a:rPr>
                <a:t>while</a:t>
              </a: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语句、复合语句、输入输出语句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95350" y="52121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Pascal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的简单文法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5406" y="1917700"/>
            <a:ext cx="15411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0339" y="49149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  <a:sym typeface="+mn-lt"/>
              </a:rPr>
              <a:t>符号表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808250" y="1370781"/>
            <a:ext cx="4470400" cy="4513682"/>
            <a:chOff x="4046538" y="1862138"/>
            <a:chExt cx="4098925" cy="4138612"/>
          </a:xfrm>
        </p:grpSpPr>
        <p:sp>
          <p:nvSpPr>
            <p:cNvPr id="2" name="Freeform 19"/>
            <p:cNvSpPr/>
            <p:nvPr/>
          </p:nvSpPr>
          <p:spPr bwMode="auto">
            <a:xfrm>
              <a:off x="4197350" y="4543425"/>
              <a:ext cx="1925638" cy="1457325"/>
            </a:xfrm>
            <a:custGeom>
              <a:avLst/>
              <a:gdLst>
                <a:gd name="T0" fmla="*/ 476 w 542"/>
                <a:gd name="T1" fmla="*/ 410 h 410"/>
                <a:gd name="T2" fmla="*/ 476 w 542"/>
                <a:gd name="T3" fmla="*/ 121 h 410"/>
                <a:gd name="T4" fmla="*/ 422 w 542"/>
                <a:gd name="T5" fmla="*/ 67 h 410"/>
                <a:gd name="T6" fmla="*/ 0 w 542"/>
                <a:gd name="T7" fmla="*/ 67 h 410"/>
                <a:gd name="T8" fmla="*/ 0 w 542"/>
                <a:gd name="T9" fmla="*/ 0 h 410"/>
                <a:gd name="T10" fmla="*/ 422 w 542"/>
                <a:gd name="T11" fmla="*/ 0 h 410"/>
                <a:gd name="T12" fmla="*/ 542 w 542"/>
                <a:gd name="T13" fmla="*/ 121 h 410"/>
                <a:gd name="T14" fmla="*/ 542 w 542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2" h="410">
                  <a:moveTo>
                    <a:pt x="476" y="410"/>
                  </a:moveTo>
                  <a:cubicBezTo>
                    <a:pt x="476" y="121"/>
                    <a:pt x="476" y="121"/>
                    <a:pt x="476" y="121"/>
                  </a:cubicBezTo>
                  <a:cubicBezTo>
                    <a:pt x="476" y="91"/>
                    <a:pt x="451" y="67"/>
                    <a:pt x="42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88" y="0"/>
                    <a:pt x="542" y="54"/>
                    <a:pt x="542" y="121"/>
                  </a:cubicBezTo>
                  <a:cubicBezTo>
                    <a:pt x="542" y="410"/>
                    <a:pt x="542" y="410"/>
                    <a:pt x="542" y="410"/>
                  </a:cubicBezTo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" name="Freeform 20"/>
            <p:cNvSpPr/>
            <p:nvPr/>
          </p:nvSpPr>
          <p:spPr bwMode="auto">
            <a:xfrm>
              <a:off x="6005513" y="4591050"/>
              <a:ext cx="1400175" cy="549275"/>
            </a:xfrm>
            <a:custGeom>
              <a:avLst/>
              <a:gdLst>
                <a:gd name="T0" fmla="*/ 275 w 394"/>
                <a:gd name="T1" fmla="*/ 155 h 155"/>
                <a:gd name="T2" fmla="*/ 0 w 394"/>
                <a:gd name="T3" fmla="*/ 155 h 155"/>
                <a:gd name="T4" fmla="*/ 0 w 394"/>
                <a:gd name="T5" fmla="*/ 94 h 155"/>
                <a:gd name="T6" fmla="*/ 275 w 394"/>
                <a:gd name="T7" fmla="*/ 94 h 155"/>
                <a:gd name="T8" fmla="*/ 332 w 394"/>
                <a:gd name="T9" fmla="*/ 37 h 155"/>
                <a:gd name="T10" fmla="*/ 332 w 394"/>
                <a:gd name="T11" fmla="*/ 0 h 155"/>
                <a:gd name="T12" fmla="*/ 394 w 394"/>
                <a:gd name="T13" fmla="*/ 0 h 155"/>
                <a:gd name="T14" fmla="*/ 394 w 394"/>
                <a:gd name="T15" fmla="*/ 37 h 155"/>
                <a:gd name="T16" fmla="*/ 275 w 394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155">
                  <a:moveTo>
                    <a:pt x="275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307" y="94"/>
                    <a:pt x="332" y="68"/>
                    <a:pt x="332" y="37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94" y="37"/>
                    <a:pt x="394" y="37"/>
                    <a:pt x="394" y="37"/>
                  </a:cubicBezTo>
                  <a:cubicBezTo>
                    <a:pt x="394" y="102"/>
                    <a:pt x="341" y="155"/>
                    <a:pt x="275" y="155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Freeform 21"/>
            <p:cNvSpPr/>
            <p:nvPr/>
          </p:nvSpPr>
          <p:spPr bwMode="auto">
            <a:xfrm>
              <a:off x="6186488" y="2746375"/>
              <a:ext cx="1277937" cy="522288"/>
            </a:xfrm>
            <a:custGeom>
              <a:avLst/>
              <a:gdLst>
                <a:gd name="T0" fmla="*/ 250 w 360"/>
                <a:gd name="T1" fmla="*/ 147 h 147"/>
                <a:gd name="T2" fmla="*/ 0 w 360"/>
                <a:gd name="T3" fmla="*/ 147 h 147"/>
                <a:gd name="T4" fmla="*/ 0 w 360"/>
                <a:gd name="T5" fmla="*/ 102 h 147"/>
                <a:gd name="T6" fmla="*/ 250 w 360"/>
                <a:gd name="T7" fmla="*/ 102 h 147"/>
                <a:gd name="T8" fmla="*/ 315 w 360"/>
                <a:gd name="T9" fmla="*/ 37 h 147"/>
                <a:gd name="T10" fmla="*/ 315 w 360"/>
                <a:gd name="T11" fmla="*/ 0 h 147"/>
                <a:gd name="T12" fmla="*/ 360 w 360"/>
                <a:gd name="T13" fmla="*/ 0 h 147"/>
                <a:gd name="T14" fmla="*/ 360 w 360"/>
                <a:gd name="T15" fmla="*/ 37 h 147"/>
                <a:gd name="T16" fmla="*/ 250 w 3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47">
                  <a:moveTo>
                    <a:pt x="25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86" y="102"/>
                    <a:pt x="315" y="73"/>
                    <a:pt x="315" y="37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60" y="98"/>
                    <a:pt x="311" y="147"/>
                    <a:pt x="250" y="147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5268913" y="3386138"/>
              <a:ext cx="555625" cy="1282700"/>
            </a:xfrm>
            <a:custGeom>
              <a:avLst/>
              <a:gdLst>
                <a:gd name="T0" fmla="*/ 156 w 156"/>
                <a:gd name="T1" fmla="*/ 361 h 361"/>
                <a:gd name="T2" fmla="*/ 95 w 156"/>
                <a:gd name="T3" fmla="*/ 361 h 361"/>
                <a:gd name="T4" fmla="*/ 95 w 156"/>
                <a:gd name="T5" fmla="*/ 118 h 361"/>
                <a:gd name="T6" fmla="*/ 38 w 156"/>
                <a:gd name="T7" fmla="*/ 61 h 361"/>
                <a:gd name="T8" fmla="*/ 0 w 156"/>
                <a:gd name="T9" fmla="*/ 61 h 361"/>
                <a:gd name="T10" fmla="*/ 0 w 156"/>
                <a:gd name="T11" fmla="*/ 0 h 361"/>
                <a:gd name="T12" fmla="*/ 38 w 156"/>
                <a:gd name="T13" fmla="*/ 0 h 361"/>
                <a:gd name="T14" fmla="*/ 156 w 156"/>
                <a:gd name="T15" fmla="*/ 118 h 361"/>
                <a:gd name="T16" fmla="*/ 156 w 156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1">
                  <a:moveTo>
                    <a:pt x="156" y="361"/>
                  </a:moveTo>
                  <a:cubicBezTo>
                    <a:pt x="95" y="361"/>
                    <a:pt x="95" y="361"/>
                    <a:pt x="95" y="36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95" y="87"/>
                    <a:pt x="69" y="61"/>
                    <a:pt x="3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03" y="0"/>
                    <a:pt x="156" y="53"/>
                    <a:pt x="156" y="118"/>
                  </a:cubicBezTo>
                  <a:lnTo>
                    <a:pt x="156" y="361"/>
                  </a:ln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" name="Freeform 23"/>
            <p:cNvSpPr/>
            <p:nvPr/>
          </p:nvSpPr>
          <p:spPr bwMode="auto">
            <a:xfrm>
              <a:off x="6438900" y="3825875"/>
              <a:ext cx="1555750" cy="1244600"/>
            </a:xfrm>
            <a:custGeom>
              <a:avLst/>
              <a:gdLst>
                <a:gd name="T0" fmla="*/ 54 w 438"/>
                <a:gd name="T1" fmla="*/ 350 h 350"/>
                <a:gd name="T2" fmla="*/ 0 w 438"/>
                <a:gd name="T3" fmla="*/ 350 h 350"/>
                <a:gd name="T4" fmla="*/ 0 w 438"/>
                <a:gd name="T5" fmla="*/ 114 h 350"/>
                <a:gd name="T6" fmla="*/ 115 w 438"/>
                <a:gd name="T7" fmla="*/ 0 h 350"/>
                <a:gd name="T8" fmla="*/ 438 w 438"/>
                <a:gd name="T9" fmla="*/ 0 h 350"/>
                <a:gd name="T10" fmla="*/ 438 w 438"/>
                <a:gd name="T11" fmla="*/ 53 h 350"/>
                <a:gd name="T12" fmla="*/ 115 w 438"/>
                <a:gd name="T13" fmla="*/ 53 h 350"/>
                <a:gd name="T14" fmla="*/ 54 w 438"/>
                <a:gd name="T15" fmla="*/ 114 h 350"/>
                <a:gd name="T16" fmla="*/ 54 w 438"/>
                <a:gd name="T17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350">
                  <a:moveTo>
                    <a:pt x="54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53"/>
                    <a:pt x="438" y="53"/>
                    <a:pt x="438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81" y="53"/>
                    <a:pt x="54" y="80"/>
                    <a:pt x="54" y="114"/>
                  </a:cubicBezTo>
                  <a:lnTo>
                    <a:pt x="54" y="350"/>
                  </a:ln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4776788" y="2324100"/>
              <a:ext cx="1346200" cy="522288"/>
            </a:xfrm>
            <a:custGeom>
              <a:avLst/>
              <a:gdLst>
                <a:gd name="T0" fmla="*/ 379 w 379"/>
                <a:gd name="T1" fmla="*/ 147 h 147"/>
                <a:gd name="T2" fmla="*/ 110 w 379"/>
                <a:gd name="T3" fmla="*/ 147 h 147"/>
                <a:gd name="T4" fmla="*/ 0 w 379"/>
                <a:gd name="T5" fmla="*/ 37 h 147"/>
                <a:gd name="T6" fmla="*/ 0 w 379"/>
                <a:gd name="T7" fmla="*/ 0 h 147"/>
                <a:gd name="T8" fmla="*/ 45 w 379"/>
                <a:gd name="T9" fmla="*/ 0 h 147"/>
                <a:gd name="T10" fmla="*/ 45 w 379"/>
                <a:gd name="T11" fmla="*/ 37 h 147"/>
                <a:gd name="T12" fmla="*/ 110 w 379"/>
                <a:gd name="T13" fmla="*/ 102 h 147"/>
                <a:gd name="T14" fmla="*/ 379 w 379"/>
                <a:gd name="T15" fmla="*/ 102 h 147"/>
                <a:gd name="T16" fmla="*/ 379 w 379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147">
                  <a:moveTo>
                    <a:pt x="379" y="147"/>
                  </a:moveTo>
                  <a:cubicBezTo>
                    <a:pt x="110" y="147"/>
                    <a:pt x="110" y="147"/>
                    <a:pt x="110" y="147"/>
                  </a:cubicBezTo>
                  <a:cubicBezTo>
                    <a:pt x="49" y="147"/>
                    <a:pt x="0" y="98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73"/>
                    <a:pt x="74" y="102"/>
                    <a:pt x="110" y="102"/>
                  </a:cubicBezTo>
                  <a:cubicBezTo>
                    <a:pt x="379" y="102"/>
                    <a:pt x="379" y="102"/>
                    <a:pt x="379" y="102"/>
                  </a:cubicBezTo>
                  <a:lnTo>
                    <a:pt x="379" y="147"/>
                  </a:ln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4656138" y="3670300"/>
              <a:ext cx="1054100" cy="536575"/>
            </a:xfrm>
            <a:custGeom>
              <a:avLst/>
              <a:gdLst>
                <a:gd name="T0" fmla="*/ 297 w 297"/>
                <a:gd name="T1" fmla="*/ 151 h 151"/>
                <a:gd name="T2" fmla="*/ 114 w 297"/>
                <a:gd name="T3" fmla="*/ 151 h 151"/>
                <a:gd name="T4" fmla="*/ 0 w 297"/>
                <a:gd name="T5" fmla="*/ 37 h 151"/>
                <a:gd name="T6" fmla="*/ 0 w 297"/>
                <a:gd name="T7" fmla="*/ 0 h 151"/>
                <a:gd name="T8" fmla="*/ 53 w 297"/>
                <a:gd name="T9" fmla="*/ 0 h 151"/>
                <a:gd name="T10" fmla="*/ 53 w 297"/>
                <a:gd name="T11" fmla="*/ 37 h 151"/>
                <a:gd name="T12" fmla="*/ 114 w 297"/>
                <a:gd name="T13" fmla="*/ 98 h 151"/>
                <a:gd name="T14" fmla="*/ 297 w 297"/>
                <a:gd name="T15" fmla="*/ 98 h 151"/>
                <a:gd name="T16" fmla="*/ 297 w 297"/>
                <a:gd name="T1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51">
                  <a:moveTo>
                    <a:pt x="297" y="151"/>
                  </a:moveTo>
                  <a:cubicBezTo>
                    <a:pt x="114" y="151"/>
                    <a:pt x="114" y="151"/>
                    <a:pt x="114" y="151"/>
                  </a:cubicBezTo>
                  <a:cubicBezTo>
                    <a:pt x="51" y="151"/>
                    <a:pt x="0" y="10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71"/>
                    <a:pt x="81" y="98"/>
                    <a:pt x="114" y="98"/>
                  </a:cubicBezTo>
                  <a:cubicBezTo>
                    <a:pt x="297" y="98"/>
                    <a:pt x="297" y="98"/>
                    <a:pt x="297" y="98"/>
                  </a:cubicBezTo>
                  <a:lnTo>
                    <a:pt x="297" y="151"/>
                  </a:ln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5710238" y="2871788"/>
              <a:ext cx="536575" cy="1054100"/>
            </a:xfrm>
            <a:custGeom>
              <a:avLst/>
              <a:gdLst>
                <a:gd name="T0" fmla="*/ 37 w 151"/>
                <a:gd name="T1" fmla="*/ 297 h 297"/>
                <a:gd name="T2" fmla="*/ 0 w 151"/>
                <a:gd name="T3" fmla="*/ 297 h 297"/>
                <a:gd name="T4" fmla="*/ 0 w 151"/>
                <a:gd name="T5" fmla="*/ 244 h 297"/>
                <a:gd name="T6" fmla="*/ 37 w 151"/>
                <a:gd name="T7" fmla="*/ 244 h 297"/>
                <a:gd name="T8" fmla="*/ 98 w 151"/>
                <a:gd name="T9" fmla="*/ 183 h 297"/>
                <a:gd name="T10" fmla="*/ 98 w 151"/>
                <a:gd name="T11" fmla="*/ 0 h 297"/>
                <a:gd name="T12" fmla="*/ 151 w 151"/>
                <a:gd name="T13" fmla="*/ 0 h 297"/>
                <a:gd name="T14" fmla="*/ 151 w 151"/>
                <a:gd name="T15" fmla="*/ 183 h 297"/>
                <a:gd name="T16" fmla="*/ 37 w 151"/>
                <a:gd name="T1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97">
                  <a:moveTo>
                    <a:pt x="37" y="297"/>
                  </a:moveTo>
                  <a:cubicBezTo>
                    <a:pt x="0" y="297"/>
                    <a:pt x="0" y="297"/>
                    <a:pt x="0" y="297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37" y="244"/>
                    <a:pt x="37" y="244"/>
                    <a:pt x="37" y="244"/>
                  </a:cubicBezTo>
                  <a:cubicBezTo>
                    <a:pt x="71" y="244"/>
                    <a:pt x="98" y="216"/>
                    <a:pt x="98" y="18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183"/>
                    <a:pt x="151" y="183"/>
                    <a:pt x="151" y="183"/>
                  </a:cubicBezTo>
                  <a:cubicBezTo>
                    <a:pt x="151" y="246"/>
                    <a:pt x="100" y="297"/>
                    <a:pt x="37" y="297"/>
                  </a:cubicBez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" name="Freeform 27"/>
            <p:cNvSpPr/>
            <p:nvPr/>
          </p:nvSpPr>
          <p:spPr bwMode="auto">
            <a:xfrm>
              <a:off x="6059488" y="1862138"/>
              <a:ext cx="539750" cy="1054100"/>
            </a:xfrm>
            <a:custGeom>
              <a:avLst/>
              <a:gdLst>
                <a:gd name="T0" fmla="*/ 53 w 152"/>
                <a:gd name="T1" fmla="*/ 297 h 297"/>
                <a:gd name="T2" fmla="*/ 0 w 152"/>
                <a:gd name="T3" fmla="*/ 297 h 297"/>
                <a:gd name="T4" fmla="*/ 0 w 152"/>
                <a:gd name="T5" fmla="*/ 114 h 297"/>
                <a:gd name="T6" fmla="*/ 114 w 152"/>
                <a:gd name="T7" fmla="*/ 0 h 297"/>
                <a:gd name="T8" fmla="*/ 152 w 152"/>
                <a:gd name="T9" fmla="*/ 0 h 297"/>
                <a:gd name="T10" fmla="*/ 152 w 152"/>
                <a:gd name="T11" fmla="*/ 53 h 297"/>
                <a:gd name="T12" fmla="*/ 114 w 152"/>
                <a:gd name="T13" fmla="*/ 53 h 297"/>
                <a:gd name="T14" fmla="*/ 53 w 152"/>
                <a:gd name="T15" fmla="*/ 114 h 297"/>
                <a:gd name="T16" fmla="*/ 53 w 152"/>
                <a:gd name="T1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97">
                  <a:moveTo>
                    <a:pt x="53" y="297"/>
                  </a:moveTo>
                  <a:cubicBezTo>
                    <a:pt x="0" y="297"/>
                    <a:pt x="0" y="297"/>
                    <a:pt x="0" y="29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81" y="53"/>
                    <a:pt x="53" y="80"/>
                    <a:pt x="53" y="114"/>
                  </a:cubicBezTo>
                  <a:lnTo>
                    <a:pt x="53" y="297"/>
                  </a:lnTo>
                  <a:close/>
                </a:path>
              </a:pathLst>
            </a:custGeom>
            <a:solidFill>
              <a:srgbClr val="41A0DA"/>
            </a:solidFill>
            <a:ln>
              <a:noFill/>
            </a:ln>
          </p:spPr>
          <p:txBody>
            <a:bodyPr lIns="68589" tIns="34294" rIns="68589" bIns="3429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46538" y="4508500"/>
              <a:ext cx="320675" cy="320675"/>
            </a:xfrm>
            <a:prstGeom prst="ellipse">
              <a:avLst/>
            </a:prstGeom>
            <a:solidFill>
              <a:srgbClr val="53D2FF"/>
            </a:solidFill>
            <a:ln w="76200">
              <a:noFill/>
            </a:ln>
            <a:effectLst>
              <a:outerShdw blurRad="254000" algn="ctr" rotWithShape="0">
                <a:srgbClr val="53D2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824788" y="3765550"/>
              <a:ext cx="320675" cy="320675"/>
            </a:xfrm>
            <a:prstGeom prst="ellipse">
              <a:avLst/>
            </a:prstGeom>
            <a:solidFill>
              <a:srgbClr val="53D2FF"/>
            </a:solidFill>
            <a:ln w="76200">
              <a:noFill/>
            </a:ln>
            <a:effectLst>
              <a:outerShdw blurRad="254000" algn="ctr" rotWithShape="0">
                <a:srgbClr val="53D2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224713" y="2532063"/>
              <a:ext cx="322262" cy="322262"/>
            </a:xfrm>
            <a:prstGeom prst="ellipse">
              <a:avLst/>
            </a:prstGeom>
            <a:solidFill>
              <a:srgbClr val="53D2FF"/>
            </a:solidFill>
            <a:ln w="76200">
              <a:noFill/>
            </a:ln>
            <a:effectLst>
              <a:outerShdw blurRad="254000" algn="ctr" rotWithShape="0">
                <a:srgbClr val="53D2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692650" y="2074863"/>
              <a:ext cx="322263" cy="322262"/>
            </a:xfrm>
            <a:prstGeom prst="ellipse">
              <a:avLst/>
            </a:prstGeom>
            <a:solidFill>
              <a:srgbClr val="53D2FF"/>
            </a:solidFill>
            <a:ln w="76200">
              <a:noFill/>
            </a:ln>
            <a:effectLst>
              <a:outerShdw blurRad="254000" algn="ctr" rotWithShape="0">
                <a:srgbClr val="53D2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5210" y="1733506"/>
            <a:ext cx="3035161" cy="1406559"/>
            <a:chOff x="828146" y="3755385"/>
            <a:chExt cx="2711966" cy="1247622"/>
          </a:xfrm>
        </p:grpSpPr>
        <p:sp>
          <p:nvSpPr>
            <p:cNvPr id="18" name="TextBox 31"/>
            <p:cNvSpPr txBox="1"/>
            <p:nvPr/>
          </p:nvSpPr>
          <p:spPr>
            <a:xfrm flipH="1">
              <a:off x="1127855" y="3755385"/>
              <a:ext cx="2412257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函数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TextBox 32"/>
            <p:cNvSpPr txBox="1"/>
            <p:nvPr/>
          </p:nvSpPr>
          <p:spPr>
            <a:xfrm>
              <a:off x="828146" y="4099618"/>
              <a:ext cx="2666257" cy="90338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函数作为结点，每个结点具有双亲结点以及子函数结点的指针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5713" y="3896877"/>
            <a:ext cx="3035161" cy="709835"/>
            <a:chOff x="828146" y="3734493"/>
            <a:chExt cx="2666257" cy="709835"/>
          </a:xfrm>
        </p:grpSpPr>
        <p:sp>
          <p:nvSpPr>
            <p:cNvPr id="21" name="TextBox 31"/>
            <p:cNvSpPr txBox="1"/>
            <p:nvPr/>
          </p:nvSpPr>
          <p:spPr>
            <a:xfrm flipH="1">
              <a:off x="1082146" y="3734493"/>
              <a:ext cx="2412257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信息区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32"/>
            <p:cNvSpPr txBox="1"/>
            <p:nvPr/>
          </p:nvSpPr>
          <p:spPr>
            <a:xfrm>
              <a:off x="828146" y="4099618"/>
              <a:ext cx="2666257" cy="3447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信息区挂载在函数结点上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87849" y="5212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树形结构符号表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72556" y="3732366"/>
            <a:ext cx="3035161" cy="732795"/>
            <a:chOff x="828146" y="3755385"/>
            <a:chExt cx="2711966" cy="649992"/>
          </a:xfrm>
        </p:grpSpPr>
        <p:sp>
          <p:nvSpPr>
            <p:cNvPr id="32" name="TextBox 31"/>
            <p:cNvSpPr txBox="1"/>
            <p:nvPr/>
          </p:nvSpPr>
          <p:spPr>
            <a:xfrm flipH="1">
              <a:off x="1127855" y="3755385"/>
              <a:ext cx="2412257" cy="3002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全局查找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146" y="4099618"/>
              <a:ext cx="2666257" cy="30575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查询到根节点路径上的结点信息区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74807" y="1877083"/>
            <a:ext cx="3035161" cy="731320"/>
            <a:chOff x="828146" y="3755385"/>
            <a:chExt cx="2711966" cy="648683"/>
          </a:xfrm>
        </p:grpSpPr>
        <p:sp>
          <p:nvSpPr>
            <p:cNvPr id="35" name="TextBox 31"/>
            <p:cNvSpPr txBox="1"/>
            <p:nvPr/>
          </p:nvSpPr>
          <p:spPr>
            <a:xfrm flipH="1">
              <a:off x="1127855" y="3755385"/>
              <a:ext cx="2412257" cy="3002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本地查找</a:t>
              </a:r>
              <a:endParaRPr lang="zh-CN" altLang="en-US" sz="2000" dirty="0">
                <a:solidFill>
                  <a:srgbClr val="53D2FF"/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TextBox 32"/>
            <p:cNvSpPr txBox="1"/>
            <p:nvPr/>
          </p:nvSpPr>
          <p:spPr>
            <a:xfrm>
              <a:off x="828146" y="4099618"/>
              <a:ext cx="2666257" cy="30445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00B0F0"/>
                  </a:solidFill>
                  <a:cs typeface="+mn-ea"/>
                  <a:sym typeface="+mn-lt"/>
                </a:rPr>
                <a:t>仅查找自己的信息区</a:t>
              </a:r>
              <a:endParaRPr lang="zh-CN" altLang="en-US" sz="1400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5406" y="1917700"/>
            <a:ext cx="15411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3680" y="4914900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  <a:sym typeface="+mn-lt"/>
              </a:rPr>
              <a:t>语法分析与语义分析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>
            <a:off x="1275944" y="2003898"/>
            <a:ext cx="2947481" cy="3786830"/>
          </a:xfrm>
          <a:prstGeom prst="roundRect">
            <a:avLst>
              <a:gd name="adj" fmla="val 11056"/>
            </a:avLst>
          </a:prstGeom>
          <a:solidFill>
            <a:srgbClr val="41A0DA">
              <a:alpha val="20000"/>
            </a:srgbClr>
          </a:solidFill>
          <a:ln>
            <a:noFill/>
          </a:ln>
        </p:spPr>
        <p:txBody>
          <a:bodyPr lIns="68589" tIns="34294" rIns="68589" bIns="34294"/>
          <a:lstStyle/>
          <a:p>
            <a:endParaRPr 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Rounded Rectangle 9"/>
          <p:cNvSpPr/>
          <p:nvPr/>
        </p:nvSpPr>
        <p:spPr>
          <a:xfrm>
            <a:off x="4622259" y="2003898"/>
            <a:ext cx="2947481" cy="3786830"/>
          </a:xfrm>
          <a:prstGeom prst="roundRect">
            <a:avLst>
              <a:gd name="adj" fmla="val 11056"/>
            </a:avLst>
          </a:prstGeom>
          <a:solidFill>
            <a:srgbClr val="41A0DA">
              <a:alpha val="20000"/>
            </a:srgbClr>
          </a:solidFill>
          <a:ln>
            <a:noFill/>
          </a:ln>
        </p:spPr>
        <p:txBody>
          <a:bodyPr lIns="68589" tIns="34294" rIns="68589" bIns="34294"/>
          <a:lstStyle/>
          <a:p>
            <a:endParaRPr 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Rounded Rectangle 9"/>
          <p:cNvSpPr/>
          <p:nvPr/>
        </p:nvSpPr>
        <p:spPr>
          <a:xfrm>
            <a:off x="7968574" y="2003898"/>
            <a:ext cx="2947481" cy="3786830"/>
          </a:xfrm>
          <a:prstGeom prst="roundRect">
            <a:avLst>
              <a:gd name="adj" fmla="val 11056"/>
            </a:avLst>
          </a:prstGeom>
          <a:solidFill>
            <a:srgbClr val="41A0DA">
              <a:alpha val="20000"/>
            </a:srgbClr>
          </a:solidFill>
          <a:ln>
            <a:noFill/>
          </a:ln>
        </p:spPr>
        <p:txBody>
          <a:bodyPr lIns="68589" tIns="34294" rIns="68589" bIns="34294"/>
          <a:lstStyle/>
          <a:p>
            <a:endParaRPr 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椭圆 4"/>
          <p:cNvSpPr/>
          <p:nvPr/>
        </p:nvSpPr>
        <p:spPr>
          <a:xfrm>
            <a:off x="2389761" y="2432246"/>
            <a:ext cx="719846" cy="660823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006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5"/>
          <p:cNvSpPr/>
          <p:nvPr/>
        </p:nvSpPr>
        <p:spPr>
          <a:xfrm>
            <a:off x="5736076" y="2402736"/>
            <a:ext cx="719846" cy="719843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rgbClr val="006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6"/>
          <p:cNvSpPr/>
          <p:nvPr/>
        </p:nvSpPr>
        <p:spPr>
          <a:xfrm>
            <a:off x="9082391" y="2402734"/>
            <a:ext cx="719846" cy="71984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rgbClr val="006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16555" y="3278415"/>
            <a:ext cx="2666257" cy="1357898"/>
            <a:chOff x="1416555" y="3278415"/>
            <a:chExt cx="2666257" cy="1357898"/>
          </a:xfrm>
        </p:grpSpPr>
        <p:grpSp>
          <p:nvGrpSpPr>
            <p:cNvPr id="8" name="组合 7"/>
            <p:cNvGrpSpPr/>
            <p:nvPr/>
          </p:nvGrpSpPr>
          <p:grpSpPr>
            <a:xfrm>
              <a:off x="1416555" y="3647876"/>
              <a:ext cx="2666257" cy="988437"/>
              <a:chOff x="828146" y="3734493"/>
              <a:chExt cx="2666257" cy="988437"/>
            </a:xfrm>
          </p:grpSpPr>
          <p:sp>
            <p:nvSpPr>
              <p:cNvPr id="9" name="TextBox 31"/>
              <p:cNvSpPr txBox="1"/>
              <p:nvPr/>
            </p:nvSpPr>
            <p:spPr>
              <a:xfrm flipH="1">
                <a:off x="955146" y="3734493"/>
                <a:ext cx="24122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53D2FF"/>
                    </a:solidFill>
                    <a:effectLst>
                      <a:outerShdw blurRad="266700" algn="tl" rotWithShape="0">
                        <a:schemeClr val="tx2">
                          <a:lumMod val="40000"/>
                          <a:lumOff val="60000"/>
                          <a:alpha val="55000"/>
                        </a:schemeClr>
                      </a:outerShdw>
                    </a:effectLst>
                    <a:latin typeface="+mn-lt"/>
                    <a:ea typeface="+mn-ea"/>
                    <a:cs typeface="+mn-ea"/>
                    <a:sym typeface="+mn-lt"/>
                  </a:rPr>
                  <a:t>递归下降子程序</a:t>
                </a:r>
                <a:endPara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TextBox 32"/>
              <p:cNvSpPr txBox="1"/>
              <p:nvPr/>
            </p:nvSpPr>
            <p:spPr>
              <a:xfrm>
                <a:off x="828146" y="4099618"/>
                <a:ext cx="2666257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rgbClr val="00B0F0"/>
                    </a:solidFill>
                    <a:cs typeface="+mn-ea"/>
                    <a:sym typeface="+mn-lt"/>
                  </a:rPr>
                  <a:t>内嵌定义性语义动作</a:t>
                </a:r>
                <a:endParaRPr lang="en-US" altLang="zh-CN" sz="1400" dirty="0">
                  <a:solidFill>
                    <a:srgbClr val="00B0F0"/>
                  </a:solidFill>
                  <a:cs typeface="+mn-ea"/>
                  <a:sym typeface="+mn-lt"/>
                </a:endParaRPr>
              </a:p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rgbClr val="00B0F0"/>
                    </a:solidFill>
                    <a:cs typeface="+mn-ea"/>
                    <a:sym typeface="+mn-lt"/>
                  </a:rPr>
                  <a:t>调用使用性语义动作</a:t>
                </a:r>
                <a:endParaRPr lang="zh-CN" altLang="en-US" sz="1400" dirty="0">
                  <a:solidFill>
                    <a:srgbClr val="00B0F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等腰三角形 16"/>
            <p:cNvSpPr/>
            <p:nvPr/>
          </p:nvSpPr>
          <p:spPr>
            <a:xfrm flipV="1">
              <a:off x="2674665" y="3278415"/>
              <a:ext cx="150038" cy="150038"/>
            </a:xfrm>
            <a:prstGeom prst="triangle">
              <a:avLst/>
            </a:prstGeom>
            <a:solidFill>
              <a:srgbClr val="006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62870" y="3278415"/>
            <a:ext cx="2666257" cy="1079296"/>
            <a:chOff x="4762870" y="3278415"/>
            <a:chExt cx="2666257" cy="1079296"/>
          </a:xfrm>
        </p:grpSpPr>
        <p:grpSp>
          <p:nvGrpSpPr>
            <p:cNvPr id="11" name="组合 10"/>
            <p:cNvGrpSpPr/>
            <p:nvPr/>
          </p:nvGrpSpPr>
          <p:grpSpPr>
            <a:xfrm>
              <a:off x="4762870" y="3647876"/>
              <a:ext cx="2666257" cy="709835"/>
              <a:chOff x="828146" y="3734493"/>
              <a:chExt cx="2666257" cy="709835"/>
            </a:xfrm>
          </p:grpSpPr>
          <p:sp>
            <p:nvSpPr>
              <p:cNvPr id="12" name="TextBox 31"/>
              <p:cNvSpPr txBox="1"/>
              <p:nvPr/>
            </p:nvSpPr>
            <p:spPr>
              <a:xfrm flipH="1">
                <a:off x="955146" y="3734493"/>
                <a:ext cx="24122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53D2FF"/>
                    </a:solidFill>
                    <a:effectLst>
                      <a:outerShdw blurRad="266700" algn="tl" rotWithShape="0">
                        <a:schemeClr val="tx2">
                          <a:lumMod val="40000"/>
                          <a:lumOff val="60000"/>
                          <a:alpha val="55000"/>
                        </a:schemeClr>
                      </a:outerShdw>
                    </a:effectLst>
                    <a:latin typeface="+mn-lt"/>
                    <a:ea typeface="+mn-ea"/>
                    <a:cs typeface="+mn-ea"/>
                    <a:sym typeface="+mn-lt"/>
                  </a:rPr>
                  <a:t>定义性语义动作</a:t>
                </a:r>
                <a:endPara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TextBox 32"/>
              <p:cNvSpPr txBox="1"/>
              <p:nvPr/>
            </p:nvSpPr>
            <p:spPr>
              <a:xfrm>
                <a:off x="828146" y="4099618"/>
                <a:ext cx="2666257" cy="344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rgbClr val="00B0F0"/>
                    </a:solidFill>
                    <a:cs typeface="+mn-ea"/>
                    <a:sym typeface="+mn-lt"/>
                  </a:rPr>
                  <a:t>消除</a:t>
                </a:r>
                <a:r>
                  <a:rPr lang="en-US" altLang="zh-CN" sz="1400" dirty="0">
                    <a:solidFill>
                      <a:srgbClr val="00B0F0"/>
                    </a:solidFill>
                    <a:cs typeface="+mn-ea"/>
                    <a:sym typeface="+mn-lt"/>
                  </a:rPr>
                  <a:t>Pascal</a:t>
                </a:r>
                <a:r>
                  <a:rPr lang="zh-CN" altLang="en-US" sz="1400" dirty="0">
                    <a:solidFill>
                      <a:srgbClr val="00B0F0"/>
                    </a:solidFill>
                    <a:cs typeface="+mn-ea"/>
                    <a:sym typeface="+mn-lt"/>
                  </a:rPr>
                  <a:t>文法的歧义</a:t>
                </a:r>
                <a:endParaRPr lang="zh-CN" altLang="en-US" sz="1400" dirty="0">
                  <a:solidFill>
                    <a:srgbClr val="00B0F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等腰三角形 17"/>
            <p:cNvSpPr/>
            <p:nvPr/>
          </p:nvSpPr>
          <p:spPr>
            <a:xfrm flipV="1">
              <a:off x="6020980" y="3278415"/>
              <a:ext cx="150038" cy="150038"/>
            </a:xfrm>
            <a:prstGeom prst="triangle">
              <a:avLst/>
            </a:prstGeom>
            <a:solidFill>
              <a:srgbClr val="006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109185" y="3278415"/>
            <a:ext cx="2666257" cy="1079296"/>
            <a:chOff x="8109185" y="3278415"/>
            <a:chExt cx="2666257" cy="1079296"/>
          </a:xfrm>
        </p:grpSpPr>
        <p:grpSp>
          <p:nvGrpSpPr>
            <p:cNvPr id="14" name="组合 13"/>
            <p:cNvGrpSpPr/>
            <p:nvPr/>
          </p:nvGrpSpPr>
          <p:grpSpPr>
            <a:xfrm>
              <a:off x="8109185" y="3647876"/>
              <a:ext cx="2666257" cy="709835"/>
              <a:chOff x="828146" y="3734493"/>
              <a:chExt cx="2666257" cy="709835"/>
            </a:xfrm>
          </p:grpSpPr>
          <p:sp>
            <p:nvSpPr>
              <p:cNvPr id="15" name="TextBox 31"/>
              <p:cNvSpPr txBox="1"/>
              <p:nvPr/>
            </p:nvSpPr>
            <p:spPr>
              <a:xfrm flipH="1">
                <a:off x="955146" y="3734493"/>
                <a:ext cx="24122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53D2FF"/>
                    </a:solidFill>
                    <a:effectLst>
                      <a:outerShdw blurRad="266700" algn="tl" rotWithShape="0">
                        <a:schemeClr val="tx2">
                          <a:lumMod val="40000"/>
                          <a:lumOff val="60000"/>
                          <a:alpha val="55000"/>
                        </a:schemeClr>
                      </a:outerShdw>
                    </a:effectLst>
                    <a:latin typeface="+mn-lt"/>
                    <a:ea typeface="+mn-ea"/>
                    <a:cs typeface="+mn-ea"/>
                    <a:sym typeface="+mn-lt"/>
                  </a:rPr>
                  <a:t>使用性语义动作</a:t>
                </a:r>
                <a:endParaRPr lang="zh-CN" altLang="en-US" sz="2000" dirty="0">
                  <a:solidFill>
                    <a:srgbClr val="53D2FF"/>
                  </a:solidFill>
                  <a:effectLst>
                    <a:outerShdw blurRad="266700" algn="tl" rotWithShape="0">
                      <a:schemeClr val="tx2">
                        <a:lumMod val="40000"/>
                        <a:lumOff val="60000"/>
                        <a:alpha val="55000"/>
                      </a:schemeClr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TextBox 32"/>
              <p:cNvSpPr txBox="1"/>
              <p:nvPr/>
            </p:nvSpPr>
            <p:spPr>
              <a:xfrm>
                <a:off x="828146" y="4099618"/>
                <a:ext cx="2666257" cy="344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rgbClr val="00B0F0"/>
                    </a:solidFill>
                    <a:cs typeface="+mn-ea"/>
                    <a:sym typeface="+mn-lt"/>
                  </a:rPr>
                  <a:t>生成四元式</a:t>
                </a:r>
                <a:endParaRPr lang="zh-CN" altLang="en-US" sz="1400" dirty="0">
                  <a:solidFill>
                    <a:srgbClr val="00B0F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等腰三角形 18"/>
            <p:cNvSpPr/>
            <p:nvPr/>
          </p:nvSpPr>
          <p:spPr>
            <a:xfrm flipV="1">
              <a:off x="9367295" y="3278415"/>
              <a:ext cx="150038" cy="150038"/>
            </a:xfrm>
            <a:prstGeom prst="triangle">
              <a:avLst/>
            </a:prstGeom>
            <a:solidFill>
              <a:srgbClr val="006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632962" y="52121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两种语义动作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flipH="1" flipV="1">
            <a:off x="5472559" y="0"/>
            <a:ext cx="1255398" cy="388026"/>
          </a:xfrm>
          <a:prstGeom prst="triangle">
            <a:avLst/>
          </a:prstGeom>
          <a:solidFill>
            <a:srgbClr val="53D2FF"/>
          </a:solidFill>
          <a:ln>
            <a:noFill/>
          </a:ln>
          <a:effectLst>
            <a:outerShdw blurRad="254000" algn="tl" rotWithShape="0">
              <a:srgbClr val="53D2FF">
                <a:alpha val="8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9" tIns="34294" rIns="68589" bIns="34294"/>
          <a:lstStyle/>
          <a:p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5406" y="1917700"/>
            <a:ext cx="15411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4791" y="491490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四元式设计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oy1nu4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149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Pirulen</vt:lpstr>
      <vt:lpstr>HelveticaNeue LT 43 LightEx</vt:lpstr>
      <vt:lpstr>Agency FB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  <Manager>——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creator>user</dc:creator>
  <cp:keywords>——</cp:keywords>
  <dc:description>——</dc:description>
  <cp:lastModifiedBy>Lenovo</cp:lastModifiedBy>
  <cp:revision>51</cp:revision>
  <dcterms:created xsi:type="dcterms:W3CDTF">2017-05-21T12:58:00Z</dcterms:created>
  <dcterms:modified xsi:type="dcterms:W3CDTF">2020-07-10T05:48:25Z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